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8"/>
  </p:notesMasterIdLst>
  <p:sldIdLst>
    <p:sldId id="257" r:id="rId6"/>
    <p:sldId id="322" r:id="rId7"/>
    <p:sldId id="327" r:id="rId8"/>
    <p:sldId id="324" r:id="rId9"/>
    <p:sldId id="323" r:id="rId10"/>
    <p:sldId id="326" r:id="rId11"/>
    <p:sldId id="325" r:id="rId12"/>
    <p:sldId id="328" r:id="rId13"/>
    <p:sldId id="303" r:id="rId14"/>
    <p:sldId id="275" r:id="rId15"/>
    <p:sldId id="276" r:id="rId16"/>
    <p:sldId id="277" r:id="rId17"/>
    <p:sldId id="280" r:id="rId18"/>
    <p:sldId id="304" r:id="rId19"/>
    <p:sldId id="305" r:id="rId20"/>
    <p:sldId id="281" r:id="rId21"/>
    <p:sldId id="282" r:id="rId22"/>
    <p:sldId id="285" r:id="rId23"/>
    <p:sldId id="286" r:id="rId24"/>
    <p:sldId id="308" r:id="rId25"/>
    <p:sldId id="309" r:id="rId26"/>
    <p:sldId id="289" r:id="rId27"/>
    <p:sldId id="314" r:id="rId28"/>
    <p:sldId id="290" r:id="rId29"/>
    <p:sldId id="291" r:id="rId30"/>
    <p:sldId id="295" r:id="rId31"/>
    <p:sldId id="297" r:id="rId32"/>
    <p:sldId id="298" r:id="rId33"/>
    <p:sldId id="299" r:id="rId34"/>
    <p:sldId id="316" r:id="rId35"/>
    <p:sldId id="321" r:id="rId36"/>
    <p:sldId id="271" r:id="rId37"/>
  </p:sldIdLst>
  <p:sldSz cx="9144000" cy="6858000" type="screen4x3"/>
  <p:notesSz cx="70866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2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3268"/>
    <a:srgbClr val="FF871F"/>
    <a:srgbClr val="ACA886"/>
    <a:srgbClr val="F5F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019" autoAdjust="0"/>
    <p:restoredTop sz="88698" autoAdjust="0"/>
  </p:normalViewPr>
  <p:slideViewPr>
    <p:cSldViewPr>
      <p:cViewPr varScale="1">
        <p:scale>
          <a:sx n="78" d="100"/>
          <a:sy n="78" d="100"/>
        </p:scale>
        <p:origin x="936"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5" d="100"/>
          <a:sy n="55" d="100"/>
        </p:scale>
        <p:origin x="2760" y="84"/>
      </p:cViewPr>
      <p:guideLst>
        <p:guide orient="horz" pos="2736"/>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Website Traffic by Month</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D5-4783-BD41-7805ABC024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D5-4783-BD41-7805ABC024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7D5-4783-BD41-7805ABC024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7D5-4783-BD41-7805ABC024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37D5-4783-BD41-7805ABC024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37D5-4783-BD41-7805ABC024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37D5-4783-BD41-7805ABC024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37D5-4783-BD41-7805ABC0249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37D5-4783-BD41-7805ABC024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37D5-4783-BD41-7805ABC0249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37D5-4783-BD41-7805ABC0249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37D5-4783-BD41-7805ABC0249B}"/>
              </c:ext>
            </c:extLst>
          </c:dPt>
          <c:cat>
            <c:strRef>
              <c:f>Sheet3!$D$5:$D$16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Sheet3!$E$5:$E$16</c:f>
              <c:numCache>
                <c:formatCode>General</c:formatCode>
                <c:ptCount val="12"/>
                <c:pt idx="0">
                  <c:v>5000</c:v>
                </c:pt>
                <c:pt idx="1">
                  <c:v>4800</c:v>
                </c:pt>
                <c:pt idx="2">
                  <c:v>855</c:v>
                </c:pt>
                <c:pt idx="3">
                  <c:v>2000</c:v>
                </c:pt>
                <c:pt idx="4">
                  <c:v>450</c:v>
                </c:pt>
                <c:pt idx="5">
                  <c:v>400</c:v>
                </c:pt>
                <c:pt idx="6">
                  <c:v>220</c:v>
                </c:pt>
                <c:pt idx="7">
                  <c:v>6000</c:v>
                </c:pt>
                <c:pt idx="8">
                  <c:v>3544</c:v>
                </c:pt>
                <c:pt idx="9">
                  <c:v>1520</c:v>
                </c:pt>
                <c:pt idx="10">
                  <c:v>1422</c:v>
                </c:pt>
                <c:pt idx="11">
                  <c:v>999</c:v>
                </c:pt>
              </c:numCache>
            </c:numRef>
          </c:val>
          <c:extLst>
            <c:ext xmlns:c16="http://schemas.microsoft.com/office/drawing/2014/chart" uri="{C3380CC4-5D6E-409C-BE32-E72D297353CC}">
              <c16:uniqueId val="{00000018-37D5-4783-BD41-7805ABC0249B}"/>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0" i="0" baseline="0" dirty="0">
                <a:effectLst/>
              </a:rPr>
              <a:t>Website Traffic by Month</a:t>
            </a:r>
            <a:endParaRPr lang="en-US"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Sheet3!$D$5:$D$16</c:f>
              <c:strCache>
                <c:ptCount val="12"/>
                <c:pt idx="0">
                  <c:v>January</c:v>
                </c:pt>
                <c:pt idx="1">
                  <c:v>February</c:v>
                </c:pt>
                <c:pt idx="2">
                  <c:v>March</c:v>
                </c:pt>
                <c:pt idx="3">
                  <c:v>April</c:v>
                </c:pt>
                <c:pt idx="4">
                  <c:v>May</c:v>
                </c:pt>
                <c:pt idx="5">
                  <c:v>June</c:v>
                </c:pt>
                <c:pt idx="6">
                  <c:v>July</c:v>
                </c:pt>
                <c:pt idx="7">
                  <c:v>August</c:v>
                </c:pt>
                <c:pt idx="8">
                  <c:v>September</c:v>
                </c:pt>
                <c:pt idx="9">
                  <c:v>October</c:v>
                </c:pt>
                <c:pt idx="10">
                  <c:v>November</c:v>
                </c:pt>
                <c:pt idx="11">
                  <c:v>December</c:v>
                </c:pt>
              </c:strCache>
            </c:strRef>
          </c:cat>
          <c:val>
            <c:numRef>
              <c:f>Sheet3!$E$5:$E$16</c:f>
              <c:numCache>
                <c:formatCode>General</c:formatCode>
                <c:ptCount val="12"/>
                <c:pt idx="0">
                  <c:v>5000</c:v>
                </c:pt>
                <c:pt idx="1">
                  <c:v>4800</c:v>
                </c:pt>
                <c:pt idx="2">
                  <c:v>855</c:v>
                </c:pt>
                <c:pt idx="3">
                  <c:v>2000</c:v>
                </c:pt>
                <c:pt idx="4">
                  <c:v>450</c:v>
                </c:pt>
                <c:pt idx="5">
                  <c:v>400</c:v>
                </c:pt>
                <c:pt idx="6">
                  <c:v>220</c:v>
                </c:pt>
                <c:pt idx="7">
                  <c:v>6000</c:v>
                </c:pt>
                <c:pt idx="8">
                  <c:v>3544</c:v>
                </c:pt>
                <c:pt idx="9">
                  <c:v>1520</c:v>
                </c:pt>
                <c:pt idx="10">
                  <c:v>1422</c:v>
                </c:pt>
                <c:pt idx="11">
                  <c:v>999</c:v>
                </c:pt>
              </c:numCache>
            </c:numRef>
          </c:val>
          <c:extLst>
            <c:ext xmlns:c16="http://schemas.microsoft.com/office/drawing/2014/chart" uri="{C3380CC4-5D6E-409C-BE32-E72D297353CC}">
              <c16:uniqueId val="{00000000-5FE7-42F1-8911-2C3F5CD66339}"/>
            </c:ext>
          </c:extLst>
        </c:ser>
        <c:dLbls>
          <c:showLegendKey val="0"/>
          <c:showVal val="0"/>
          <c:showCatName val="0"/>
          <c:showSerName val="0"/>
          <c:showPercent val="0"/>
          <c:showBubbleSize val="0"/>
        </c:dLbls>
        <c:gapWidth val="219"/>
        <c:overlap val="-27"/>
        <c:axId val="119376512"/>
        <c:axId val="119378304"/>
      </c:barChart>
      <c:catAx>
        <c:axId val="119376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78304"/>
        <c:crosses val="autoZero"/>
        <c:auto val="1"/>
        <c:lblAlgn val="ctr"/>
        <c:lblOffset val="100"/>
        <c:noMultiLvlLbl val="0"/>
      </c:catAx>
      <c:valAx>
        <c:axId val="1193783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9376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1" cy="434340"/>
          </a:xfrm>
          <a:prstGeom prst="rect">
            <a:avLst/>
          </a:prstGeom>
        </p:spPr>
        <p:txBody>
          <a:bodyPr vert="horz" lIns="94854" tIns="47428" rIns="94854" bIns="47428" rtlCol="0"/>
          <a:lstStyle>
            <a:lvl1pPr algn="l">
              <a:defRPr sz="1200"/>
            </a:lvl1pPr>
          </a:lstStyle>
          <a:p>
            <a:endParaRPr lang="en-US" dirty="0"/>
          </a:p>
        </p:txBody>
      </p:sp>
      <p:sp>
        <p:nvSpPr>
          <p:cNvPr id="3" name="Date Placeholder 2"/>
          <p:cNvSpPr>
            <a:spLocks noGrp="1"/>
          </p:cNvSpPr>
          <p:nvPr>
            <p:ph type="dt" idx="1"/>
          </p:nvPr>
        </p:nvSpPr>
        <p:spPr>
          <a:xfrm>
            <a:off x="4014101" y="0"/>
            <a:ext cx="3070861" cy="434340"/>
          </a:xfrm>
          <a:prstGeom prst="rect">
            <a:avLst/>
          </a:prstGeom>
        </p:spPr>
        <p:txBody>
          <a:bodyPr vert="horz" lIns="94854" tIns="47428" rIns="94854" bIns="47428" rtlCol="0"/>
          <a:lstStyle>
            <a:lvl1pPr algn="r">
              <a:defRPr sz="1200"/>
            </a:lvl1pPr>
          </a:lstStyle>
          <a:p>
            <a:fld id="{D364E585-83E6-45D9-88AF-8274AE42DE55}" type="datetimeFigureOut">
              <a:rPr lang="en-US" smtClean="0"/>
              <a:t>11/19/2017</a:t>
            </a:fld>
            <a:endParaRPr lang="en-US" dirty="0"/>
          </a:p>
        </p:txBody>
      </p:sp>
      <p:sp>
        <p:nvSpPr>
          <p:cNvPr id="4" name="Slide Image Placeholder 3"/>
          <p:cNvSpPr>
            <a:spLocks noGrp="1" noRot="1" noChangeAspect="1"/>
          </p:cNvSpPr>
          <p:nvPr>
            <p:ph type="sldImg" idx="2"/>
          </p:nvPr>
        </p:nvSpPr>
        <p:spPr>
          <a:xfrm>
            <a:off x="1371600" y="650875"/>
            <a:ext cx="4343400" cy="3257550"/>
          </a:xfrm>
          <a:prstGeom prst="rect">
            <a:avLst/>
          </a:prstGeom>
          <a:noFill/>
          <a:ln w="12700">
            <a:solidFill>
              <a:prstClr val="black"/>
            </a:solidFill>
          </a:ln>
        </p:spPr>
        <p:txBody>
          <a:bodyPr vert="horz" lIns="94854" tIns="47428" rIns="94854" bIns="47428" rtlCol="0" anchor="ctr"/>
          <a:lstStyle/>
          <a:p>
            <a:endParaRPr lang="en-US" dirty="0"/>
          </a:p>
        </p:txBody>
      </p:sp>
      <p:sp>
        <p:nvSpPr>
          <p:cNvPr id="5" name="Notes Placeholder 4"/>
          <p:cNvSpPr>
            <a:spLocks noGrp="1"/>
          </p:cNvSpPr>
          <p:nvPr>
            <p:ph type="body" sz="quarter" idx="3"/>
          </p:nvPr>
        </p:nvSpPr>
        <p:spPr>
          <a:xfrm>
            <a:off x="708661" y="4126230"/>
            <a:ext cx="5669280" cy="3909060"/>
          </a:xfrm>
          <a:prstGeom prst="rect">
            <a:avLst/>
          </a:prstGeom>
        </p:spPr>
        <p:txBody>
          <a:bodyPr vert="horz" lIns="94854" tIns="47428" rIns="94854" bIns="4742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250953"/>
            <a:ext cx="3070861" cy="434340"/>
          </a:xfrm>
          <a:prstGeom prst="rect">
            <a:avLst/>
          </a:prstGeom>
        </p:spPr>
        <p:txBody>
          <a:bodyPr vert="horz" lIns="94854" tIns="47428" rIns="94854" bIns="474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14101" y="8250953"/>
            <a:ext cx="3070861" cy="434340"/>
          </a:xfrm>
          <a:prstGeom prst="rect">
            <a:avLst/>
          </a:prstGeom>
        </p:spPr>
        <p:txBody>
          <a:bodyPr vert="horz" lIns="94854" tIns="47428" rIns="94854" bIns="47428" rtlCol="0" anchor="b"/>
          <a:lstStyle>
            <a:lvl1pPr algn="r">
              <a:defRPr sz="1200"/>
            </a:lvl1pPr>
          </a:lstStyle>
          <a:p>
            <a:fld id="{7696AE69-2349-4F10-8257-C7F621B4D440}" type="slidenum">
              <a:rPr lang="en-US" smtClean="0"/>
              <a:t>‹#›</a:t>
            </a:fld>
            <a:endParaRPr lang="en-US" dirty="0"/>
          </a:p>
        </p:txBody>
      </p:sp>
    </p:spTree>
    <p:extLst>
      <p:ext uri="{BB962C8B-B14F-4D97-AF65-F5344CB8AC3E}">
        <p14:creationId xmlns:p14="http://schemas.microsoft.com/office/powerpoint/2010/main" val="3483399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1</a:t>
            </a:fld>
            <a:endParaRPr lang="en-US" dirty="0"/>
          </a:p>
        </p:txBody>
      </p:sp>
    </p:spTree>
    <p:extLst>
      <p:ext uri="{BB962C8B-B14F-4D97-AF65-F5344CB8AC3E}">
        <p14:creationId xmlns:p14="http://schemas.microsoft.com/office/powerpoint/2010/main" val="8720258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11</a:t>
            </a:fld>
            <a:endParaRPr lang="en-US" dirty="0"/>
          </a:p>
        </p:txBody>
      </p:sp>
    </p:spTree>
    <p:extLst>
      <p:ext uri="{BB962C8B-B14F-4D97-AF65-F5344CB8AC3E}">
        <p14:creationId xmlns:p14="http://schemas.microsoft.com/office/powerpoint/2010/main" val="212147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12</a:t>
            </a:fld>
            <a:endParaRPr lang="en-US" dirty="0"/>
          </a:p>
        </p:txBody>
      </p:sp>
    </p:spTree>
    <p:extLst>
      <p:ext uri="{BB962C8B-B14F-4D97-AF65-F5344CB8AC3E}">
        <p14:creationId xmlns:p14="http://schemas.microsoft.com/office/powerpoint/2010/main" val="3672870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13</a:t>
            </a:fld>
            <a:endParaRPr lang="en-US" dirty="0"/>
          </a:p>
        </p:txBody>
      </p:sp>
    </p:spTree>
    <p:extLst>
      <p:ext uri="{BB962C8B-B14F-4D97-AF65-F5344CB8AC3E}">
        <p14:creationId xmlns:p14="http://schemas.microsoft.com/office/powerpoint/2010/main" val="1030924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14</a:t>
            </a:fld>
            <a:endParaRPr lang="en-US" dirty="0"/>
          </a:p>
        </p:txBody>
      </p:sp>
    </p:spTree>
    <p:extLst>
      <p:ext uri="{BB962C8B-B14F-4D97-AF65-F5344CB8AC3E}">
        <p14:creationId xmlns:p14="http://schemas.microsoft.com/office/powerpoint/2010/main" val="1869526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15</a:t>
            </a:fld>
            <a:endParaRPr lang="en-US" dirty="0"/>
          </a:p>
        </p:txBody>
      </p:sp>
    </p:spTree>
    <p:extLst>
      <p:ext uri="{BB962C8B-B14F-4D97-AF65-F5344CB8AC3E}">
        <p14:creationId xmlns:p14="http://schemas.microsoft.com/office/powerpoint/2010/main" val="3786526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mistake that is pretty common.</a:t>
            </a:r>
            <a:r>
              <a:rPr lang="en-US" baseline="0" dirty="0"/>
              <a:t> You have about 150 different data points and you’re mapping them to color but this is bad because I can’t tell if the blue is Albania or Cameroon</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16</a:t>
            </a:fld>
            <a:endParaRPr lang="en-US" dirty="0"/>
          </a:p>
        </p:txBody>
      </p:sp>
    </p:spTree>
    <p:extLst>
      <p:ext uri="{BB962C8B-B14F-4D97-AF65-F5344CB8AC3E}">
        <p14:creationId xmlns:p14="http://schemas.microsoft.com/office/powerpoint/2010/main" val="38751650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17</a:t>
            </a:fld>
            <a:endParaRPr lang="en-US" dirty="0"/>
          </a:p>
        </p:txBody>
      </p:sp>
    </p:spTree>
    <p:extLst>
      <p:ext uri="{BB962C8B-B14F-4D97-AF65-F5344CB8AC3E}">
        <p14:creationId xmlns:p14="http://schemas.microsoft.com/office/powerpoint/2010/main" val="1909667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you’re working with quantitative data these two practices work really well. Negative profit as orange and positive profit as blue – red and green are more traditional, but this is color-blind friendly. If I had this bar chart without the colors, I might think that appliances, bookcases, and copiers were all performing about the same for us because their sales are roughly equal. </a:t>
            </a:r>
          </a:p>
          <a:p>
            <a:endParaRPr lang="en-US" baseline="0" dirty="0"/>
          </a:p>
          <a:p>
            <a:r>
              <a:rPr lang="en-US" baseline="0" dirty="0"/>
              <a:t>But when I add profit to color on this bar chart it’s immediately obvious that bookcases are actually losing money for us, as are supplies and tables</a:t>
            </a:r>
          </a:p>
          <a:p>
            <a:endParaRPr lang="en-US" baseline="0" dirty="0"/>
          </a:p>
          <a:p>
            <a:r>
              <a:rPr lang="en-US" baseline="0" dirty="0"/>
              <a:t>A word of caution – do not overuse color!  With a bar chart, it is easy to see that one bar is about twice as long as another.  On the other hand, it is nearly impossible to perceive that one color is twice as far along on a color ramp than another color.  Color ramps can effectively display general information, but not specifics.</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18</a:t>
            </a:fld>
            <a:endParaRPr lang="en-US" dirty="0"/>
          </a:p>
        </p:txBody>
      </p:sp>
    </p:spTree>
    <p:extLst>
      <p:ext uri="{BB962C8B-B14F-4D97-AF65-F5344CB8AC3E}">
        <p14:creationId xmlns:p14="http://schemas.microsoft.com/office/powerpoint/2010/main" val="3929289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19</a:t>
            </a:fld>
            <a:endParaRPr lang="en-US" dirty="0"/>
          </a:p>
        </p:txBody>
      </p:sp>
    </p:spTree>
    <p:extLst>
      <p:ext uri="{BB962C8B-B14F-4D97-AF65-F5344CB8AC3E}">
        <p14:creationId xmlns:p14="http://schemas.microsoft.com/office/powerpoint/2010/main" val="2686543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20</a:t>
            </a:fld>
            <a:endParaRPr lang="en-US" dirty="0"/>
          </a:p>
        </p:txBody>
      </p:sp>
    </p:spTree>
    <p:extLst>
      <p:ext uri="{BB962C8B-B14F-4D97-AF65-F5344CB8AC3E}">
        <p14:creationId xmlns:p14="http://schemas.microsoft.com/office/powerpoint/2010/main" val="3687485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2</a:t>
            </a:fld>
            <a:endParaRPr lang="en-US" dirty="0"/>
          </a:p>
        </p:txBody>
      </p:sp>
    </p:spTree>
    <p:extLst>
      <p:ext uri="{BB962C8B-B14F-4D97-AF65-F5344CB8AC3E}">
        <p14:creationId xmlns:p14="http://schemas.microsoft.com/office/powerpoint/2010/main" val="16612274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21</a:t>
            </a:fld>
            <a:endParaRPr lang="en-US" dirty="0"/>
          </a:p>
        </p:txBody>
      </p:sp>
    </p:spTree>
    <p:extLst>
      <p:ext uri="{BB962C8B-B14F-4D97-AF65-F5344CB8AC3E}">
        <p14:creationId xmlns:p14="http://schemas.microsoft.com/office/powerpoint/2010/main" val="36117725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a:t>
            </a:r>
            <a:r>
              <a:rPr lang="en-US" baseline="0" dirty="0"/>
              <a:t> is extensive research showing that people are MUCH worse at interpreting the left-hand chart vs. the right-hand chart.</a:t>
            </a:r>
          </a:p>
          <a:p>
            <a:endParaRPr lang="en-US" baseline="0" dirty="0"/>
          </a:p>
          <a:p>
            <a:r>
              <a:rPr lang="en-US" baseline="0" dirty="0"/>
              <a:t>This is a well-established best practice.  It is shocking that you still see so many pie charts.  Do not be part of the problem!</a:t>
            </a:r>
          </a:p>
        </p:txBody>
      </p:sp>
      <p:sp>
        <p:nvSpPr>
          <p:cNvPr id="4" name="Slide Number Placeholder 3"/>
          <p:cNvSpPr>
            <a:spLocks noGrp="1"/>
          </p:cNvSpPr>
          <p:nvPr>
            <p:ph type="sldNum" sz="quarter" idx="10"/>
          </p:nvPr>
        </p:nvSpPr>
        <p:spPr/>
        <p:txBody>
          <a:bodyPr/>
          <a:lstStyle/>
          <a:p>
            <a:fld id="{5ECA704D-3E8A-407D-B925-316743D2ED05}" type="slidenum">
              <a:rPr lang="en-US" smtClean="0"/>
              <a:t>22</a:t>
            </a:fld>
            <a:endParaRPr lang="en-US" dirty="0"/>
          </a:p>
        </p:txBody>
      </p:sp>
    </p:spTree>
    <p:extLst>
      <p:ext uri="{BB962C8B-B14F-4D97-AF65-F5344CB8AC3E}">
        <p14:creationId xmlns:p14="http://schemas.microsoft.com/office/powerpoint/2010/main" val="21526092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trend is Lollipop Bar Chart.  Frequently you may have bars of the same length or near the same length. The main purpose</a:t>
            </a:r>
            <a:r>
              <a:rPr lang="en-US" baseline="0" dirty="0"/>
              <a:t> is to show how the bars differ from on another.</a:t>
            </a:r>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23</a:t>
            </a:fld>
            <a:endParaRPr lang="en-US" dirty="0"/>
          </a:p>
        </p:txBody>
      </p:sp>
    </p:spTree>
    <p:extLst>
      <p:ext uri="{BB962C8B-B14F-4D97-AF65-F5344CB8AC3E}">
        <p14:creationId xmlns:p14="http://schemas.microsoft.com/office/powerpoint/2010/main" val="3796509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46">
              <a:defRPr/>
            </a:pPr>
            <a:r>
              <a:rPr lang="en-US" baseline="0" dirty="0"/>
              <a:t>Relative proportions, proportions of the whole = tree maps / Relationships between data = scatter plot</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24</a:t>
            </a:fld>
            <a:endParaRPr lang="en-US" dirty="0"/>
          </a:p>
        </p:txBody>
      </p:sp>
    </p:spTree>
    <p:extLst>
      <p:ext uri="{BB962C8B-B14F-4D97-AF65-F5344CB8AC3E}">
        <p14:creationId xmlns:p14="http://schemas.microsoft.com/office/powerpoint/2010/main" val="348394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Orient data so people</a:t>
            </a:r>
            <a:r>
              <a:rPr lang="en-US" baseline="0" dirty="0"/>
              <a:t> can read it easily. You read English from left to right so as much as possible, we want our data to go left to right. </a:t>
            </a:r>
          </a:p>
          <a:p>
            <a:endParaRPr lang="en-US" baseline="0" dirty="0"/>
          </a:p>
          <a:p>
            <a:r>
              <a:rPr lang="en-US" baseline="0" dirty="0"/>
              <a:t>How many of you have the urge to tilt your head to make the chart on the left easier to read? Don’t make your audience to that! Tilt it for them </a:t>
            </a:r>
            <a:r>
              <a:rPr lang="en-US" baseline="0" dirty="0">
                <a:sym typeface="Wingdings" panose="05000000000000000000" pitchFamily="2" charset="2"/>
              </a:rPr>
              <a:t></a:t>
            </a: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6F8770C4-B9B5-4DF3-9FC0-2B71F405F633}" type="slidenum">
              <a:rPr lang="en-US" smtClean="0"/>
              <a:t>25</a:t>
            </a:fld>
            <a:endParaRPr lang="en-US" dirty="0"/>
          </a:p>
        </p:txBody>
      </p:sp>
    </p:spTree>
    <p:extLst>
      <p:ext uri="{BB962C8B-B14F-4D97-AF65-F5344CB8AC3E}">
        <p14:creationId xmlns:p14="http://schemas.microsoft.com/office/powerpoint/2010/main" val="3811979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Filled maps work</a:t>
            </a:r>
            <a:r>
              <a:rPr lang="en-US" baseline="0" dirty="0"/>
              <a:t> well when you have defined areas like states or cities and only </a:t>
            </a:r>
            <a:r>
              <a:rPr lang="en-US" u="sng" baseline="0" dirty="0"/>
              <a:t>one</a:t>
            </a:r>
            <a:r>
              <a:rPr lang="en-US" baseline="0" dirty="0"/>
              <a:t> measure. </a:t>
            </a:r>
          </a:p>
          <a:p>
            <a:endParaRPr lang="en-US" baseline="0" dirty="0"/>
          </a:p>
          <a:p>
            <a:r>
              <a:rPr lang="en-US" baseline="0" dirty="0"/>
              <a:t>For this map, we are looking at infant mortality across Cuban provinces – see can see that there are two pockets of 4-6 deaths per 1,000 live births </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26</a:t>
            </a:fld>
            <a:endParaRPr lang="en-US" dirty="0"/>
          </a:p>
        </p:txBody>
      </p:sp>
    </p:spTree>
    <p:extLst>
      <p:ext uri="{BB962C8B-B14F-4D97-AF65-F5344CB8AC3E}">
        <p14:creationId xmlns:p14="http://schemas.microsoft.com/office/powerpoint/2010/main" val="32486825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a:t>
            </a:r>
            <a:r>
              <a:rPr lang="en-US" baseline="0" dirty="0"/>
              <a:t> you think the 5 second test is?</a:t>
            </a:r>
          </a:p>
          <a:p>
            <a:endParaRPr lang="en-US" baseline="0" dirty="0"/>
          </a:p>
          <a:p>
            <a:r>
              <a:rPr lang="en-US" baseline="0" dirty="0"/>
              <a:t>The goal is that you should know what is going on in the dashboard in 5 seconds. </a:t>
            </a:r>
          </a:p>
          <a:p>
            <a:endParaRPr lang="en-US" baseline="0" dirty="0"/>
          </a:p>
          <a:p>
            <a:r>
              <a:rPr lang="en-US" baseline="0" dirty="0"/>
              <a:t>This one is good b/c you know exactly what it is – good title, clear why map was used.</a:t>
            </a:r>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27</a:t>
            </a:fld>
            <a:endParaRPr lang="en-US" dirty="0"/>
          </a:p>
        </p:txBody>
      </p:sp>
    </p:spTree>
    <p:extLst>
      <p:ext uri="{BB962C8B-B14F-4D97-AF65-F5344CB8AC3E}">
        <p14:creationId xmlns:p14="http://schemas.microsoft.com/office/powerpoint/2010/main" val="3685761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a:t>
            </a:r>
            <a:r>
              <a:rPr lang="en-US" baseline="0" dirty="0"/>
              <a:t> have a good title, too!  This title immediately tells me what I am looking at.  A title here such as “My Dashboard” would not be helpful.</a:t>
            </a:r>
          </a:p>
          <a:p>
            <a:endParaRPr lang="en-US" dirty="0"/>
          </a:p>
          <a:p>
            <a:pPr marL="241642" indent="-241642">
              <a:buAutoNum type="arabicPeriod"/>
            </a:pPr>
            <a:r>
              <a:rPr lang="en-US" dirty="0"/>
              <a:t>Based on the 5 second dashboard test, the purpose of the dashboard should be immediately clear. What problem does this solve OR what question does it answer? Is this immediately clear?</a:t>
            </a:r>
          </a:p>
          <a:p>
            <a:pPr marL="0" lvl="1" defTabSz="966569">
              <a:defRPr/>
            </a:pPr>
            <a:r>
              <a:rPr lang="en-US" dirty="0"/>
              <a:t>2. Have you used the space effectively? Is there a better way to display the data?  </a:t>
            </a:r>
          </a:p>
          <a:p>
            <a:pPr marL="0" lvl="1" defTabSz="966569">
              <a:defRPr/>
            </a:pPr>
            <a:r>
              <a:rPr lang="en-US" dirty="0"/>
              <a:t>3. Don’t add things just because you can. Make sure everything on the </a:t>
            </a:r>
            <a:r>
              <a:rPr lang="en-US" dirty="0" err="1"/>
              <a:t>viz</a:t>
            </a:r>
            <a:r>
              <a:rPr lang="en-US" dirty="0"/>
              <a:t> is useful and valuable to the end user. Oftentimes the simplest </a:t>
            </a:r>
            <a:r>
              <a:rPr lang="en-US" dirty="0" err="1"/>
              <a:t>vizes</a:t>
            </a:r>
            <a:r>
              <a:rPr lang="en-US" dirty="0"/>
              <a:t> tell the most compelling story.</a:t>
            </a:r>
          </a:p>
          <a:p>
            <a:pPr marL="0" lvl="1" defTabSz="966569">
              <a:defRPr/>
            </a:pPr>
            <a:r>
              <a:rPr lang="en-US" dirty="0"/>
              <a:t>4. Have you utilized filters, highlights and other actions to provide interactivity to the end user? Now go through each of these and make sure it displays as you would expect – be sure to check various scenarios and edge cases.</a:t>
            </a:r>
          </a:p>
          <a:p>
            <a:pPr marL="0" lvl="1" defTabSz="966569">
              <a:defRPr/>
            </a:pPr>
            <a:r>
              <a:rPr lang="en-US" dirty="0"/>
              <a:t>5. Make sure to include a color legend, etc.</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6F8770C4-B9B5-4DF3-9FC0-2B71F405F633}" type="slidenum">
              <a:rPr lang="en-US" smtClean="0"/>
              <a:t>28</a:t>
            </a:fld>
            <a:endParaRPr lang="en-US" dirty="0"/>
          </a:p>
        </p:txBody>
      </p:sp>
    </p:spTree>
    <p:extLst>
      <p:ext uri="{BB962C8B-B14F-4D97-AF65-F5344CB8AC3E}">
        <p14:creationId xmlns:p14="http://schemas.microsoft.com/office/powerpoint/2010/main" val="35427030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u="sng" dirty="0"/>
              <a:t>Draw on the 5 questions from the </a:t>
            </a:r>
            <a:r>
              <a:rPr lang="en-US" u="sng" dirty="0" err="1"/>
              <a:t>viz</a:t>
            </a:r>
            <a:r>
              <a:rPr lang="en-US" u="sng" dirty="0"/>
              <a:t> review:</a:t>
            </a:r>
          </a:p>
          <a:p>
            <a:pPr marL="241642" lvl="1" indent="-241642" defTabSz="966569">
              <a:buFontTx/>
              <a:buAutoNum type="arabicPeriod"/>
              <a:defRPr/>
            </a:pPr>
            <a:r>
              <a:rPr lang="en-US" b="1" dirty="0"/>
              <a:t>What question does this answer? </a:t>
            </a:r>
            <a:r>
              <a:rPr lang="en-US" dirty="0"/>
              <a:t>In this case, the question is “how do Facebook users see 2016 political candidates” </a:t>
            </a:r>
          </a:p>
          <a:p>
            <a:pPr marL="241642" lvl="1" indent="-241642" defTabSz="966569">
              <a:buFontTx/>
              <a:buAutoNum type="arabicPeriod"/>
              <a:defRPr/>
            </a:pPr>
            <a:r>
              <a:rPr lang="en-US" b="1" dirty="0"/>
              <a:t>Is the information displayed in the best way? </a:t>
            </a:r>
          </a:p>
          <a:p>
            <a:pPr marL="724926" lvl="2" indent="-241642" defTabSz="966569">
              <a:buFontTx/>
              <a:buAutoNum type="arabicPeriod"/>
              <a:defRPr/>
            </a:pPr>
            <a:r>
              <a:rPr lang="en-US" dirty="0"/>
              <a:t>Pie charts are hard to compare, no sorting of the individual candidates</a:t>
            </a:r>
          </a:p>
          <a:p>
            <a:pPr marL="724926" lvl="2" indent="-241642" defTabSz="966569">
              <a:buFontTx/>
              <a:buAutoNum type="arabicPeriod"/>
              <a:defRPr/>
            </a:pPr>
            <a:r>
              <a:rPr lang="en-US" dirty="0"/>
              <a:t>Second row of red labels could be ambiguous</a:t>
            </a:r>
          </a:p>
          <a:p>
            <a:pPr marL="241642" lvl="1" indent="-241642" defTabSz="966569">
              <a:buFontTx/>
              <a:buAutoNum type="arabicPeriod"/>
              <a:defRPr/>
            </a:pPr>
            <a:r>
              <a:rPr lang="en-US" b="1" dirty="0"/>
              <a:t>Does everything add value? </a:t>
            </a:r>
            <a:r>
              <a:rPr lang="en-US" dirty="0"/>
              <a:t>Alternating the republicans and democrats titles and color schemes doesn’t help</a:t>
            </a:r>
          </a:p>
          <a:p>
            <a:pPr marL="241642" lvl="1" indent="-241642" defTabSz="966569">
              <a:buFontTx/>
              <a:buAutoNum type="arabicPeriod"/>
              <a:defRPr/>
            </a:pPr>
            <a:r>
              <a:rPr lang="en-US" b="1" dirty="0"/>
              <a:t>Functional interactivity? </a:t>
            </a:r>
            <a:r>
              <a:rPr lang="en-US" dirty="0"/>
              <a:t>no</a:t>
            </a:r>
          </a:p>
          <a:p>
            <a:pPr marL="241642" lvl="1" indent="-241642" defTabSz="966569">
              <a:buFontTx/>
              <a:buAutoNum type="arabicPeriod"/>
              <a:defRPr/>
            </a:pPr>
            <a:r>
              <a:rPr lang="en-US" b="1" dirty="0"/>
              <a:t>Clear labels? </a:t>
            </a:r>
            <a:r>
              <a:rPr lang="en-US" dirty="0"/>
              <a:t>Unclear title, All caps are hard to read</a:t>
            </a:r>
          </a:p>
          <a:p>
            <a:pPr marL="0" lvl="1" defTabSz="966569">
              <a:defRPr/>
            </a:pPr>
            <a:endParaRPr lang="en-US" dirty="0"/>
          </a:p>
        </p:txBody>
      </p:sp>
      <p:sp>
        <p:nvSpPr>
          <p:cNvPr id="4" name="Slide Number Placeholder 3"/>
          <p:cNvSpPr>
            <a:spLocks noGrp="1"/>
          </p:cNvSpPr>
          <p:nvPr>
            <p:ph type="sldNum" sz="quarter" idx="10"/>
          </p:nvPr>
        </p:nvSpPr>
        <p:spPr/>
        <p:txBody>
          <a:bodyPr/>
          <a:lstStyle/>
          <a:p>
            <a:fld id="{F376D9C2-D184-4431-80CC-07DEFF30B564}" type="slidenum">
              <a:rPr lang="en-US" smtClean="0"/>
              <a:t>29</a:t>
            </a:fld>
            <a:endParaRPr lang="en-US"/>
          </a:p>
        </p:txBody>
      </p:sp>
    </p:spTree>
    <p:extLst>
      <p:ext uri="{BB962C8B-B14F-4D97-AF65-F5344CB8AC3E}">
        <p14:creationId xmlns:p14="http://schemas.microsoft.com/office/powerpoint/2010/main" val="31383270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6AE69-2349-4F10-8257-C7F621B4D440}" type="slidenum">
              <a:rPr lang="en-US" smtClean="0"/>
              <a:t>30</a:t>
            </a:fld>
            <a:endParaRPr lang="en-US" dirty="0"/>
          </a:p>
        </p:txBody>
      </p:sp>
    </p:spTree>
    <p:extLst>
      <p:ext uri="{BB962C8B-B14F-4D97-AF65-F5344CB8AC3E}">
        <p14:creationId xmlns:p14="http://schemas.microsoft.com/office/powerpoint/2010/main" val="36760343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3</a:t>
            </a:fld>
            <a:endParaRPr lang="en-US" dirty="0"/>
          </a:p>
        </p:txBody>
      </p:sp>
    </p:spTree>
    <p:extLst>
      <p:ext uri="{BB962C8B-B14F-4D97-AF65-F5344CB8AC3E}">
        <p14:creationId xmlns:p14="http://schemas.microsoft.com/office/powerpoint/2010/main" val="41293268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6AE69-2349-4F10-8257-C7F621B4D440}" type="slidenum">
              <a:rPr lang="en-US" smtClean="0"/>
              <a:t>31</a:t>
            </a:fld>
            <a:endParaRPr lang="en-US" dirty="0"/>
          </a:p>
        </p:txBody>
      </p:sp>
    </p:spTree>
    <p:extLst>
      <p:ext uri="{BB962C8B-B14F-4D97-AF65-F5344CB8AC3E}">
        <p14:creationId xmlns:p14="http://schemas.microsoft.com/office/powerpoint/2010/main" val="36102346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96AE69-2349-4F10-8257-C7F621B4D440}" type="slidenum">
              <a:rPr lang="en-US" smtClean="0"/>
              <a:t>32</a:t>
            </a:fld>
            <a:endParaRPr lang="en-US" dirty="0"/>
          </a:p>
        </p:txBody>
      </p:sp>
    </p:spTree>
    <p:extLst>
      <p:ext uri="{BB962C8B-B14F-4D97-AF65-F5344CB8AC3E}">
        <p14:creationId xmlns:p14="http://schemas.microsoft.com/office/powerpoint/2010/main" val="3286109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4</a:t>
            </a:fld>
            <a:endParaRPr lang="en-US" dirty="0"/>
          </a:p>
        </p:txBody>
      </p:sp>
    </p:spTree>
    <p:extLst>
      <p:ext uri="{BB962C8B-B14F-4D97-AF65-F5344CB8AC3E}">
        <p14:creationId xmlns:p14="http://schemas.microsoft.com/office/powerpoint/2010/main" val="82038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5</a:t>
            </a:fld>
            <a:endParaRPr lang="en-US" dirty="0"/>
          </a:p>
        </p:txBody>
      </p:sp>
    </p:spTree>
    <p:extLst>
      <p:ext uri="{BB962C8B-B14F-4D97-AF65-F5344CB8AC3E}">
        <p14:creationId xmlns:p14="http://schemas.microsoft.com/office/powerpoint/2010/main" val="361256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6</a:t>
            </a:fld>
            <a:endParaRPr lang="en-US" dirty="0"/>
          </a:p>
        </p:txBody>
      </p:sp>
    </p:spTree>
    <p:extLst>
      <p:ext uri="{BB962C8B-B14F-4D97-AF65-F5344CB8AC3E}">
        <p14:creationId xmlns:p14="http://schemas.microsoft.com/office/powerpoint/2010/main" val="23992797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7</a:t>
            </a:fld>
            <a:endParaRPr lang="en-US" dirty="0"/>
          </a:p>
        </p:txBody>
      </p:sp>
    </p:spTree>
    <p:extLst>
      <p:ext uri="{BB962C8B-B14F-4D97-AF65-F5344CB8AC3E}">
        <p14:creationId xmlns:p14="http://schemas.microsoft.com/office/powerpoint/2010/main" val="4104141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96AE69-2349-4F10-8257-C7F621B4D440}" type="slidenum">
              <a:rPr lang="en-US" smtClean="0"/>
              <a:t>9</a:t>
            </a:fld>
            <a:endParaRPr lang="en-US" dirty="0"/>
          </a:p>
        </p:txBody>
      </p:sp>
    </p:spTree>
    <p:extLst>
      <p:ext uri="{BB962C8B-B14F-4D97-AF65-F5344CB8AC3E}">
        <p14:creationId xmlns:p14="http://schemas.microsoft.com/office/powerpoint/2010/main" val="14516497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546">
              <a:defRPr/>
            </a:pPr>
            <a:r>
              <a:rPr lang="en-US" dirty="0"/>
              <a:t>Picture superiority – this is backed up by decades of research. If you can communicate your data with a well-designed picture, people will remember that much better than a table of numbers…this is more important than ever given how</a:t>
            </a:r>
            <a:r>
              <a:rPr lang="en-US" baseline="0" dirty="0"/>
              <a:t> much data is being used in business</a:t>
            </a:r>
            <a:endParaRPr lang="en-US" dirty="0"/>
          </a:p>
        </p:txBody>
      </p:sp>
      <p:sp>
        <p:nvSpPr>
          <p:cNvPr id="4" name="Slide Number Placeholder 3"/>
          <p:cNvSpPr>
            <a:spLocks noGrp="1"/>
          </p:cNvSpPr>
          <p:nvPr>
            <p:ph type="sldNum" sz="quarter" idx="10"/>
          </p:nvPr>
        </p:nvSpPr>
        <p:spPr/>
        <p:txBody>
          <a:bodyPr/>
          <a:lstStyle/>
          <a:p>
            <a:fld id="{5ECA704D-3E8A-407D-B925-316743D2ED05}" type="slidenum">
              <a:rPr lang="en-US" smtClean="0"/>
              <a:t>10</a:t>
            </a:fld>
            <a:endParaRPr lang="en-US" dirty="0"/>
          </a:p>
        </p:txBody>
      </p:sp>
    </p:spTree>
    <p:extLst>
      <p:ext uri="{BB962C8B-B14F-4D97-AF65-F5344CB8AC3E}">
        <p14:creationId xmlns:p14="http://schemas.microsoft.com/office/powerpoint/2010/main" val="18908563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858000"/>
          </a:xfrm>
          <a:prstGeom prst="rect">
            <a:avLst/>
          </a:prstGeom>
        </p:spPr>
      </p:pic>
      <p:sp>
        <p:nvSpPr>
          <p:cNvPr id="2" name="Title 1"/>
          <p:cNvSpPr>
            <a:spLocks noGrp="1"/>
          </p:cNvSpPr>
          <p:nvPr>
            <p:ph type="ctrTitle" hasCustomPrompt="1"/>
          </p:nvPr>
        </p:nvSpPr>
        <p:spPr>
          <a:xfrm>
            <a:off x="685800" y="2130425"/>
            <a:ext cx="7772400" cy="1470025"/>
          </a:xfrm>
        </p:spPr>
        <p:txBody>
          <a:bodyPr/>
          <a:lstStyle>
            <a:lvl1pPr>
              <a:defRPr baseline="0">
                <a:solidFill>
                  <a:srgbClr val="0D3268"/>
                </a:solidFill>
              </a:defRPr>
            </a:lvl1pPr>
          </a:lstStyle>
          <a:p>
            <a:r>
              <a:rPr lang="en-US" dirty="0"/>
              <a:t>Click to edit Master title style Limit to 71 Characters, 2 Lines</a:t>
            </a:r>
          </a:p>
        </p:txBody>
      </p:sp>
      <p:sp>
        <p:nvSpPr>
          <p:cNvPr id="3" name="Subtitle 2"/>
          <p:cNvSpPr>
            <a:spLocks noGrp="1"/>
          </p:cNvSpPr>
          <p:nvPr>
            <p:ph type="subTitle" idx="1" hasCustomPrompt="1"/>
          </p:nvPr>
        </p:nvSpPr>
        <p:spPr>
          <a:xfrm>
            <a:off x="1371600" y="3886200"/>
            <a:ext cx="6400800" cy="1752600"/>
          </a:xfrm>
        </p:spPr>
        <p:txBody>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 no more than 3 lines, 120 characters.</a:t>
            </a:r>
          </a:p>
          <a:p>
            <a:endParaRPr lang="en-US" dirty="0"/>
          </a:p>
          <a:p>
            <a:endParaRPr lang="en-US" dirty="0"/>
          </a:p>
        </p:txBody>
      </p:sp>
      <p:sp>
        <p:nvSpPr>
          <p:cNvPr id="13" name="Rectangle 12"/>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014824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781800"/>
          </a:xfrm>
          <a:prstGeom prst="rect">
            <a:avLst/>
          </a:prstGeom>
        </p:spPr>
      </p:pic>
      <p:sp>
        <p:nvSpPr>
          <p:cNvPr id="2" name="Title 1"/>
          <p:cNvSpPr>
            <a:spLocks noGrp="1"/>
          </p:cNvSpPr>
          <p:nvPr>
            <p:ph type="title" hasCustomPrompt="1"/>
          </p:nvPr>
        </p:nvSpPr>
        <p:spPr>
          <a:xfrm>
            <a:off x="457200" y="609600"/>
            <a:ext cx="8229600" cy="1295400"/>
          </a:xfrm>
        </p:spPr>
        <p:txBody>
          <a:bodyPr/>
          <a:lstStyle>
            <a:lvl1pPr>
              <a:defRPr>
                <a:solidFill>
                  <a:srgbClr val="0D3268"/>
                </a:solidFill>
              </a:defRPr>
            </a:lvl1pPr>
          </a:lstStyle>
          <a:p>
            <a:r>
              <a:rPr lang="en-US" dirty="0"/>
              <a:t>Click to edit Master title style </a:t>
            </a:r>
            <a:br>
              <a:rPr lang="en-US" dirty="0"/>
            </a:br>
            <a:r>
              <a:rPr lang="en-US" dirty="0"/>
              <a:t>Limit to 71 Characters, 2 lines</a:t>
            </a:r>
          </a:p>
        </p:txBody>
      </p:sp>
      <p:sp>
        <p:nvSpPr>
          <p:cNvPr id="3" name="Content Placeholder 2"/>
          <p:cNvSpPr>
            <a:spLocks noGrp="1"/>
          </p:cNvSpPr>
          <p:nvPr>
            <p:ph idx="1" hasCustomPrompt="1"/>
          </p:nvPr>
        </p:nvSpPr>
        <p:spPr>
          <a:xfrm>
            <a:off x="457200" y="2286000"/>
            <a:ext cx="8229600" cy="3840163"/>
          </a:xfrm>
        </p:spPr>
        <p:txBody>
          <a:bodyPr/>
          <a:lstStyle>
            <a:lvl1pPr>
              <a:defRPr baseline="0"/>
            </a:lvl1pPr>
            <a:lvl2pPr>
              <a:defRPr/>
            </a:lvl2pPr>
            <a:lvl3pPr>
              <a:defRPr baseline="0"/>
            </a:lvl3pPr>
            <a:lvl4pPr>
              <a:defRPr/>
            </a:lvl4pPr>
            <a:lvl5pPr>
              <a:defRPr baseline="0"/>
            </a:lvl5pPr>
          </a:lstStyle>
          <a:p>
            <a:pPr lvl="0"/>
            <a:r>
              <a:rPr lang="en-US" dirty="0"/>
              <a:t>Click to edit Master text styles. Keep length of bullets to no more than 3 lines, 150 characters. (2-5 bullets per page depending upon length)</a:t>
            </a:r>
          </a:p>
          <a:p>
            <a:pPr lvl="1"/>
            <a:r>
              <a:rPr lang="en-US" dirty="0"/>
              <a:t>Second level, keep to 1 line, 2 max.</a:t>
            </a:r>
          </a:p>
          <a:p>
            <a:pPr lvl="2"/>
            <a:r>
              <a:rPr lang="en-US" dirty="0"/>
              <a:t>Third level, keep to 1 or 2 lines</a:t>
            </a:r>
          </a:p>
          <a:p>
            <a:pPr lvl="3"/>
            <a:r>
              <a:rPr lang="en-US" dirty="0"/>
              <a:t>Fourth level, keep to 1 or 2 lines</a:t>
            </a:r>
          </a:p>
          <a:p>
            <a:pPr lvl="4"/>
            <a:r>
              <a:rPr lang="en-US" dirty="0"/>
              <a:t>Fifth level, keep to 1 or 2 lines</a:t>
            </a:r>
          </a:p>
        </p:txBody>
      </p:sp>
      <p:sp>
        <p:nvSpPr>
          <p:cNvPr id="8" name="Rectangle 7"/>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04676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781800"/>
          </a:xfrm>
          <a:prstGeom prst="rect">
            <a:avLst/>
          </a:prstGeom>
        </p:spPr>
      </p:pic>
      <p:sp>
        <p:nvSpPr>
          <p:cNvPr id="2" name="Title 1"/>
          <p:cNvSpPr>
            <a:spLocks noGrp="1"/>
          </p:cNvSpPr>
          <p:nvPr>
            <p:ph type="title" hasCustomPrompt="1"/>
          </p:nvPr>
        </p:nvSpPr>
        <p:spPr>
          <a:xfrm>
            <a:off x="457200" y="563562"/>
            <a:ext cx="8229600" cy="1036638"/>
          </a:xfrm>
        </p:spPr>
        <p:txBody>
          <a:bodyPr/>
          <a:lstStyle>
            <a:lvl1pPr>
              <a:defRPr baseline="0">
                <a:solidFill>
                  <a:srgbClr val="0D3268"/>
                </a:solidFill>
              </a:defRPr>
            </a:lvl1pPr>
          </a:lstStyle>
          <a:p>
            <a:r>
              <a:rPr lang="en-US" dirty="0"/>
              <a:t>Keep headline to 1 line, 36 char.</a:t>
            </a:r>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keep to 3 lines max, 76 char., 2-3 bullets per column.</a:t>
            </a:r>
          </a:p>
          <a:p>
            <a:pPr lvl="1"/>
            <a:r>
              <a:rPr lang="en-US" dirty="0"/>
              <a:t>Second level – keep to 1 or 2 lines, 50-55 char. </a:t>
            </a:r>
          </a:p>
          <a:p>
            <a:pPr lvl="2"/>
            <a:r>
              <a:rPr lang="en-US" dirty="0"/>
              <a:t>Third level – keep to 1 or 2 lines, 50-55 characters. </a:t>
            </a:r>
          </a:p>
          <a:p>
            <a:pPr lvl="3"/>
            <a:r>
              <a:rPr lang="en-US" dirty="0"/>
              <a:t>Fourth level – keep to 1 or 2 lines, 40-50 char.</a:t>
            </a:r>
          </a:p>
          <a:p>
            <a:pPr lvl="4"/>
            <a:r>
              <a:rPr lang="en-US" dirty="0"/>
              <a:t>Fifth level – no more than 3 lines, 60 characters. </a:t>
            </a:r>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keep to 3 lines max, 76 char., 2-3 bullets per column.</a:t>
            </a:r>
          </a:p>
          <a:p>
            <a:pPr lvl="1"/>
            <a:r>
              <a:rPr lang="en-US" dirty="0"/>
              <a:t>Second level – keep to 1 or 2 lines, 50-55 char. </a:t>
            </a:r>
          </a:p>
          <a:p>
            <a:pPr lvl="2"/>
            <a:r>
              <a:rPr lang="en-US" dirty="0"/>
              <a:t>Third level – keep to 1 or 2 lines, 50-55 characters. </a:t>
            </a:r>
          </a:p>
          <a:p>
            <a:pPr lvl="3"/>
            <a:r>
              <a:rPr lang="en-US" dirty="0"/>
              <a:t>Fourth level – keep to 1 or 2 lines, 40-50 char.</a:t>
            </a:r>
          </a:p>
          <a:p>
            <a:pPr lvl="4"/>
            <a:r>
              <a:rPr lang="en-US" dirty="0"/>
              <a:t>Fifth level – no more than 3 lines, 60 characters. </a:t>
            </a:r>
          </a:p>
        </p:txBody>
      </p:sp>
      <p:sp>
        <p:nvSpPr>
          <p:cNvPr id="10" name="Rectangle 9"/>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99467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858000"/>
          </a:xfrm>
          <a:prstGeom prst="rect">
            <a:avLst/>
          </a:prstGeom>
        </p:spPr>
      </p:pic>
      <p:sp>
        <p:nvSpPr>
          <p:cNvPr id="2" name="Title 1"/>
          <p:cNvSpPr>
            <a:spLocks noGrp="1"/>
          </p:cNvSpPr>
          <p:nvPr>
            <p:ph type="title" hasCustomPrompt="1"/>
          </p:nvPr>
        </p:nvSpPr>
        <p:spPr>
          <a:xfrm>
            <a:off x="457200" y="563562"/>
            <a:ext cx="8229600" cy="808038"/>
          </a:xfrm>
        </p:spPr>
        <p:txBody>
          <a:bodyPr/>
          <a:lstStyle>
            <a:lvl1pPr>
              <a:defRPr baseline="0">
                <a:solidFill>
                  <a:srgbClr val="0D3268"/>
                </a:solidFill>
              </a:defRPr>
            </a:lvl1pPr>
          </a:lstStyle>
          <a:p>
            <a:r>
              <a:rPr lang="en-US" dirty="0"/>
              <a:t>Keep headline to 1 line, 36 char.</a:t>
            </a:r>
          </a:p>
        </p:txBody>
      </p:sp>
      <p:sp>
        <p:nvSpPr>
          <p:cNvPr id="3" name="Text Placeholder 2"/>
          <p:cNvSpPr>
            <a:spLocks noGrp="1"/>
          </p:cNvSpPr>
          <p:nvPr>
            <p:ph type="body" idx="1" hasCustomPrompt="1"/>
          </p:nvPr>
        </p:nvSpPr>
        <p:spPr>
          <a:xfrm>
            <a:off x="457200" y="1646238"/>
            <a:ext cx="4040188" cy="639762"/>
          </a:xfrm>
        </p:spPr>
        <p:txBody>
          <a:bodyPr anchor="b"/>
          <a:lstStyle>
            <a:lvl1pPr marL="0" indent="0">
              <a:buNone/>
              <a:defRPr sz="2400" b="1" baseline="0">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1 line is best, but can do 2 lines, max. 63 char.</a:t>
            </a:r>
          </a:p>
        </p:txBody>
      </p:sp>
      <p:sp>
        <p:nvSpPr>
          <p:cNvPr id="4" name="Content Placeholder 3"/>
          <p:cNvSpPr>
            <a:spLocks noGrp="1"/>
          </p:cNvSpPr>
          <p:nvPr>
            <p:ph sz="half" idx="2" hasCustomPrompt="1"/>
          </p:nvPr>
        </p:nvSpPr>
        <p:spPr>
          <a:xfrm>
            <a:off x="457200" y="2449512"/>
            <a:ext cx="4040188" cy="3798888"/>
          </a:xfrm>
        </p:spPr>
        <p:txBody>
          <a:bodyPr/>
          <a:lstStyle>
            <a:lvl1pPr>
              <a:defRPr sz="2200" baseline="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Keep bullets to 2 or 3 lines max., 2-5 per side, no more than 80-90 char. per bullet.</a:t>
            </a:r>
          </a:p>
          <a:p>
            <a:pPr lvl="1"/>
            <a:r>
              <a:rPr lang="en-US" dirty="0"/>
              <a:t>Second level – keep to 1 or 2 lines, 50-60 char.</a:t>
            </a:r>
          </a:p>
          <a:p>
            <a:pPr lvl="2"/>
            <a:r>
              <a:rPr lang="en-US" dirty="0"/>
              <a:t>Third level – keep to 1 or 2 lines, less than 60 char.</a:t>
            </a:r>
          </a:p>
          <a:p>
            <a:pPr lvl="3"/>
            <a:r>
              <a:rPr lang="en-US" dirty="0"/>
              <a:t>Fourth level – keep to 1 or 2 lines, 50-55 char. </a:t>
            </a:r>
          </a:p>
          <a:p>
            <a:pPr lvl="4"/>
            <a:r>
              <a:rPr lang="en-US" dirty="0"/>
              <a:t>Fifth level – no more than 3 lines, 60 char. </a:t>
            </a:r>
          </a:p>
        </p:txBody>
      </p:sp>
      <p:sp>
        <p:nvSpPr>
          <p:cNvPr id="5" name="Text Placeholder 4"/>
          <p:cNvSpPr>
            <a:spLocks noGrp="1"/>
          </p:cNvSpPr>
          <p:nvPr>
            <p:ph type="body" sz="quarter" idx="3" hasCustomPrompt="1"/>
          </p:nvPr>
        </p:nvSpPr>
        <p:spPr>
          <a:xfrm>
            <a:off x="4645025" y="1646238"/>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Subhead, 1 line is best, but can do 2 lines, max. 63 char.</a:t>
            </a:r>
          </a:p>
        </p:txBody>
      </p:sp>
      <p:sp>
        <p:nvSpPr>
          <p:cNvPr id="6" name="Content Placeholder 5"/>
          <p:cNvSpPr>
            <a:spLocks noGrp="1"/>
          </p:cNvSpPr>
          <p:nvPr>
            <p:ph sz="quarter" idx="4" hasCustomPrompt="1"/>
          </p:nvPr>
        </p:nvSpPr>
        <p:spPr>
          <a:xfrm>
            <a:off x="4645025" y="2449512"/>
            <a:ext cx="4041775" cy="37988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Keep bullets to 2 or 3 lines max., 2-5 per side, no more than 80-90 char. per bullet.</a:t>
            </a:r>
          </a:p>
          <a:p>
            <a:pPr lvl="1"/>
            <a:r>
              <a:rPr lang="en-US" dirty="0"/>
              <a:t>Second level – keep to 1 or 2 lines, 50-60 char.</a:t>
            </a:r>
          </a:p>
          <a:p>
            <a:pPr lvl="2"/>
            <a:r>
              <a:rPr lang="en-US" dirty="0"/>
              <a:t>Third level – keep to 1 or 2 lines, less than 60 char.</a:t>
            </a:r>
          </a:p>
          <a:p>
            <a:pPr lvl="3"/>
            <a:r>
              <a:rPr lang="en-US" dirty="0"/>
              <a:t>Fourth level – keep to 1 or 2 lines, 50-55 char. </a:t>
            </a:r>
          </a:p>
          <a:p>
            <a:pPr lvl="4"/>
            <a:r>
              <a:rPr lang="en-US" dirty="0"/>
              <a:t>Fifth level – no more than 3 lines, 60 char. </a:t>
            </a:r>
          </a:p>
        </p:txBody>
      </p:sp>
      <p:sp>
        <p:nvSpPr>
          <p:cNvPr id="11" name="Rectangle 10"/>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3434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858000"/>
          </a:xfrm>
          <a:prstGeom prst="rect">
            <a:avLst/>
          </a:prstGeom>
        </p:spPr>
      </p:pic>
      <p:sp>
        <p:nvSpPr>
          <p:cNvPr id="2" name="Title 1"/>
          <p:cNvSpPr>
            <a:spLocks noGrp="1"/>
          </p:cNvSpPr>
          <p:nvPr>
            <p:ph type="title" hasCustomPrompt="1"/>
          </p:nvPr>
        </p:nvSpPr>
        <p:spPr>
          <a:xfrm>
            <a:off x="457200" y="838200"/>
            <a:ext cx="8229600" cy="1295400"/>
          </a:xfrm>
        </p:spPr>
        <p:txBody>
          <a:bodyPr/>
          <a:lstStyle>
            <a:lvl1pPr>
              <a:defRPr>
                <a:solidFill>
                  <a:srgbClr val="0D3268"/>
                </a:solidFill>
              </a:defRPr>
            </a:lvl1pPr>
          </a:lstStyle>
          <a:p>
            <a:r>
              <a:rPr lang="en-US" dirty="0"/>
              <a:t>Click to edit Master title style </a:t>
            </a:r>
            <a:br>
              <a:rPr lang="en-US" dirty="0"/>
            </a:br>
            <a:r>
              <a:rPr lang="en-US" dirty="0"/>
              <a:t>Limit to 71 Characters, 2 lines</a:t>
            </a:r>
          </a:p>
        </p:txBody>
      </p:sp>
      <p:sp>
        <p:nvSpPr>
          <p:cNvPr id="7" name="Rectangle 6"/>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558357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3033656" cy="6858000"/>
          </a:xfrm>
          <a:prstGeom prst="rect">
            <a:avLst/>
          </a:prstGeom>
        </p:spPr>
      </p:pic>
      <p:sp>
        <p:nvSpPr>
          <p:cNvPr id="3" name="Content Placeholder 2"/>
          <p:cNvSpPr>
            <a:spLocks noGrp="1"/>
          </p:cNvSpPr>
          <p:nvPr>
            <p:ph idx="1" hasCustomPrompt="1"/>
          </p:nvPr>
        </p:nvSpPr>
        <p:spPr>
          <a:xfrm>
            <a:off x="4114800" y="1219200"/>
            <a:ext cx="4572000" cy="5257800"/>
          </a:xfrm>
        </p:spPr>
        <p:txBody>
          <a:bodyPr/>
          <a:lstStyle>
            <a:lvl1pPr>
              <a:defRPr sz="3200" baseline="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Keep bullets to 3 lines max, 80 characters, 2-4 bullets per page.  </a:t>
            </a:r>
          </a:p>
          <a:p>
            <a:pPr lvl="1"/>
            <a:r>
              <a:rPr lang="en-US" dirty="0"/>
              <a:t>Second level – keep to 1 or 2 lines, 50-55 char.</a:t>
            </a:r>
          </a:p>
          <a:p>
            <a:pPr lvl="2"/>
            <a:r>
              <a:rPr lang="en-US" dirty="0"/>
              <a:t>Third level – keep to 1 or 2 lines, 50-55 char.</a:t>
            </a:r>
          </a:p>
          <a:p>
            <a:pPr lvl="3"/>
            <a:r>
              <a:rPr lang="en-US" dirty="0"/>
              <a:t>Fourth level – keep to 1 or 2 lines, 50-55 char.</a:t>
            </a:r>
          </a:p>
          <a:p>
            <a:pPr lvl="4"/>
            <a:r>
              <a:rPr lang="en-US" dirty="0"/>
              <a:t>Fifth level – no more than 3 lines, 60 char.</a:t>
            </a:r>
          </a:p>
        </p:txBody>
      </p:sp>
      <p:sp>
        <p:nvSpPr>
          <p:cNvPr id="4" name="Text Placeholder 3"/>
          <p:cNvSpPr>
            <a:spLocks noGrp="1"/>
          </p:cNvSpPr>
          <p:nvPr>
            <p:ph type="body" sz="half" idx="2" hasCustomPrompt="1"/>
          </p:nvPr>
        </p:nvSpPr>
        <p:spPr>
          <a:xfrm>
            <a:off x="228601" y="2286000"/>
            <a:ext cx="2590800" cy="4267200"/>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This box can be used to place more detailed text that explains the bullets to the right. Limit of 640 characters.</a:t>
            </a:r>
          </a:p>
        </p:txBody>
      </p:sp>
      <p:sp>
        <p:nvSpPr>
          <p:cNvPr id="7" name="Rectangle 6"/>
          <p:cNvSpPr/>
          <p:nvPr userDrawn="1"/>
        </p:nvSpPr>
        <p:spPr>
          <a:xfrm>
            <a:off x="-1" y="1219200"/>
            <a:ext cx="3657601" cy="762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hasCustomPrompt="1"/>
          </p:nvPr>
        </p:nvSpPr>
        <p:spPr>
          <a:xfrm>
            <a:off x="0" y="1143000"/>
            <a:ext cx="3617777" cy="838200"/>
          </a:xfrm>
          <a:noFill/>
        </p:spPr>
        <p:txBody>
          <a:bodyPr lIns="182880" anchor="ctr"/>
          <a:lstStyle>
            <a:lvl1pPr algn="l">
              <a:defRPr sz="2000" b="1">
                <a:solidFill>
                  <a:schemeClr val="bg1"/>
                </a:solidFill>
                <a:latin typeface="Calibri" pitchFamily="34" charset="0"/>
                <a:cs typeface="Calibri" pitchFamily="34" charset="0"/>
              </a:defRPr>
            </a:lvl1pPr>
          </a:lstStyle>
          <a:p>
            <a:r>
              <a:rPr lang="en-US" dirty="0"/>
              <a:t>Keep this to one line, 33 char.</a:t>
            </a:r>
          </a:p>
        </p:txBody>
      </p:sp>
    </p:spTree>
    <p:extLst>
      <p:ext uri="{BB962C8B-B14F-4D97-AF65-F5344CB8AC3E}">
        <p14:creationId xmlns:p14="http://schemas.microsoft.com/office/powerpoint/2010/main" val="3688229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0"/>
            <a:ext cx="3025588" cy="6858000"/>
          </a:xfrm>
          <a:prstGeom prst="rect">
            <a:avLst/>
          </a:prstGeom>
        </p:spPr>
      </p:pic>
      <p:sp>
        <p:nvSpPr>
          <p:cNvPr id="2" name="Title 1"/>
          <p:cNvSpPr>
            <a:spLocks noGrp="1"/>
          </p:cNvSpPr>
          <p:nvPr>
            <p:ph type="title" hasCustomPrompt="1"/>
          </p:nvPr>
        </p:nvSpPr>
        <p:spPr>
          <a:xfrm>
            <a:off x="1792288" y="4800600"/>
            <a:ext cx="5486400" cy="566738"/>
          </a:xfrm>
        </p:spPr>
        <p:txBody>
          <a:bodyPr anchor="b"/>
          <a:lstStyle>
            <a:lvl1pPr algn="l">
              <a:defRPr sz="2000" b="1" baseline="0">
                <a:solidFill>
                  <a:srgbClr val="0D3268"/>
                </a:solidFill>
              </a:defRPr>
            </a:lvl1pPr>
          </a:lstStyle>
          <a:p>
            <a:r>
              <a:rPr lang="en-US" dirty="0"/>
              <a:t>Click to edit Master title style, caption can be 1 or 2 lines, maximum of 90-100 characters. </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p:spPr>
        <p:txBody>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US" dirty="0"/>
              <a:t>Click to edit Master text styles. This area can be used to give additional information that relates to the subject. Keep to 3 lines, 200-215 characters. </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lang="en-US" dirty="0"/>
          </a:p>
          <a:p>
            <a:pPr lvl="0"/>
            <a:endParaRPr lang="en-US" dirty="0"/>
          </a:p>
        </p:txBody>
      </p:sp>
      <p:sp>
        <p:nvSpPr>
          <p:cNvPr id="9" name="Rectangle 8"/>
          <p:cNvSpPr/>
          <p:nvPr userDrawn="1"/>
        </p:nvSpPr>
        <p:spPr>
          <a:xfrm>
            <a:off x="0" y="6480928"/>
            <a:ext cx="9144000" cy="381000"/>
          </a:xfrm>
          <a:prstGeom prst="rect">
            <a:avLst/>
          </a:prstGeom>
          <a:solidFill>
            <a:srgbClr val="0D32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userDrawn="1"/>
        </p:nvSpPr>
        <p:spPr>
          <a:xfrm>
            <a:off x="0" y="0"/>
            <a:ext cx="9144000" cy="381000"/>
          </a:xfrm>
          <a:prstGeom prst="rect">
            <a:avLst/>
          </a:prstGeom>
          <a:solidFill>
            <a:srgbClr val="FF87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86083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Quote/Data">
    <p:spTree>
      <p:nvGrpSpPr>
        <p:cNvPr id="1" name=""/>
        <p:cNvGrpSpPr/>
        <p:nvPr/>
      </p:nvGrpSpPr>
      <p:grpSpPr>
        <a:xfrm>
          <a:off x="0" y="0"/>
          <a:ext cx="0" cy="0"/>
          <a:chOff x="0" y="0"/>
          <a:chExt cx="0" cy="0"/>
        </a:xfrm>
      </p:grpSpPr>
      <p:pic>
        <p:nvPicPr>
          <p:cNvPr id="3" name="Picture 2" descr="bg2.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29" y="0"/>
            <a:ext cx="9130473" cy="6858000"/>
          </a:xfrm>
          <a:prstGeom prst="rect">
            <a:avLst/>
          </a:prstGeom>
        </p:spPr>
      </p:pic>
      <p:sp>
        <p:nvSpPr>
          <p:cNvPr id="18" name="Text Placeholder 8"/>
          <p:cNvSpPr>
            <a:spLocks noGrp="1"/>
          </p:cNvSpPr>
          <p:nvPr>
            <p:ph type="body" sz="quarter" idx="17" hasCustomPrompt="1"/>
          </p:nvPr>
        </p:nvSpPr>
        <p:spPr>
          <a:xfrm>
            <a:off x="2080490" y="2108201"/>
            <a:ext cx="6336146" cy="2348997"/>
          </a:xfrm>
          <a:prstGeom prst="rect">
            <a:avLst/>
          </a:prstGeom>
        </p:spPr>
        <p:txBody>
          <a:bodyPr vert="horz"/>
          <a:lstStyle>
            <a:lvl1pPr marL="0" indent="0">
              <a:buNone/>
              <a:defRPr sz="2100" b="0" i="0" baseline="0">
                <a:solidFill>
                  <a:schemeClr val="tx1"/>
                </a:solidFill>
                <a:latin typeface="Gill Sans MT"/>
                <a:cs typeface="Gill Sans MT"/>
              </a:defRPr>
            </a:lvl1pPr>
            <a:lvl2pPr>
              <a:defRPr sz="1050">
                <a:solidFill>
                  <a:srgbClr val="666666"/>
                </a:solidFill>
                <a:latin typeface="+mn-lt"/>
              </a:defRPr>
            </a:lvl2pPr>
            <a:lvl3pPr>
              <a:defRPr sz="1050">
                <a:solidFill>
                  <a:srgbClr val="666666"/>
                </a:solidFill>
                <a:latin typeface="+mn-lt"/>
              </a:defRPr>
            </a:lvl3pPr>
            <a:lvl4pPr>
              <a:defRPr sz="1050">
                <a:solidFill>
                  <a:srgbClr val="666666"/>
                </a:solidFill>
                <a:latin typeface="+mn-lt"/>
              </a:defRPr>
            </a:lvl4pPr>
            <a:lvl5pPr>
              <a:defRPr sz="1050">
                <a:solidFill>
                  <a:srgbClr val="666666"/>
                </a:solidFill>
                <a:latin typeface="+mn-lt"/>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a:t>
            </a:r>
            <a:r>
              <a:rPr lang="en-US" dirty="0" err="1"/>
              <a:t>Lorem</a:t>
            </a:r>
            <a:r>
              <a:rPr lang="en-US" dirty="0"/>
              <a:t> ipsum dolor sit amet, consectetuer adipiscing elit. Maecenas porttitor congue massa. </a:t>
            </a:r>
            <a:r>
              <a:rPr lang="en-US" dirty="0" err="1"/>
              <a:t>Fusce</a:t>
            </a:r>
            <a:r>
              <a:rPr lang="en-US" dirty="0"/>
              <a:t> </a:t>
            </a:r>
            <a:r>
              <a:rPr lang="en-US" dirty="0" err="1"/>
              <a:t>posuere</a:t>
            </a:r>
            <a:r>
              <a:rPr lang="en-US" dirty="0"/>
              <a:t>“</a:t>
            </a:r>
          </a:p>
        </p:txBody>
      </p:sp>
      <p:sp>
        <p:nvSpPr>
          <p:cNvPr id="19" name="Text Placeholder 8"/>
          <p:cNvSpPr>
            <a:spLocks noGrp="1"/>
          </p:cNvSpPr>
          <p:nvPr>
            <p:ph type="body" sz="quarter" idx="18" hasCustomPrompt="1"/>
          </p:nvPr>
        </p:nvSpPr>
        <p:spPr>
          <a:xfrm>
            <a:off x="5791200" y="4457199"/>
            <a:ext cx="2590800" cy="431031"/>
          </a:xfrm>
          <a:prstGeom prst="rect">
            <a:avLst/>
          </a:prstGeom>
        </p:spPr>
        <p:txBody>
          <a:bodyPr vert="horz"/>
          <a:lstStyle>
            <a:lvl1pPr marL="0" indent="0">
              <a:buNone/>
              <a:defRPr sz="1050" b="0" i="1" baseline="0">
                <a:solidFill>
                  <a:schemeClr val="bg1">
                    <a:lumMod val="75000"/>
                  </a:schemeClr>
                </a:solidFill>
                <a:latin typeface="Gill Sans MT"/>
                <a:cs typeface="Gill Sans MT"/>
              </a:defRPr>
            </a:lvl1pPr>
            <a:lvl2pPr>
              <a:defRPr sz="1050">
                <a:solidFill>
                  <a:srgbClr val="666666"/>
                </a:solidFill>
                <a:latin typeface="+mn-lt"/>
              </a:defRPr>
            </a:lvl2pPr>
            <a:lvl3pPr>
              <a:defRPr sz="1050">
                <a:solidFill>
                  <a:srgbClr val="666666"/>
                </a:solidFill>
                <a:latin typeface="+mn-lt"/>
              </a:defRPr>
            </a:lvl3pPr>
            <a:lvl4pPr>
              <a:defRPr sz="1050">
                <a:solidFill>
                  <a:srgbClr val="666666"/>
                </a:solidFill>
                <a:latin typeface="+mn-lt"/>
              </a:defRPr>
            </a:lvl4pPr>
            <a:lvl5pPr>
              <a:defRPr sz="1050">
                <a:solidFill>
                  <a:srgbClr val="666666"/>
                </a:solidFill>
                <a:latin typeface="+mn-lt"/>
              </a:defRPr>
            </a:lvl5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lang="en-US" dirty="0"/>
              <a:t> - </a:t>
            </a:r>
            <a:r>
              <a:rPr lang="en-US" dirty="0" err="1"/>
              <a:t>Lorem</a:t>
            </a:r>
            <a:r>
              <a:rPr lang="en-US" dirty="0"/>
              <a:t> ipsum dolor sit </a:t>
            </a:r>
            <a:r>
              <a:rPr lang="en-US" dirty="0" err="1"/>
              <a:t>amet</a:t>
            </a:r>
            <a:endParaRPr lang="en-US" dirty="0"/>
          </a:p>
        </p:txBody>
      </p:sp>
    </p:spTree>
    <p:extLst>
      <p:ext uri="{BB962C8B-B14F-4D97-AF65-F5344CB8AC3E}">
        <p14:creationId xmlns:p14="http://schemas.microsoft.com/office/powerpoint/2010/main" val="3029542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2">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 y="2"/>
            <a:ext cx="9130473" cy="6857999"/>
          </a:xfrm>
          <a:prstGeom prst="rect">
            <a:avLst/>
          </a:prstGeom>
        </p:spPr>
      </p:pic>
      <p:sp>
        <p:nvSpPr>
          <p:cNvPr id="9" name="Text Placeholder 8"/>
          <p:cNvSpPr>
            <a:spLocks noGrp="1"/>
          </p:cNvSpPr>
          <p:nvPr>
            <p:ph type="body" sz="quarter" idx="10" hasCustomPrompt="1"/>
          </p:nvPr>
        </p:nvSpPr>
        <p:spPr>
          <a:xfrm>
            <a:off x="663757" y="2810929"/>
            <a:ext cx="4799584" cy="1039283"/>
          </a:xfrm>
          <a:prstGeom prst="rect">
            <a:avLst/>
          </a:prstGeom>
        </p:spPr>
        <p:txBody>
          <a:bodyPr vert="horz"/>
          <a:lstStyle>
            <a:lvl1pPr marL="0" indent="0" algn="l">
              <a:buFontTx/>
              <a:buNone/>
              <a:defRPr sz="3300" b="0" i="0" baseline="0">
                <a:solidFill>
                  <a:srgbClr val="1F447D"/>
                </a:solidFill>
                <a:latin typeface="Gill Sans MT"/>
                <a:cs typeface="Gill Sans MT"/>
              </a:defRPr>
            </a:lvl1pPr>
          </a:lstStyle>
          <a:p>
            <a:pPr lvl="0"/>
            <a:r>
              <a:rPr lang="en-US" dirty="0"/>
              <a:t>Section Title</a:t>
            </a:r>
          </a:p>
        </p:txBody>
      </p:sp>
      <p:cxnSp>
        <p:nvCxnSpPr>
          <p:cNvPr id="3" name="Straight Connector 2"/>
          <p:cNvCxnSpPr/>
          <p:nvPr userDrawn="1"/>
        </p:nvCxnSpPr>
        <p:spPr>
          <a:xfrm>
            <a:off x="1" y="3748543"/>
            <a:ext cx="4227871" cy="0"/>
          </a:xfrm>
          <a:prstGeom prst="line">
            <a:avLst/>
          </a:prstGeom>
          <a:ln>
            <a:solidFill>
              <a:srgbClr val="FFFFFF"/>
            </a:solidFill>
          </a:ln>
          <a:effectLst>
            <a:outerShdw blurRad="12700" dist="19939" dir="5400000" algn="tl" rotWithShape="0">
              <a:srgbClr val="000000">
                <a:alpha val="8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20815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C037A8-A88A-4165-9A55-B2EBF8C649CA}" type="datetimeFigureOut">
              <a:rPr lang="en-US" smtClean="0"/>
              <a:t>11/19/2017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C0AB79-6414-4192-9E3E-184C218FA4D7}" type="slidenum">
              <a:rPr lang="en-US" smtClean="0"/>
              <a:t>‹#›</a:t>
            </a:fld>
            <a:endParaRPr lang="en-US" dirty="0"/>
          </a:p>
        </p:txBody>
      </p:sp>
    </p:spTree>
    <p:extLst>
      <p:ext uri="{BB962C8B-B14F-4D97-AF65-F5344CB8AC3E}">
        <p14:creationId xmlns:p14="http://schemas.microsoft.com/office/powerpoint/2010/main" val="124414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7" r:id="rId7"/>
    <p:sldLayoutId id="2147483659" r:id="rId8"/>
    <p:sldLayoutId id="2147483660" r:id="rId9"/>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hyperlink" Target="https://www.tableau.com/learn/tutorials/on-demand/getting-started-dashboards-and-stories" TargetMode="External"/><Relationship Id="rId3" Type="http://schemas.openxmlformats.org/officeDocument/2006/relationships/hyperlink" Target="https://www.tableau.com/learn/training#getting-started" TargetMode="External"/><Relationship Id="rId7" Type="http://schemas.openxmlformats.org/officeDocument/2006/relationships/hyperlink" Target="https://www.tableau.com/learn/tutorials/on-demand/aggregation-granularity-and-ratio-calculation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s://www.tableau.com/learn/tutorials/on-demand/understanding-pill-types" TargetMode="External"/><Relationship Id="rId5" Type="http://schemas.openxmlformats.org/officeDocument/2006/relationships/hyperlink" Target="https://www.tableau.com/learn/tutorials/on-demand/getting-started-visual-analytics" TargetMode="External"/><Relationship Id="rId4" Type="http://schemas.openxmlformats.org/officeDocument/2006/relationships/hyperlink" Target="https://www.tableau.com/learn/tutorials/on-demand/getting-started-data"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771" y="1676400"/>
            <a:ext cx="9144000" cy="2686050"/>
          </a:xfrm>
        </p:spPr>
        <p:txBody>
          <a:bodyPr>
            <a:normAutofit/>
          </a:bodyPr>
          <a:lstStyle/>
          <a:p>
            <a:pPr>
              <a:lnSpc>
                <a:spcPct val="107000"/>
              </a:lnSpc>
              <a:spcBef>
                <a:spcPts val="0"/>
              </a:spcBef>
              <a:spcAft>
                <a:spcPts val="800"/>
              </a:spcAft>
            </a:pPr>
            <a:r>
              <a:rPr lang="en-US" dirty="0">
                <a:latin typeface="Arial" panose="020B0604020202020204" pitchFamily="34" charset="0"/>
                <a:ea typeface="Calibri" panose="020F0502020204030204" pitchFamily="34" charset="0"/>
                <a:cs typeface="Times New Roman" panose="02020603050405020304" pitchFamily="18" charset="0"/>
              </a:rPr>
              <a:t>Teaching with Tableau®  and </a:t>
            </a:r>
            <a:br>
              <a:rPr lang="en-US" dirty="0">
                <a:latin typeface="Arial" panose="020B0604020202020204" pitchFamily="34" charset="0"/>
                <a:ea typeface="Calibri" panose="020F0502020204030204" pitchFamily="34" charset="0"/>
                <a:cs typeface="Times New Roman" panose="02020603050405020304" pitchFamily="18" charset="0"/>
              </a:rPr>
            </a:br>
            <a:r>
              <a:rPr lang="en-US" dirty="0">
                <a:latin typeface="Arial" panose="020B0604020202020204" pitchFamily="34" charset="0"/>
                <a:ea typeface="Calibri" panose="020F0502020204030204" pitchFamily="34" charset="0"/>
                <a:cs typeface="Times New Roman" panose="02020603050405020304" pitchFamily="18" charset="0"/>
              </a:rPr>
              <a:t>Best Practices</a:t>
            </a:r>
            <a:br>
              <a:rPr lang="en-US" sz="3600" dirty="0">
                <a:latin typeface="Arial" panose="020B0604020202020204" pitchFamily="34" charset="0"/>
                <a:ea typeface="Calibri" panose="020F0502020204030204" pitchFamily="34" charset="0"/>
                <a:cs typeface="Times New Roman" panose="02020603050405020304" pitchFamily="18" charset="0"/>
              </a:rPr>
            </a:b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p:cNvSpPr>
            <a:spLocks noGrp="1"/>
          </p:cNvSpPr>
          <p:nvPr>
            <p:ph type="subTitle" idx="1"/>
          </p:nvPr>
        </p:nvSpPr>
        <p:spPr>
          <a:xfrm>
            <a:off x="228600" y="3886200"/>
            <a:ext cx="8534400" cy="1752600"/>
          </a:xfrm>
        </p:spPr>
        <p:txBody>
          <a:bodyPr>
            <a:normAutofit/>
          </a:bodyPr>
          <a:lstStyle/>
          <a:p>
            <a:r>
              <a:rPr lang="en-US" dirty="0"/>
              <a:t>Mary Dunaway, PhD</a:t>
            </a:r>
          </a:p>
          <a:p>
            <a:r>
              <a:rPr lang="en-US" dirty="0"/>
              <a:t>Assistant Professor</a:t>
            </a:r>
          </a:p>
          <a:p>
            <a:r>
              <a:rPr lang="en-US" dirty="0"/>
              <a:t>University of Virginia</a:t>
            </a:r>
          </a:p>
        </p:txBody>
      </p:sp>
    </p:spTree>
    <p:extLst>
      <p:ext uri="{BB962C8B-B14F-4D97-AF65-F5344CB8AC3E}">
        <p14:creationId xmlns:p14="http://schemas.microsoft.com/office/powerpoint/2010/main" val="3644100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3" y="1233072"/>
            <a:ext cx="8277820" cy="351979"/>
          </a:xfrm>
        </p:spPr>
        <p:txBody>
          <a:bodyPr>
            <a:normAutofit fontScale="90000"/>
          </a:bodyPr>
          <a:lstStyle/>
          <a:p>
            <a:r>
              <a:rPr lang="en-US" dirty="0">
                <a:latin typeface="+mj-lt"/>
              </a:rPr>
              <a:t>Why visualize?</a:t>
            </a:r>
          </a:p>
        </p:txBody>
      </p:sp>
      <p:sp>
        <p:nvSpPr>
          <p:cNvPr id="3" name="Content Placeholder 2"/>
          <p:cNvSpPr>
            <a:spLocks noGrp="1"/>
          </p:cNvSpPr>
          <p:nvPr>
            <p:ph idx="1"/>
          </p:nvPr>
        </p:nvSpPr>
        <p:spPr/>
        <p:txBody>
          <a:bodyPr>
            <a:noAutofit/>
          </a:bodyPr>
          <a:lstStyle/>
          <a:p>
            <a:pPr marL="0" indent="0">
              <a:buNone/>
            </a:pPr>
            <a:r>
              <a:rPr lang="en-US" sz="1350" dirty="0"/>
              <a:t>Data visualization is </a:t>
            </a:r>
            <a:r>
              <a:rPr lang="en-US" sz="1350" u="sng" dirty="0"/>
              <a:t>not</a:t>
            </a:r>
            <a:r>
              <a:rPr lang="en-US" sz="1350" dirty="0"/>
              <a:t> a personal preference, to be done “just in case some people are more visual.”  It is a necessity!</a:t>
            </a:r>
          </a:p>
          <a:p>
            <a:r>
              <a:rPr lang="en-US" sz="1125" dirty="0"/>
              <a:t>The previous slide is a classic example of how some insights can </a:t>
            </a:r>
            <a:r>
              <a:rPr lang="en-US" sz="1125" i="1" u="sng" dirty="0"/>
              <a:t>only</a:t>
            </a:r>
            <a:r>
              <a:rPr lang="en-US" sz="1125" dirty="0"/>
              <a:t> be found through visualization.</a:t>
            </a:r>
          </a:p>
          <a:p>
            <a:endParaRPr lang="en-US" sz="1350" dirty="0"/>
          </a:p>
          <a:p>
            <a:pPr marL="0" indent="0">
              <a:buNone/>
            </a:pPr>
            <a:r>
              <a:rPr lang="en-US" sz="1350" dirty="0"/>
              <a:t>The </a:t>
            </a:r>
            <a:r>
              <a:rPr lang="en-US" sz="1350" u="sng" dirty="0"/>
              <a:t>first</a:t>
            </a:r>
            <a:r>
              <a:rPr lang="en-US" sz="1350" dirty="0"/>
              <a:t> step in understanding your data should always be to examine it visually.  Visualization can play a critical role in helping you figure out what the interesting questions are.</a:t>
            </a:r>
          </a:p>
          <a:p>
            <a:pPr marL="0" indent="0">
              <a:buNone/>
            </a:pPr>
            <a:endParaRPr lang="en-US" sz="1350" dirty="0"/>
          </a:p>
          <a:p>
            <a:pPr marL="0" indent="0">
              <a:buNone/>
            </a:pPr>
            <a:r>
              <a:rPr lang="en-US" sz="1350" dirty="0"/>
              <a:t>Remember the </a:t>
            </a:r>
            <a:r>
              <a:rPr lang="en-US" sz="1350" u="sng" dirty="0"/>
              <a:t>picture superiority effect</a:t>
            </a:r>
            <a:r>
              <a:rPr lang="en-US" sz="1350" dirty="0"/>
              <a:t>: pictures are retained at much higher rates than words.</a:t>
            </a:r>
          </a:p>
        </p:txBody>
      </p:sp>
    </p:spTree>
    <p:extLst>
      <p:ext uri="{BB962C8B-B14F-4D97-AF65-F5344CB8AC3E}">
        <p14:creationId xmlns:p14="http://schemas.microsoft.com/office/powerpoint/2010/main" val="40982716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3" y="1233072"/>
            <a:ext cx="8277820" cy="351979"/>
          </a:xfrm>
        </p:spPr>
        <p:txBody>
          <a:bodyPr>
            <a:normAutofit fontScale="90000"/>
          </a:bodyPr>
          <a:lstStyle/>
          <a:p>
            <a:r>
              <a:rPr lang="en-US" dirty="0">
                <a:latin typeface="+mj-lt"/>
              </a:rPr>
              <a:t>Why visualize?</a:t>
            </a:r>
          </a:p>
        </p:txBody>
      </p:sp>
      <p:sp>
        <p:nvSpPr>
          <p:cNvPr id="3" name="Content Placeholder 2"/>
          <p:cNvSpPr>
            <a:spLocks noGrp="1"/>
          </p:cNvSpPr>
          <p:nvPr>
            <p:ph idx="1"/>
          </p:nvPr>
        </p:nvSpPr>
        <p:spPr/>
        <p:txBody>
          <a:bodyPr/>
          <a:lstStyle/>
          <a:p>
            <a:pPr marL="0" indent="0">
              <a:buNone/>
            </a:pPr>
            <a:r>
              <a:rPr lang="en-US" sz="1575" dirty="0"/>
              <a:t>A good visualization reduces the </a:t>
            </a:r>
            <a:r>
              <a:rPr lang="en-US" sz="1575" u="sng" dirty="0"/>
              <a:t>time to insight</a:t>
            </a:r>
            <a:r>
              <a:rPr lang="en-US" sz="1575" dirty="0"/>
              <a:t>. Here’s a simple example:</a:t>
            </a:r>
          </a:p>
          <a:p>
            <a:pPr marL="0" indent="0">
              <a:buNone/>
            </a:pPr>
            <a:r>
              <a:rPr lang="en-US" sz="1250" i="1" dirty="0"/>
              <a:t>You receive a report of monthly revenues by product and region.  Which were your five highest-revenue product/regions last month?</a:t>
            </a:r>
          </a:p>
          <a:p>
            <a:endParaRPr lang="en-US" sz="1250" dirty="0"/>
          </a:p>
        </p:txBody>
      </p:sp>
      <p:pic>
        <p:nvPicPr>
          <p:cNvPr id="409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9368" y="3018684"/>
            <a:ext cx="7905265" cy="133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419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3" y="1233072"/>
            <a:ext cx="8277820" cy="351979"/>
          </a:xfrm>
        </p:spPr>
        <p:txBody>
          <a:bodyPr>
            <a:normAutofit fontScale="90000"/>
          </a:bodyPr>
          <a:lstStyle/>
          <a:p>
            <a:r>
              <a:rPr lang="en-US" dirty="0">
                <a:latin typeface="+mj-lt"/>
              </a:rPr>
              <a:t>Why visualize?</a:t>
            </a:r>
          </a:p>
        </p:txBody>
      </p:sp>
      <p:sp>
        <p:nvSpPr>
          <p:cNvPr id="3" name="Content Placeholder 2"/>
          <p:cNvSpPr>
            <a:spLocks noGrp="1"/>
          </p:cNvSpPr>
          <p:nvPr>
            <p:ph idx="1"/>
          </p:nvPr>
        </p:nvSpPr>
        <p:spPr>
          <a:xfrm>
            <a:off x="445493" y="1797950"/>
            <a:ext cx="6172200" cy="3612284"/>
          </a:xfrm>
        </p:spPr>
        <p:txBody>
          <a:bodyPr/>
          <a:lstStyle/>
          <a:p>
            <a:pPr marL="0" indent="0">
              <a:buNone/>
            </a:pPr>
            <a:r>
              <a:rPr lang="en-US" sz="1250" dirty="0"/>
              <a:t>Let’s add color:</a:t>
            </a:r>
          </a:p>
          <a:p>
            <a:endParaRPr lang="en-US" sz="1250" dirty="0"/>
          </a:p>
          <a:p>
            <a:endParaRPr lang="en-US" sz="1250" dirty="0"/>
          </a:p>
          <a:p>
            <a:endParaRPr lang="en-US" sz="1250" dirty="0"/>
          </a:p>
          <a:p>
            <a:endParaRPr lang="en-US" sz="1250" dirty="0"/>
          </a:p>
          <a:p>
            <a:endParaRPr lang="en-US" sz="1250" dirty="0"/>
          </a:p>
          <a:p>
            <a:pPr marL="0" indent="0">
              <a:buNone/>
            </a:pPr>
            <a:r>
              <a:rPr lang="en-US" sz="563" i="1" dirty="0"/>
              <a:t>Color </a:t>
            </a:r>
            <a:r>
              <a:rPr lang="en-US" sz="563" i="1" u="sng" dirty="0"/>
              <a:t>automatically</a:t>
            </a:r>
            <a:r>
              <a:rPr lang="en-US" sz="563" i="1" dirty="0"/>
              <a:t> focused your brain – no mental calculations/comparisons needed!</a:t>
            </a:r>
          </a:p>
          <a:p>
            <a:pPr marL="0" indent="0">
              <a:buNone/>
            </a:pPr>
            <a:endParaRPr lang="en-US" sz="1250" dirty="0"/>
          </a:p>
          <a:p>
            <a:pPr marL="0" indent="0">
              <a:buNone/>
            </a:pPr>
            <a:r>
              <a:rPr lang="en-US" sz="1250" dirty="0"/>
              <a:t>For some applications, eliminating all distractions with a very simple viz can be effective:</a:t>
            </a:r>
          </a:p>
        </p:txBody>
      </p:sp>
      <p:pic>
        <p:nvPicPr>
          <p:cNvPr id="4" name="Picture 3"/>
          <p:cNvPicPr>
            <a:picLocks noChangeAspect="1"/>
          </p:cNvPicPr>
          <p:nvPr/>
        </p:nvPicPr>
        <p:blipFill>
          <a:blip r:embed="rId3"/>
          <a:stretch>
            <a:fillRect/>
          </a:stretch>
        </p:blipFill>
        <p:spPr>
          <a:xfrm>
            <a:off x="445493" y="2064547"/>
            <a:ext cx="6556649" cy="1063478"/>
          </a:xfrm>
          <a:prstGeom prst="rect">
            <a:avLst/>
          </a:prstGeom>
        </p:spPr>
      </p:pic>
      <p:pic>
        <p:nvPicPr>
          <p:cNvPr id="5" name="Picture 4"/>
          <p:cNvPicPr>
            <a:picLocks noChangeAspect="1"/>
          </p:cNvPicPr>
          <p:nvPr/>
        </p:nvPicPr>
        <p:blipFill>
          <a:blip r:embed="rId4"/>
          <a:stretch>
            <a:fillRect/>
          </a:stretch>
        </p:blipFill>
        <p:spPr>
          <a:xfrm>
            <a:off x="445492" y="3986609"/>
            <a:ext cx="6494094" cy="1053333"/>
          </a:xfrm>
          <a:prstGeom prst="rect">
            <a:avLst/>
          </a:prstGeom>
        </p:spPr>
      </p:pic>
    </p:spTree>
    <p:extLst>
      <p:ext uri="{BB962C8B-B14F-4D97-AF65-F5344CB8AC3E}">
        <p14:creationId xmlns:p14="http://schemas.microsoft.com/office/powerpoint/2010/main" val="9966921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8" end="8"/>
                                            </p:txEl>
                                          </p:spTgt>
                                        </p:tgtEl>
                                        <p:attrNameLst>
                                          <p:attrName>style.visibility</p:attrName>
                                        </p:attrNameLst>
                                      </p:cBhvr>
                                      <p:to>
                                        <p:strVal val="visible"/>
                                      </p:to>
                                    </p:set>
                                  </p:childTnLst>
                                </p:cTn>
                              </p:par>
                              <p:par>
                                <p:cTn id="16" presetID="14" presetClass="entr" presetSubtype="1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randombar(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493" y="1233072"/>
            <a:ext cx="8277820" cy="351979"/>
          </a:xfrm>
        </p:spPr>
        <p:txBody>
          <a:bodyPr>
            <a:normAutofit fontScale="90000"/>
          </a:bodyPr>
          <a:lstStyle/>
          <a:p>
            <a:r>
              <a:rPr lang="en-US" dirty="0">
                <a:latin typeface="+mj-lt"/>
              </a:rPr>
              <a:t>Using Color</a:t>
            </a:r>
          </a:p>
        </p:txBody>
      </p:sp>
      <p:sp>
        <p:nvSpPr>
          <p:cNvPr id="3" name="Content Placeholder 2"/>
          <p:cNvSpPr>
            <a:spLocks noGrp="1"/>
          </p:cNvSpPr>
          <p:nvPr>
            <p:ph idx="1"/>
          </p:nvPr>
        </p:nvSpPr>
        <p:spPr>
          <a:xfrm>
            <a:off x="445493" y="1886721"/>
            <a:ext cx="6480810" cy="2773226"/>
          </a:xfrm>
        </p:spPr>
        <p:txBody>
          <a:bodyPr>
            <a:normAutofit/>
          </a:bodyPr>
          <a:lstStyle/>
          <a:p>
            <a:pPr marL="0" indent="0">
              <a:buNone/>
            </a:pPr>
            <a:r>
              <a:rPr lang="en-US" sz="1800" dirty="0"/>
              <a:t>FACT: approximately 8% of men worldwide are </a:t>
            </a:r>
            <a:r>
              <a:rPr lang="en-US" sz="1800" u="sng" dirty="0">
                <a:solidFill>
                  <a:schemeClr val="tx2"/>
                </a:solidFill>
              </a:rPr>
              <a:t>color</a:t>
            </a:r>
            <a:r>
              <a:rPr lang="en-US" sz="1800" u="sng" dirty="0"/>
              <a:t> </a:t>
            </a:r>
            <a:r>
              <a:rPr lang="en-US" sz="1800" u="sng" dirty="0">
                <a:solidFill>
                  <a:srgbClr val="C00000"/>
                </a:solidFill>
              </a:rPr>
              <a:t>blind</a:t>
            </a:r>
            <a:r>
              <a:rPr lang="en-US" sz="1800" dirty="0"/>
              <a:t>.</a:t>
            </a:r>
          </a:p>
          <a:p>
            <a:r>
              <a:rPr lang="en-US" sz="1750" dirty="0"/>
              <a:t>Avoid red/green palettes!  Blue/orange is a good alternative.</a:t>
            </a:r>
          </a:p>
          <a:p>
            <a:endParaRPr lang="en-US" sz="1800" dirty="0"/>
          </a:p>
          <a:p>
            <a:r>
              <a:rPr lang="en-US" sz="1800" dirty="0"/>
              <a:t>For continuous data, color ramps are effective.</a:t>
            </a:r>
          </a:p>
          <a:p>
            <a:r>
              <a:rPr lang="en-US" sz="1800" dirty="0"/>
              <a:t>For discrete data, always try to limit colors (under 5 is ideal).</a:t>
            </a:r>
          </a:p>
          <a:p>
            <a:pPr lvl="1"/>
            <a:r>
              <a:rPr lang="en-US" sz="1575" dirty="0"/>
              <a:t>The use of too many colors makes it hard to distinguish, and also requires frequent referencing of the legend.</a:t>
            </a:r>
          </a:p>
          <a:p>
            <a:pPr lvl="1"/>
            <a:r>
              <a:rPr lang="en-US" sz="1575" dirty="0"/>
              <a:t>If you limit yourself to just a few colors, then your audience can actually remember what’s what.  Be kind to your reader!</a:t>
            </a:r>
          </a:p>
        </p:txBody>
      </p:sp>
    </p:spTree>
    <p:extLst>
      <p:ext uri="{BB962C8B-B14F-4D97-AF65-F5344CB8AC3E}">
        <p14:creationId xmlns:p14="http://schemas.microsoft.com/office/powerpoint/2010/main" val="261187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1219200"/>
            <a:ext cx="6324600" cy="4343400"/>
          </a:xfrm>
          <a:prstGeom prst="rect">
            <a:avLst/>
          </a:prstGeom>
        </p:spPr>
      </p:pic>
      <p:sp>
        <p:nvSpPr>
          <p:cNvPr id="2" name="Multiply 1"/>
          <p:cNvSpPr/>
          <p:nvPr/>
        </p:nvSpPr>
        <p:spPr>
          <a:xfrm>
            <a:off x="1981200" y="677091"/>
            <a:ext cx="6324600" cy="487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83091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1371600"/>
            <a:ext cx="7696200" cy="4267200"/>
          </a:xfrm>
          <a:prstGeom prst="rect">
            <a:avLst/>
          </a:prstGeom>
        </p:spPr>
      </p:pic>
      <p:sp>
        <p:nvSpPr>
          <p:cNvPr id="2" name="Multiply 1"/>
          <p:cNvSpPr/>
          <p:nvPr/>
        </p:nvSpPr>
        <p:spPr>
          <a:xfrm>
            <a:off x="2057400" y="609600"/>
            <a:ext cx="5943600" cy="4876800"/>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1753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838507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3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873369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3014159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5361444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with Tableau</a:t>
            </a:r>
          </a:p>
        </p:txBody>
      </p:sp>
      <p:sp>
        <p:nvSpPr>
          <p:cNvPr id="3" name="Content Placeholder 2"/>
          <p:cNvSpPr>
            <a:spLocks noGrp="1"/>
          </p:cNvSpPr>
          <p:nvPr>
            <p:ph idx="1"/>
          </p:nvPr>
        </p:nvSpPr>
        <p:spPr/>
        <p:txBody>
          <a:bodyPr>
            <a:normAutofit lnSpcReduction="10000"/>
          </a:bodyPr>
          <a:lstStyle/>
          <a:p>
            <a:r>
              <a:rPr lang="en-US" dirty="0"/>
              <a:t>Free license for faculty/1 year full license for students</a:t>
            </a:r>
          </a:p>
          <a:p>
            <a:r>
              <a:rPr lang="en-US" dirty="0"/>
              <a:t>Teaching resources</a:t>
            </a:r>
          </a:p>
          <a:p>
            <a:pPr lvl="1"/>
            <a:r>
              <a:rPr lang="en-US" dirty="0"/>
              <a:t>On-demand video tutorials and training courses</a:t>
            </a:r>
          </a:p>
          <a:p>
            <a:pPr lvl="1"/>
            <a:r>
              <a:rPr lang="en-US" dirty="0"/>
              <a:t>Faculty User Group</a:t>
            </a:r>
          </a:p>
          <a:p>
            <a:r>
              <a:rPr lang="en-US" dirty="0"/>
              <a:t>Excellent Education Alliance Support</a:t>
            </a:r>
          </a:p>
          <a:p>
            <a:r>
              <a:rPr lang="en-US" dirty="0"/>
              <a:t>Tableau Public </a:t>
            </a:r>
          </a:p>
        </p:txBody>
      </p:sp>
    </p:spTree>
    <p:extLst>
      <p:ext uri="{BB962C8B-B14F-4D97-AF65-F5344CB8AC3E}">
        <p14:creationId xmlns:p14="http://schemas.microsoft.com/office/powerpoint/2010/main" val="12345979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Context</a:t>
            </a:r>
          </a:p>
        </p:txBody>
      </p:sp>
      <p:sp>
        <p:nvSpPr>
          <p:cNvPr id="3" name="Content Placeholder 2"/>
          <p:cNvSpPr>
            <a:spLocks noGrp="1"/>
          </p:cNvSpPr>
          <p:nvPr>
            <p:ph idx="1"/>
          </p:nvPr>
        </p:nvSpPr>
        <p:spPr/>
        <p:txBody>
          <a:bodyPr/>
          <a:lstStyle/>
          <a:p>
            <a:r>
              <a:rPr lang="en-US" dirty="0"/>
              <a:t>Who is your audience?</a:t>
            </a:r>
          </a:p>
          <a:p>
            <a:r>
              <a:rPr lang="en-US" dirty="0"/>
              <a:t>What do you need them to know or do?</a:t>
            </a:r>
          </a:p>
          <a:p>
            <a:r>
              <a:rPr lang="en-US" dirty="0"/>
              <a:t>Situational context</a:t>
            </a:r>
          </a:p>
          <a:p>
            <a:r>
              <a:rPr lang="en-US" dirty="0"/>
              <a:t>Communication Mechanism</a:t>
            </a:r>
          </a:p>
          <a:p>
            <a:r>
              <a:rPr lang="en-US" dirty="0"/>
              <a:t>Desired Tone</a:t>
            </a:r>
          </a:p>
        </p:txBody>
      </p:sp>
    </p:spTree>
    <p:extLst>
      <p:ext uri="{BB962C8B-B14F-4D97-AF65-F5344CB8AC3E}">
        <p14:creationId xmlns:p14="http://schemas.microsoft.com/office/powerpoint/2010/main" val="67549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Choosing an Effective Visual</a:t>
            </a:r>
          </a:p>
        </p:txBody>
      </p:sp>
      <p:sp>
        <p:nvSpPr>
          <p:cNvPr id="3" name="Content Placeholder 2"/>
          <p:cNvSpPr>
            <a:spLocks noGrp="1"/>
          </p:cNvSpPr>
          <p:nvPr>
            <p:ph idx="1"/>
          </p:nvPr>
        </p:nvSpPr>
        <p:spPr/>
        <p:txBody>
          <a:bodyPr/>
          <a:lstStyle/>
          <a:p>
            <a:r>
              <a:rPr lang="en-US" dirty="0"/>
              <a:t>Simple text</a:t>
            </a:r>
          </a:p>
          <a:p>
            <a:r>
              <a:rPr lang="en-US" dirty="0"/>
              <a:t>Table should have borders</a:t>
            </a:r>
          </a:p>
          <a:p>
            <a:r>
              <a:rPr lang="en-US" dirty="0"/>
              <a:t>Graphs that easily get the information across quickly</a:t>
            </a:r>
          </a:p>
          <a:p>
            <a:r>
              <a:rPr lang="en-US" dirty="0"/>
              <a:t>Avoid pie charts; replace with horizontal bar chart</a:t>
            </a:r>
          </a:p>
          <a:p>
            <a:pPr marL="0" indent="0">
              <a:buNone/>
            </a:pPr>
            <a:endParaRPr lang="en-US" dirty="0"/>
          </a:p>
          <a:p>
            <a:endParaRPr lang="en-US" dirty="0"/>
          </a:p>
        </p:txBody>
      </p:sp>
    </p:spTree>
    <p:extLst>
      <p:ext uri="{BB962C8B-B14F-4D97-AF65-F5344CB8AC3E}">
        <p14:creationId xmlns:p14="http://schemas.microsoft.com/office/powerpoint/2010/main" val="12592107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entonSans Book" panose="02000404020000020004" pitchFamily="2" charset="0"/>
              </a:rPr>
              <a:t>Pie charts – NO!</a:t>
            </a:r>
          </a:p>
        </p:txBody>
      </p:sp>
      <p:sp>
        <p:nvSpPr>
          <p:cNvPr id="3" name="Content Placeholder 2"/>
          <p:cNvSpPr>
            <a:spLocks noGrp="1"/>
          </p:cNvSpPr>
          <p:nvPr>
            <p:ph idx="1"/>
          </p:nvPr>
        </p:nvSpPr>
        <p:spPr>
          <a:xfrm>
            <a:off x="445493" y="1876410"/>
            <a:ext cx="6213904" cy="1046978"/>
          </a:xfrm>
        </p:spPr>
        <p:txBody>
          <a:bodyPr>
            <a:normAutofit fontScale="40000" lnSpcReduction="20000"/>
          </a:bodyPr>
          <a:lstStyle/>
          <a:p>
            <a:pPr marL="0" indent="0">
              <a:buNone/>
            </a:pPr>
            <a:r>
              <a:rPr lang="en-US" dirty="0">
                <a:latin typeface="+mn-lt"/>
              </a:rPr>
              <a:t>From visualization guru Edward Tufte: “</a:t>
            </a:r>
            <a:r>
              <a:rPr lang="en-US" i="1" dirty="0">
                <a:latin typeface="+mn-lt"/>
              </a:rPr>
              <a:t>the only worse design than a pie chart is several of them</a:t>
            </a:r>
            <a:r>
              <a:rPr lang="en-US" dirty="0">
                <a:latin typeface="+mn-lt"/>
              </a:rPr>
              <a:t>.”</a:t>
            </a:r>
          </a:p>
          <a:p>
            <a:pPr marL="0" indent="0">
              <a:buNone/>
            </a:pPr>
            <a:r>
              <a:rPr lang="en-US" dirty="0">
                <a:latin typeface="+mn-lt"/>
              </a:rPr>
              <a:t>Pie charts are tempting because everyone understands what they are meant to convey (the various parts of a whole), but it is much harder to compare slices of a pie than it is to compare length or height (especially when slices become very thin):</a:t>
            </a:r>
          </a:p>
        </p:txBody>
      </p:sp>
      <p:graphicFrame>
        <p:nvGraphicFramePr>
          <p:cNvPr id="5" name="Chart 4"/>
          <p:cNvGraphicFramePr>
            <a:graphicFrameLocks/>
          </p:cNvGraphicFramePr>
          <p:nvPr>
            <p:extLst>
              <p:ext uri="{D42A27DB-BD31-4B8C-83A1-F6EECF244321}">
                <p14:modId xmlns:p14="http://schemas.microsoft.com/office/powerpoint/2010/main" val="1810704243"/>
              </p:ext>
            </p:extLst>
          </p:nvPr>
        </p:nvGraphicFramePr>
        <p:xfrm>
          <a:off x="807170" y="2801528"/>
          <a:ext cx="3408029" cy="241032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a:graphicFrameLocks/>
          </p:cNvGraphicFramePr>
          <p:nvPr>
            <p:extLst>
              <p:ext uri="{D42A27DB-BD31-4B8C-83A1-F6EECF244321}">
                <p14:modId xmlns:p14="http://schemas.microsoft.com/office/powerpoint/2010/main" val="848782360"/>
              </p:ext>
            </p:extLst>
          </p:nvPr>
        </p:nvGraphicFramePr>
        <p:xfrm>
          <a:off x="4419085" y="2772070"/>
          <a:ext cx="3481755" cy="23563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77661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Graphic spid="6"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Lollipop Bar Chart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800" y="1752600"/>
            <a:ext cx="5750169" cy="4191000"/>
          </a:xfrm>
          <a:prstGeom prst="rect">
            <a:avLst/>
          </a:prstGeom>
        </p:spPr>
      </p:pic>
    </p:spTree>
    <p:extLst>
      <p:ext uri="{BB962C8B-B14F-4D97-AF65-F5344CB8AC3E}">
        <p14:creationId xmlns:p14="http://schemas.microsoft.com/office/powerpoint/2010/main" val="2715721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31.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25030731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32.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4325260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2722778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5.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18094066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6.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143000" y="857250"/>
            <a:ext cx="6858000" cy="5143500"/>
          </a:xfrm>
          <a:prstGeom prst="rect">
            <a:avLst/>
          </a:prstGeom>
        </p:spPr>
      </p:pic>
    </p:spTree>
    <p:extLst>
      <p:ext uri="{BB962C8B-B14F-4D97-AF65-F5344CB8AC3E}">
        <p14:creationId xmlns:p14="http://schemas.microsoft.com/office/powerpoint/2010/main" val="29289867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lide48.jpg"/>
          <p:cNvPicPr>
            <a:picLocks noChangeAspect="1"/>
          </p:cNvPicPr>
          <p:nvPr/>
        </p:nvPicPr>
        <p:blipFill rotWithShape="1">
          <a:blip r:embed="rId3" cstate="email">
            <a:extLst>
              <a:ext uri="{28A0092B-C50C-407E-A947-70E740481C1C}">
                <a14:useLocalDpi xmlns:a14="http://schemas.microsoft.com/office/drawing/2010/main" val="0"/>
              </a:ext>
            </a:extLst>
          </a:blip>
          <a:srcRect r="30081" b="21261"/>
          <a:stretch/>
        </p:blipFill>
        <p:spPr>
          <a:xfrm>
            <a:off x="1260835" y="857250"/>
            <a:ext cx="4094768" cy="3458459"/>
          </a:xfrm>
          <a:prstGeom prst="rect">
            <a:avLst/>
          </a:prstGeom>
        </p:spPr>
      </p:pic>
    </p:spTree>
    <p:extLst>
      <p:ext uri="{BB962C8B-B14F-4D97-AF65-F5344CB8AC3E}">
        <p14:creationId xmlns:p14="http://schemas.microsoft.com/office/powerpoint/2010/main" val="16000286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Tableau Public</a:t>
            </a:r>
          </a:p>
        </p:txBody>
      </p:sp>
      <p:sp>
        <p:nvSpPr>
          <p:cNvPr id="3" name="Content Placeholder 2"/>
          <p:cNvSpPr>
            <a:spLocks noGrp="1"/>
          </p:cNvSpPr>
          <p:nvPr>
            <p:ph idx="1"/>
          </p:nvPr>
        </p:nvSpPr>
        <p:spPr/>
        <p:txBody>
          <a:bodyPr>
            <a:normAutofit/>
          </a:bodyPr>
          <a:lstStyle/>
          <a:p>
            <a:r>
              <a:rPr lang="en-US" dirty="0"/>
              <a:t>Free service that lets anyone publish interactive data visualizations to the web </a:t>
            </a:r>
          </a:p>
          <a:p>
            <a:r>
              <a:rPr lang="en-US" dirty="0"/>
              <a:t>Visualizations can be:</a:t>
            </a:r>
          </a:p>
          <a:p>
            <a:pPr lvl="1"/>
            <a:r>
              <a:rPr lang="en-US" dirty="0"/>
              <a:t>embedded into webpages and blogs, </a:t>
            </a:r>
          </a:p>
          <a:p>
            <a:pPr lvl="1"/>
            <a:r>
              <a:rPr lang="en-US" dirty="0"/>
              <a:t>shared via social media or email, </a:t>
            </a:r>
          </a:p>
          <a:p>
            <a:pPr lvl="1"/>
            <a:r>
              <a:rPr lang="en-US" dirty="0"/>
              <a:t>made available for download to other users. </a:t>
            </a:r>
          </a:p>
        </p:txBody>
      </p:sp>
    </p:spTree>
    <p:extLst>
      <p:ext uri="{BB962C8B-B14F-4D97-AF65-F5344CB8AC3E}">
        <p14:creationId xmlns:p14="http://schemas.microsoft.com/office/powerpoint/2010/main" val="40592254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Focus your Audience’s Attention</a:t>
            </a:r>
          </a:p>
        </p:txBody>
      </p:sp>
      <p:sp>
        <p:nvSpPr>
          <p:cNvPr id="3" name="Content Placeholder 2"/>
          <p:cNvSpPr>
            <a:spLocks noGrp="1"/>
          </p:cNvSpPr>
          <p:nvPr>
            <p:ph idx="1"/>
          </p:nvPr>
        </p:nvSpPr>
        <p:spPr/>
        <p:txBody>
          <a:bodyPr/>
          <a:lstStyle/>
          <a:p>
            <a:r>
              <a:rPr lang="en-US" dirty="0"/>
              <a:t>Highlighting one aspect can make other things harder to see</a:t>
            </a:r>
          </a:p>
          <a:p>
            <a:r>
              <a:rPr lang="en-US" dirty="0"/>
              <a:t>Use color sparingly/be consistent</a:t>
            </a:r>
          </a:p>
          <a:p>
            <a:r>
              <a:rPr lang="en-US" dirty="0"/>
              <a:t>Design with colorblind in mind</a:t>
            </a:r>
          </a:p>
          <a:p>
            <a:r>
              <a:rPr lang="en-US" dirty="0"/>
              <a:t>Be thoughtful of tone that color conveys</a:t>
            </a:r>
          </a:p>
        </p:txBody>
      </p:sp>
    </p:spTree>
    <p:extLst>
      <p:ext uri="{BB962C8B-B14F-4D97-AF65-F5344CB8AC3E}">
        <p14:creationId xmlns:p14="http://schemas.microsoft.com/office/powerpoint/2010/main" val="8361700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Lessons in Storytelling</a:t>
            </a:r>
          </a:p>
        </p:txBody>
      </p:sp>
      <p:sp>
        <p:nvSpPr>
          <p:cNvPr id="3" name="Content Placeholder 2"/>
          <p:cNvSpPr>
            <a:spLocks noGrp="1"/>
          </p:cNvSpPr>
          <p:nvPr>
            <p:ph idx="1"/>
          </p:nvPr>
        </p:nvSpPr>
        <p:spPr/>
        <p:txBody>
          <a:bodyPr/>
          <a:lstStyle/>
          <a:p>
            <a:r>
              <a:rPr lang="en-US" dirty="0"/>
              <a:t>Start with the end in mind</a:t>
            </a:r>
          </a:p>
          <a:p>
            <a:r>
              <a:rPr lang="en-US" dirty="0"/>
              <a:t>Say what you meant to say</a:t>
            </a:r>
          </a:p>
          <a:p>
            <a:r>
              <a:rPr lang="en-US" dirty="0"/>
              <a:t>End with a call to action</a:t>
            </a:r>
          </a:p>
          <a:p>
            <a:r>
              <a:rPr lang="en-US" dirty="0"/>
              <a:t>Ensure chronological order is natural</a:t>
            </a:r>
          </a:p>
          <a:p>
            <a:r>
              <a:rPr lang="en-US" dirty="0"/>
              <a:t>Repetition is power</a:t>
            </a:r>
          </a:p>
          <a:p>
            <a:r>
              <a:rPr lang="en-US" dirty="0"/>
              <a:t>Crafting your story comes with time</a:t>
            </a:r>
          </a:p>
        </p:txBody>
      </p:sp>
    </p:spTree>
    <p:extLst>
      <p:ext uri="{BB962C8B-B14F-4D97-AF65-F5344CB8AC3E}">
        <p14:creationId xmlns:p14="http://schemas.microsoft.com/office/powerpoint/2010/main" val="3843038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86000" y="2057400"/>
            <a:ext cx="4286250" cy="3371850"/>
          </a:xfrm>
        </p:spPr>
      </p:pic>
      <p:sp>
        <p:nvSpPr>
          <p:cNvPr id="5" name="Title 4"/>
          <p:cNvSpPr>
            <a:spLocks noGrp="1"/>
          </p:cNvSpPr>
          <p:nvPr>
            <p:ph type="title"/>
          </p:nvPr>
        </p:nvSpPr>
        <p:spPr/>
        <p:txBody>
          <a:bodyPr/>
          <a:lstStyle/>
          <a:p>
            <a:endParaRPr lang="en-US" dirty="0"/>
          </a:p>
        </p:txBody>
      </p:sp>
    </p:spTree>
    <p:extLst>
      <p:ext uri="{BB962C8B-B14F-4D97-AF65-F5344CB8AC3E}">
        <p14:creationId xmlns:p14="http://schemas.microsoft.com/office/powerpoint/2010/main" val="9061806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Textbooks</a:t>
            </a:r>
          </a:p>
        </p:txBody>
      </p:sp>
      <p:pic>
        <p:nvPicPr>
          <p:cNvPr id="6" name="Content Placeholder 5"/>
          <p:cNvPicPr>
            <a:picLocks noGrp="1" noChangeAspect="1"/>
          </p:cNvPicPr>
          <p:nvPr>
            <p:ph sz="half" idx="1"/>
          </p:nvPr>
        </p:nvPicPr>
        <p:blipFill>
          <a:blip r:embed="rId3"/>
          <a:stretch>
            <a:fillRect/>
          </a:stretch>
        </p:blipFill>
        <p:spPr>
          <a:xfrm>
            <a:off x="1023937" y="1777206"/>
            <a:ext cx="2905125" cy="4171950"/>
          </a:xfrm>
          <a:prstGeom prst="rect">
            <a:avLst/>
          </a:prstGeom>
        </p:spPr>
      </p:pic>
      <p:pic>
        <p:nvPicPr>
          <p:cNvPr id="7" name="Content Placeholder 6"/>
          <p:cNvPicPr>
            <a:picLocks noGrp="1" noChangeAspect="1"/>
          </p:cNvPicPr>
          <p:nvPr>
            <p:ph sz="half" idx="2"/>
          </p:nvPr>
        </p:nvPicPr>
        <p:blipFill>
          <a:blip r:embed="rId4"/>
          <a:stretch>
            <a:fillRect/>
          </a:stretch>
        </p:blipFill>
        <p:spPr>
          <a:xfrm>
            <a:off x="5143500" y="1739106"/>
            <a:ext cx="3048000" cy="4248150"/>
          </a:xfrm>
          <a:prstGeom prst="rect">
            <a:avLst/>
          </a:prstGeom>
        </p:spPr>
      </p:pic>
    </p:spTree>
    <p:extLst>
      <p:ext uri="{BB962C8B-B14F-4D97-AF65-F5344CB8AC3E}">
        <p14:creationId xmlns:p14="http://schemas.microsoft.com/office/powerpoint/2010/main" val="12177547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Getting Started with Tableau </a:t>
            </a:r>
            <a:br>
              <a:rPr lang="en-US" dirty="0"/>
            </a:br>
            <a:r>
              <a:rPr lang="en-US" dirty="0"/>
              <a:t>in the Class</a:t>
            </a:r>
          </a:p>
        </p:txBody>
      </p:sp>
      <p:sp>
        <p:nvSpPr>
          <p:cNvPr id="3" name="Content Placeholder 2"/>
          <p:cNvSpPr>
            <a:spLocks noGrp="1"/>
          </p:cNvSpPr>
          <p:nvPr>
            <p:ph idx="1"/>
          </p:nvPr>
        </p:nvSpPr>
        <p:spPr/>
        <p:txBody>
          <a:bodyPr>
            <a:normAutofit fontScale="77500" lnSpcReduction="20000"/>
          </a:bodyPr>
          <a:lstStyle/>
          <a:p>
            <a:r>
              <a:rPr lang="en-US" dirty="0"/>
              <a:t>Familiarize yourself with the basics to understand concepts </a:t>
            </a:r>
          </a:p>
          <a:p>
            <a:r>
              <a:rPr lang="en-US" dirty="0"/>
              <a:t>Getting students started:</a:t>
            </a:r>
          </a:p>
          <a:p>
            <a:pPr lvl="1"/>
            <a:r>
              <a:rPr lang="en-US" u="sng" dirty="0">
                <a:hlinkClick r:id="rId3"/>
              </a:rPr>
              <a:t>Getting started</a:t>
            </a:r>
            <a:endParaRPr lang="en-US" u="sng" dirty="0"/>
          </a:p>
          <a:p>
            <a:pPr lvl="1"/>
            <a:r>
              <a:rPr lang="en-US" u="sng" dirty="0">
                <a:hlinkClick r:id="rId4"/>
              </a:rPr>
              <a:t>Getting Started with Data</a:t>
            </a:r>
            <a:endParaRPr lang="en-US" u="sng" dirty="0"/>
          </a:p>
          <a:p>
            <a:pPr lvl="1"/>
            <a:r>
              <a:rPr lang="en-US" u="sng" dirty="0">
                <a:hlinkClick r:id="rId5"/>
              </a:rPr>
              <a:t>Getting Stated with Visual Analytics</a:t>
            </a:r>
            <a:endParaRPr lang="en-US" u="sng" dirty="0"/>
          </a:p>
          <a:p>
            <a:pPr lvl="1"/>
            <a:r>
              <a:rPr lang="en-US" u="sng" dirty="0">
                <a:hlinkClick r:id="rId6"/>
              </a:rPr>
              <a:t>Understanding the Understanding the data types (Dimensions vs Measure, Continuous vs Discrete)</a:t>
            </a:r>
            <a:endParaRPr lang="en-US" u="sng" dirty="0"/>
          </a:p>
          <a:p>
            <a:pPr lvl="1"/>
            <a:r>
              <a:rPr lang="en-US" u="sng" dirty="0">
                <a:hlinkClick r:id="rId7"/>
              </a:rPr>
              <a:t>Aggregation, granularity and ratio calculation</a:t>
            </a:r>
            <a:endParaRPr lang="en-US" u="sng" dirty="0"/>
          </a:p>
          <a:p>
            <a:pPr lvl="1"/>
            <a:r>
              <a:rPr lang="en-US" u="sng" dirty="0">
                <a:hlinkClick r:id="rId8"/>
              </a:rPr>
              <a:t>Getting started with dashboards and stories</a:t>
            </a:r>
            <a:br>
              <a:rPr lang="en-US" dirty="0"/>
            </a:br>
            <a:endParaRPr lang="en-US" dirty="0"/>
          </a:p>
        </p:txBody>
      </p:sp>
    </p:spTree>
    <p:extLst>
      <p:ext uri="{BB962C8B-B14F-4D97-AF65-F5344CB8AC3E}">
        <p14:creationId xmlns:p14="http://schemas.microsoft.com/office/powerpoint/2010/main" val="3509874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sp>
        <p:nvSpPr>
          <p:cNvPr id="6" name="Content Placeholder 5"/>
          <p:cNvSpPr>
            <a:spLocks noGrp="1"/>
          </p:cNvSpPr>
          <p:nvPr>
            <p:ph idx="1"/>
          </p:nvPr>
        </p:nvSpPr>
        <p:spPr/>
        <p:txBody>
          <a:bodyPr/>
          <a:lstStyle/>
          <a:p>
            <a:r>
              <a:rPr lang="en-US" b="1" dirty="0"/>
              <a:t>Attend an advanced class or two</a:t>
            </a:r>
            <a:r>
              <a:rPr lang="en-US" dirty="0"/>
              <a:t> to learn deeper concepts</a:t>
            </a:r>
          </a:p>
          <a:p>
            <a:r>
              <a:rPr lang="en-US" b="1" dirty="0"/>
              <a:t>Tableau Public Gallery </a:t>
            </a:r>
            <a:r>
              <a:rPr lang="en-US" dirty="0"/>
              <a:t>– examples and class discussion</a:t>
            </a:r>
          </a:p>
          <a:p>
            <a:r>
              <a:rPr lang="en-US" b="1" dirty="0"/>
              <a:t>Practice, Practice, Practice</a:t>
            </a:r>
          </a:p>
          <a:p>
            <a:pPr marL="457200" lvl="1" indent="0">
              <a:buNone/>
            </a:pPr>
            <a:br>
              <a:rPr lang="en-US" dirty="0"/>
            </a:br>
            <a:endParaRPr lang="en-US" dirty="0"/>
          </a:p>
        </p:txBody>
      </p:sp>
    </p:spTree>
    <p:extLst>
      <p:ext uri="{BB962C8B-B14F-4D97-AF65-F5344CB8AC3E}">
        <p14:creationId xmlns:p14="http://schemas.microsoft.com/office/powerpoint/2010/main" val="2515688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Students Started</a:t>
            </a:r>
          </a:p>
        </p:txBody>
      </p:sp>
      <p:sp>
        <p:nvSpPr>
          <p:cNvPr id="3" name="Content Placeholder 2"/>
          <p:cNvSpPr>
            <a:spLocks noGrp="1"/>
          </p:cNvSpPr>
          <p:nvPr>
            <p:ph idx="1"/>
          </p:nvPr>
        </p:nvSpPr>
        <p:spPr/>
        <p:txBody>
          <a:bodyPr>
            <a:normAutofit/>
          </a:bodyPr>
          <a:lstStyle/>
          <a:p>
            <a:r>
              <a:rPr lang="en-US" dirty="0"/>
              <a:t>Hands-on dashboards </a:t>
            </a:r>
          </a:p>
          <a:p>
            <a:r>
              <a:rPr lang="en-US" dirty="0"/>
              <a:t>First Class:  Students publish a draft visualization to Tableau Public </a:t>
            </a:r>
          </a:p>
          <a:p>
            <a:r>
              <a:rPr lang="en-US" dirty="0"/>
              <a:t>Assignment: Answer a business question with a public data set provided</a:t>
            </a:r>
            <a:br>
              <a:rPr lang="en-US" dirty="0"/>
            </a:br>
            <a:endParaRPr lang="en-US" dirty="0"/>
          </a:p>
        </p:txBody>
      </p:sp>
    </p:spTree>
    <p:extLst>
      <p:ext uri="{BB962C8B-B14F-4D97-AF65-F5344CB8AC3E}">
        <p14:creationId xmlns:p14="http://schemas.microsoft.com/office/powerpoint/2010/main" val="202983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Tableau</a:t>
            </a:r>
          </a:p>
        </p:txBody>
      </p:sp>
      <p:sp>
        <p:nvSpPr>
          <p:cNvPr id="3" name="Text Placeholder 2"/>
          <p:cNvSpPr>
            <a:spLocks noGrp="1"/>
          </p:cNvSpPr>
          <p:nvPr>
            <p:ph type="body" idx="1"/>
          </p:nvPr>
        </p:nvSpPr>
        <p:spPr/>
        <p:txBody>
          <a:bodyPr/>
          <a:lstStyle/>
          <a:p>
            <a:r>
              <a:rPr lang="en-US" dirty="0"/>
              <a:t>Pros</a:t>
            </a:r>
          </a:p>
        </p:txBody>
      </p:sp>
      <p:sp>
        <p:nvSpPr>
          <p:cNvPr id="4" name="Content Placeholder 3"/>
          <p:cNvSpPr>
            <a:spLocks noGrp="1"/>
          </p:cNvSpPr>
          <p:nvPr>
            <p:ph sz="half" idx="2"/>
          </p:nvPr>
        </p:nvSpPr>
        <p:spPr/>
        <p:txBody>
          <a:bodyPr/>
          <a:lstStyle/>
          <a:p>
            <a:r>
              <a:rPr lang="en-US" dirty="0"/>
              <a:t>Easy software install</a:t>
            </a:r>
          </a:p>
          <a:p>
            <a:r>
              <a:rPr lang="en-US" dirty="0"/>
              <a:t>Excellent product support</a:t>
            </a:r>
          </a:p>
          <a:p>
            <a:r>
              <a:rPr lang="en-US" dirty="0"/>
              <a:t>Quick and easy data visualizations</a:t>
            </a:r>
          </a:p>
          <a:p>
            <a:r>
              <a:rPr lang="en-US" dirty="0"/>
              <a:t>Great interface</a:t>
            </a:r>
          </a:p>
          <a:p>
            <a:r>
              <a:rPr lang="en-US" dirty="0"/>
              <a:t>Create visualizations dragging and dropping on to the work area</a:t>
            </a:r>
          </a:p>
          <a:p>
            <a:r>
              <a:rPr lang="en-US" dirty="0"/>
              <a:t>Simple data import</a:t>
            </a:r>
          </a:p>
        </p:txBody>
      </p:sp>
      <p:sp>
        <p:nvSpPr>
          <p:cNvPr id="5" name="Text Placeholder 4"/>
          <p:cNvSpPr>
            <a:spLocks noGrp="1"/>
          </p:cNvSpPr>
          <p:nvPr>
            <p:ph type="body" sz="quarter" idx="3"/>
          </p:nvPr>
        </p:nvSpPr>
        <p:spPr/>
        <p:txBody>
          <a:bodyPr/>
          <a:lstStyle/>
          <a:p>
            <a:r>
              <a:rPr lang="en-US" dirty="0"/>
              <a:t>Cons</a:t>
            </a:r>
          </a:p>
        </p:txBody>
      </p:sp>
      <p:sp>
        <p:nvSpPr>
          <p:cNvPr id="6" name="Content Placeholder 5"/>
          <p:cNvSpPr>
            <a:spLocks noGrp="1"/>
          </p:cNvSpPr>
          <p:nvPr>
            <p:ph sz="quarter" idx="4"/>
          </p:nvPr>
        </p:nvSpPr>
        <p:spPr/>
        <p:txBody>
          <a:bodyPr/>
          <a:lstStyle/>
          <a:p>
            <a:r>
              <a:rPr lang="en-US" dirty="0"/>
              <a:t>Need time to train yourself in using the software correctly</a:t>
            </a:r>
          </a:p>
          <a:p>
            <a:r>
              <a:rPr lang="en-US" dirty="0"/>
              <a:t>Some of the functions are difficult to master quickly</a:t>
            </a:r>
          </a:p>
          <a:p>
            <a:r>
              <a:rPr lang="en-US" dirty="0"/>
              <a:t>Incorrect filtering can hamper expected results</a:t>
            </a:r>
          </a:p>
          <a:p>
            <a:r>
              <a:rPr lang="en-US" dirty="0"/>
              <a:t>Formatting may be difficult, depending on what is to be accomplished</a:t>
            </a:r>
          </a:p>
          <a:p>
            <a:pPr marL="0" indent="0">
              <a:buNone/>
            </a:pPr>
            <a:endParaRPr lang="en-US" dirty="0"/>
          </a:p>
        </p:txBody>
      </p:sp>
    </p:spTree>
    <p:extLst>
      <p:ext uri="{BB962C8B-B14F-4D97-AF65-F5344CB8AC3E}">
        <p14:creationId xmlns:p14="http://schemas.microsoft.com/office/powerpoint/2010/main" val="2880561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00400"/>
            <a:ext cx="8229600" cy="2925765"/>
          </a:xfrm>
        </p:spPr>
        <p:txBody>
          <a:bodyPr>
            <a:normAutofit/>
          </a:bodyPr>
          <a:lstStyle/>
          <a:p>
            <a:r>
              <a:rPr lang="en-US" sz="2400" dirty="0"/>
              <a:t>The ways in which organizations deliver </a:t>
            </a:r>
            <a:r>
              <a:rPr lang="en-US" sz="2400" b="1" dirty="0">
                <a:solidFill>
                  <a:srgbClr val="0070C0"/>
                </a:solidFill>
              </a:rPr>
              <a:t>data analytics</a:t>
            </a:r>
            <a:r>
              <a:rPr lang="en-US" sz="2400" dirty="0"/>
              <a:t> insights are evolving, notably in the rising use of what is called data storytelling</a:t>
            </a:r>
          </a:p>
          <a:p>
            <a:r>
              <a:rPr lang="en-US" sz="2400" b="1" dirty="0">
                <a:solidFill>
                  <a:srgbClr val="0070C0"/>
                </a:solidFill>
              </a:rPr>
              <a:t>Data stories </a:t>
            </a:r>
            <a:r>
              <a:rPr lang="en-US" sz="2400" dirty="0"/>
              <a:t>explore and explain how and why data changes over time, usually through a series of linked visualizations. </a:t>
            </a:r>
          </a:p>
          <a:p>
            <a:r>
              <a:rPr lang="en-US" sz="2400" dirty="0"/>
              <a:t>Data stories should always </a:t>
            </a:r>
            <a:r>
              <a:rPr lang="en-US" sz="2400" b="1" dirty="0">
                <a:solidFill>
                  <a:srgbClr val="0070C0"/>
                </a:solidFill>
              </a:rPr>
              <a:t>link data and time </a:t>
            </a:r>
            <a:r>
              <a:rPr lang="en-US" sz="2400" dirty="0"/>
              <a:t>(or events) through a narrative flow. </a:t>
            </a:r>
            <a:endParaRPr lang="en-US" sz="2400" dirty="0">
              <a:solidFill>
                <a:schemeClr val="tx1">
                  <a:lumMod val="50000"/>
                  <a:lumOff val="5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91413"/>
            <a:ext cx="4857750" cy="2743199"/>
          </a:xfrm>
          <a:prstGeom prst="rect">
            <a:avLst/>
          </a:prstGeom>
        </p:spPr>
      </p:pic>
    </p:spTree>
    <p:extLst>
      <p:ext uri="{BB962C8B-B14F-4D97-AF65-F5344CB8AC3E}">
        <p14:creationId xmlns:p14="http://schemas.microsoft.com/office/powerpoint/2010/main" val="37989710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theme/theme1.xml><?xml version="1.0" encoding="utf-8"?>
<a:theme xmlns:a="http://schemas.openxmlformats.org/drawingml/2006/main" name="SCP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 Typefac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chool_x002d_wide xmlns="18bb22ff-b20e-442d-a1f4-76a0e2779fd1">false</School_x002d_wide>
    <Department xmlns="18bb22ff-b20e-442d-a1f4-76a0e2779fd1">Marketing and Communication</Department>
    <Document_x0020_Type xmlns="18bb22ff-b20e-442d-a1f4-76a0e2779fd1"/>
    <Division xmlns="18bb22ff-b20e-442d-a1f4-76a0e2779fd1">Academic Programs and Services</Division>
  </documentManagement>
</p:properties>
</file>

<file path=customXml/item4.xml><?xml version="1.0" encoding="utf-8"?>
<ct:contentTypeSchema xmlns:ct="http://schemas.microsoft.com/office/2006/metadata/contentType" xmlns:ma="http://schemas.microsoft.com/office/2006/metadata/properties/metaAttributes" ct:_="" ma:_="" ma:contentTypeName="PowerPoint Presentation" ma:contentTypeID="0x010100309441E50EDA3F4C918F10EED3A1149E0013C2BB4887F6A442981C336D9C3D89A3" ma:contentTypeVersion="2" ma:contentTypeDescription="" ma:contentTypeScope="" ma:versionID="9cee6f5aa343e40c41c2f670986d3126">
  <xsd:schema xmlns:xsd="http://www.w3.org/2001/XMLSchema" xmlns:xs="http://www.w3.org/2001/XMLSchema" xmlns:p="http://schemas.microsoft.com/office/2006/metadata/properties" xmlns:ns2="9b9a6d29-6725-4043-a40d-dab63e8dd015" xmlns:ns3="18bb22ff-b20e-442d-a1f4-76a0e2779fd1" targetNamespace="http://schemas.microsoft.com/office/2006/metadata/properties" ma:root="true" ma:fieldsID="48db7fba71a6c226053ab0858778ce48" ns2:_="" ns3:_="">
    <xsd:import namespace="9b9a6d29-6725-4043-a40d-dab63e8dd015"/>
    <xsd:import namespace="18bb22ff-b20e-442d-a1f4-76a0e2779fd1"/>
    <xsd:element name="properties">
      <xsd:complexType>
        <xsd:sequence>
          <xsd:element name="documentManagement">
            <xsd:complexType>
              <xsd:all>
                <xsd:element ref="ns2:_dlc_DocId" minOccurs="0"/>
                <xsd:element ref="ns2:_dlc_DocIdUrl" minOccurs="0"/>
                <xsd:element ref="ns2:_dlc_DocIdPersistId" minOccurs="0"/>
                <xsd:element ref="ns3:Department"/>
                <xsd:element ref="ns3:Division"/>
                <xsd:element ref="ns3:Document_x0020_Type" minOccurs="0"/>
                <xsd:element ref="ns3:School_x002d_wi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9a6d29-6725-4043-a40d-dab63e8dd01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8bb22ff-b20e-442d-a1f4-76a0e2779fd1" elementFormDefault="qualified">
    <xsd:import namespace="http://schemas.microsoft.com/office/2006/documentManagement/types"/>
    <xsd:import namespace="http://schemas.microsoft.com/office/infopath/2007/PartnerControls"/>
    <xsd:element name="Department" ma:index="11" ma:displayName="Department" ma:default="Marketing and Communication" ma:format="RadioButtons" ma:internalName="Department">
      <xsd:simpleType>
        <xsd:restriction base="dms:Choice">
          <xsd:enumeration value="Marketing and Communication"/>
        </xsd:restriction>
      </xsd:simpleType>
    </xsd:element>
    <xsd:element name="Division" ma:index="12" ma:displayName="Division" ma:default="Academic Programs and Services" ma:format="RadioButtons" ma:internalName="Division">
      <xsd:simpleType>
        <xsd:restriction base="dms:Choice">
          <xsd:enumeration value="Academic Programs and Services"/>
        </xsd:restriction>
      </xsd:simpleType>
    </xsd:element>
    <xsd:element name="Document_x0020_Type" ma:index="13" nillable="true" ma:displayName="Document Type" ma:internalName="Document_x0020_Type">
      <xsd:complexType>
        <xsd:complexContent>
          <xsd:extension base="dms:MultiChoice">
            <xsd:sequence>
              <xsd:element name="Value" maxOccurs="unbounded" minOccurs="0" nillable="true">
                <xsd:simpleType>
                  <xsd:restriction base="dms:Choice">
                    <xsd:enumeration value="Form"/>
                    <xsd:enumeration value="Policy"/>
                    <xsd:enumeration value="Template"/>
                  </xsd:restriction>
                </xsd:simpleType>
              </xsd:element>
            </xsd:sequence>
          </xsd:extension>
        </xsd:complexContent>
      </xsd:complexType>
    </xsd:element>
    <xsd:element name="School_x002d_wide" ma:index="14" nillable="true" ma:displayName="School-wide" ma:default="0" ma:internalName="School_x002d_wid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81966B-207F-44B0-AFCD-802AB9C2D350}">
  <ds:schemaRefs>
    <ds:schemaRef ds:uri="http://schemas.microsoft.com/sharepoint/events"/>
  </ds:schemaRefs>
</ds:datastoreItem>
</file>

<file path=customXml/itemProps2.xml><?xml version="1.0" encoding="utf-8"?>
<ds:datastoreItem xmlns:ds="http://schemas.openxmlformats.org/officeDocument/2006/customXml" ds:itemID="{1DA5A29B-49EF-4028-B674-A09954ADA23D}">
  <ds:schemaRefs>
    <ds:schemaRef ds:uri="http://schemas.microsoft.com/sharepoint/v3/contenttype/forms"/>
  </ds:schemaRefs>
</ds:datastoreItem>
</file>

<file path=customXml/itemProps3.xml><?xml version="1.0" encoding="utf-8"?>
<ds:datastoreItem xmlns:ds="http://schemas.openxmlformats.org/officeDocument/2006/customXml" ds:itemID="{E29D9AA3-5256-4771-8D25-05FDDF0DDFED}">
  <ds:schemaRefs>
    <ds:schemaRef ds:uri="http://schemas.openxmlformats.org/package/2006/metadata/core-properties"/>
    <ds:schemaRef ds:uri="http://www.w3.org/XML/1998/namespace"/>
    <ds:schemaRef ds:uri="http://schemas.microsoft.com/office/2006/metadata/properties"/>
    <ds:schemaRef ds:uri="http://purl.org/dc/terms/"/>
    <ds:schemaRef ds:uri="http://purl.org/dc/elements/1.1/"/>
    <ds:schemaRef ds:uri="http://purl.org/dc/dcmitype/"/>
    <ds:schemaRef ds:uri="18bb22ff-b20e-442d-a1f4-76a0e2779fd1"/>
    <ds:schemaRef ds:uri="http://schemas.microsoft.com/office/2006/documentManagement/types"/>
    <ds:schemaRef ds:uri="http://schemas.microsoft.com/office/infopath/2007/PartnerControls"/>
    <ds:schemaRef ds:uri="9b9a6d29-6725-4043-a40d-dab63e8dd015"/>
  </ds:schemaRefs>
</ds:datastoreItem>
</file>

<file path=customXml/itemProps4.xml><?xml version="1.0" encoding="utf-8"?>
<ds:datastoreItem xmlns:ds="http://schemas.openxmlformats.org/officeDocument/2006/customXml" ds:itemID="{92A6A08C-2F2C-475A-B2BD-5F41EB3E92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9a6d29-6725-4043-a40d-dab63e8dd015"/>
    <ds:schemaRef ds:uri="18bb22ff-b20e-442d-a1f4-76a0e2779f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Verisk Master Template 2014</Template>
  <TotalTime>1897</TotalTime>
  <Words>1528</Words>
  <Application>Microsoft Office PowerPoint</Application>
  <PresentationFormat>On-screen Show (4:3)</PresentationFormat>
  <Paragraphs>179</Paragraphs>
  <Slides>32</Slides>
  <Notes>31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BentonSans Book</vt:lpstr>
      <vt:lpstr>Calibri</vt:lpstr>
      <vt:lpstr>Gill Sans MT</vt:lpstr>
      <vt:lpstr>Times New Roman</vt:lpstr>
      <vt:lpstr>Wingdings</vt:lpstr>
      <vt:lpstr>SCPS Template</vt:lpstr>
      <vt:lpstr>Teaching with Tableau®  and  Best Practices </vt:lpstr>
      <vt:lpstr>Teaching with Tableau</vt:lpstr>
      <vt:lpstr>Tableau Public</vt:lpstr>
      <vt:lpstr>Textbooks</vt:lpstr>
      <vt:lpstr>Getting Started with Tableau  in the Class</vt:lpstr>
      <vt:lpstr>PowerPoint Presentation</vt:lpstr>
      <vt:lpstr>Getting Students Started</vt:lpstr>
      <vt:lpstr>Tableau</vt:lpstr>
      <vt:lpstr>PowerPoint Presentation</vt:lpstr>
      <vt:lpstr>Why visualize?</vt:lpstr>
      <vt:lpstr>Why visualize?</vt:lpstr>
      <vt:lpstr>Why visualize?</vt:lpstr>
      <vt:lpstr>Using Color</vt:lpstr>
      <vt:lpstr>PowerPoint Presentation</vt:lpstr>
      <vt:lpstr>PowerPoint Presentation</vt:lpstr>
      <vt:lpstr>PowerPoint Presentation</vt:lpstr>
      <vt:lpstr>PowerPoint Presentation</vt:lpstr>
      <vt:lpstr>PowerPoint Presentation</vt:lpstr>
      <vt:lpstr>PowerPoint Presentation</vt:lpstr>
      <vt:lpstr>Importance of Context</vt:lpstr>
      <vt:lpstr>Choosing an Effective Visual</vt:lpstr>
      <vt:lpstr>Pie charts – NO!</vt:lpstr>
      <vt:lpstr>Lollipop Bar Chart</vt:lpstr>
      <vt:lpstr>PowerPoint Presentation</vt:lpstr>
      <vt:lpstr>PowerPoint Presentation</vt:lpstr>
      <vt:lpstr>PowerPoint Presentation</vt:lpstr>
      <vt:lpstr>PowerPoint Presentation</vt:lpstr>
      <vt:lpstr>PowerPoint Presentation</vt:lpstr>
      <vt:lpstr>PowerPoint Presentation</vt:lpstr>
      <vt:lpstr>Focus your Audience’s Attention</vt:lpstr>
      <vt:lpstr>Lessons in Storytelling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Dunaway</dc:creator>
  <cp:lastModifiedBy>RAndrews</cp:lastModifiedBy>
  <cp:revision>63</cp:revision>
  <cp:lastPrinted>2017-11-19T01:59:14Z</cp:lastPrinted>
  <dcterms:created xsi:type="dcterms:W3CDTF">2017-02-20T14:10:09Z</dcterms:created>
  <dcterms:modified xsi:type="dcterms:W3CDTF">2017-11-19T12:50:15Z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0x010100309441E50EDA3F4C918F10EED3A1149E0013C2BB4887F6A442981C336D9C3D89A3</vt:lpwstr>
  </property>
</Properties>
</file>