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80" r:id="rId3"/>
    <p:sldId id="294" r:id="rId4"/>
    <p:sldId id="283" r:id="rId5"/>
    <p:sldId id="286" r:id="rId6"/>
    <p:sldId id="284" r:id="rId7"/>
    <p:sldId id="285" r:id="rId8"/>
    <p:sldId id="287" r:id="rId9"/>
    <p:sldId id="288" r:id="rId10"/>
    <p:sldId id="291" r:id="rId11"/>
    <p:sldId id="292" r:id="rId12"/>
    <p:sldId id="293" r:id="rId13"/>
    <p:sldId id="290" r:id="rId14"/>
    <p:sldId id="296" r:id="rId15"/>
    <p:sldId id="295" r:id="rId16"/>
    <p:sldId id="297" r:id="rId17"/>
    <p:sldId id="298" r:id="rId18"/>
    <p:sldId id="289" r:id="rId19"/>
    <p:sldId id="27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0000"/>
    <a:srgbClr val="B5A57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08"/>
    <p:restoredTop sz="76115"/>
  </p:normalViewPr>
  <p:slideViewPr>
    <p:cSldViewPr snapToGrid="0" snapToObjects="1">
      <p:cViewPr varScale="1">
        <p:scale>
          <a:sx n="76" d="100"/>
          <a:sy n="76" d="100"/>
        </p:scale>
        <p:origin x="1640"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9C28A9-AFCA-C043-9908-E922C9E5AD0E}" type="datetimeFigureOut">
              <a:rPr lang="en-US" smtClean="0"/>
              <a:t>11/20/16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E39586-82C3-9E4D-88CD-DA0025551AEE}" type="slidenum">
              <a:rPr lang="en-US" smtClean="0"/>
              <a:t>‹#›</a:t>
            </a:fld>
            <a:endParaRPr lang="en-US"/>
          </a:p>
        </p:txBody>
      </p:sp>
    </p:spTree>
    <p:extLst>
      <p:ext uri="{BB962C8B-B14F-4D97-AF65-F5344CB8AC3E}">
        <p14:creationId xmlns:p14="http://schemas.microsoft.com/office/powerpoint/2010/main" val="1255620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www.forbes.com/sites/piyankajain/"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 Id="rId3" Type="http://schemas.openxmlformats.org/officeDocument/2006/relationships/hyperlink" Target="http://www.forbes.com/sites/piyankajain/"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 Id="rId3" Type="http://schemas.openxmlformats.org/officeDocument/2006/relationships/hyperlink" Target="http://data-informed.com/?s=Anuj+Kumar"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Analytics is a relatively new area and most of the people teaching analytics classes have never been practicing analytics professionals, which is a formula for creating a gap between preparation and actual practice. Panelists discuss their perceptions of differences and explore ways to bridge perceived gaps.</a:t>
            </a:r>
          </a:p>
        </p:txBody>
      </p:sp>
      <p:sp>
        <p:nvSpPr>
          <p:cNvPr id="4" name="Slide Number Placeholder 3"/>
          <p:cNvSpPr>
            <a:spLocks noGrp="1"/>
          </p:cNvSpPr>
          <p:nvPr>
            <p:ph type="sldNum" sz="quarter" idx="10"/>
          </p:nvPr>
        </p:nvSpPr>
        <p:spPr/>
        <p:txBody>
          <a:bodyPr/>
          <a:lstStyle/>
          <a:p>
            <a:fld id="{26E39586-82C3-9E4D-88CD-DA0025551AEE}" type="slidenum">
              <a:rPr lang="en-US" smtClean="0"/>
              <a:t>2</a:t>
            </a:fld>
            <a:endParaRPr lang="en-US"/>
          </a:p>
        </p:txBody>
      </p:sp>
    </p:spTree>
    <p:extLst>
      <p:ext uri="{BB962C8B-B14F-4D97-AF65-F5344CB8AC3E}">
        <p14:creationId xmlns:p14="http://schemas.microsoft.com/office/powerpoint/2010/main" val="370488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3 Steps To Identify The Analytics Training You Need</a:t>
            </a:r>
          </a:p>
          <a:p>
            <a:r>
              <a:rPr lang="en-US" sz="1200" b="1" i="0" u="none" strike="noStrike" kern="1200" dirty="0" smtClean="0">
                <a:solidFill>
                  <a:schemeClr val="tx1"/>
                </a:solidFill>
                <a:effectLst/>
                <a:latin typeface="+mn-lt"/>
                <a:ea typeface="+mn-ea"/>
                <a:cs typeface="+mn-cs"/>
                <a:hlinkClick r:id="rId3"/>
              </a:rPr>
              <a:t>Piyanka Jain</a:t>
            </a:r>
            <a:r>
              <a:rPr lang="en-US" sz="1200" b="1" i="0" kern="1200" dirty="0" smtClean="0">
                <a:solidFill>
                  <a:schemeClr val="tx1"/>
                </a:solidFill>
                <a:effectLst/>
                <a:latin typeface="+mn-lt"/>
                <a:ea typeface="+mn-ea"/>
                <a:cs typeface="+mn-cs"/>
              </a:rPr>
              <a:t> </a:t>
            </a:r>
            <a:r>
              <a:rPr lang="de-DE" dirty="0" smtClean="0"/>
              <a:t>SEP 5, 2012 @ 10:58 PM</a:t>
            </a:r>
            <a:r>
              <a:rPr lang="de-DE" sz="1200" b="1" i="0" kern="1200" dirty="0" smtClean="0">
                <a:solidFill>
                  <a:schemeClr val="tx1"/>
                </a:solidFill>
                <a:effectLst/>
                <a:latin typeface="+mn-lt"/>
                <a:ea typeface="+mn-ea"/>
                <a:cs typeface="+mn-cs"/>
              </a:rPr>
              <a:t> http://</a:t>
            </a:r>
            <a:r>
              <a:rPr lang="de-DE" sz="1200" b="1" i="0" kern="1200" dirty="0" err="1" smtClean="0">
                <a:solidFill>
                  <a:schemeClr val="tx1"/>
                </a:solidFill>
                <a:effectLst/>
                <a:latin typeface="+mn-lt"/>
                <a:ea typeface="+mn-ea"/>
                <a:cs typeface="+mn-cs"/>
              </a:rPr>
              <a:t>www.forbes.com</a:t>
            </a:r>
            <a:r>
              <a:rPr lang="de-DE" sz="1200" b="1" i="0" kern="1200" dirty="0" smtClean="0">
                <a:solidFill>
                  <a:schemeClr val="tx1"/>
                </a:solidFill>
                <a:effectLst/>
                <a:latin typeface="+mn-lt"/>
                <a:ea typeface="+mn-ea"/>
                <a:cs typeface="+mn-cs"/>
              </a:rPr>
              <a:t>/</a:t>
            </a:r>
            <a:r>
              <a:rPr lang="de-DE" sz="1200" b="1" i="0" kern="1200" dirty="0" err="1" smtClean="0">
                <a:solidFill>
                  <a:schemeClr val="tx1"/>
                </a:solidFill>
                <a:effectLst/>
                <a:latin typeface="+mn-lt"/>
                <a:ea typeface="+mn-ea"/>
                <a:cs typeface="+mn-cs"/>
              </a:rPr>
              <a:t>sites</a:t>
            </a:r>
            <a:r>
              <a:rPr lang="de-DE" sz="1200" b="1" i="0" kern="1200" dirty="0" smtClean="0">
                <a:solidFill>
                  <a:schemeClr val="tx1"/>
                </a:solidFill>
                <a:effectLst/>
                <a:latin typeface="+mn-lt"/>
                <a:ea typeface="+mn-ea"/>
                <a:cs typeface="+mn-cs"/>
              </a:rPr>
              <a:t>/</a:t>
            </a:r>
            <a:r>
              <a:rPr lang="de-DE" sz="1200" b="1" i="0" kern="1200" dirty="0" err="1" smtClean="0">
                <a:solidFill>
                  <a:schemeClr val="tx1"/>
                </a:solidFill>
                <a:effectLst/>
                <a:latin typeface="+mn-lt"/>
                <a:ea typeface="+mn-ea"/>
                <a:cs typeface="+mn-cs"/>
              </a:rPr>
              <a:t>piyankajain</a:t>
            </a:r>
            <a:r>
              <a:rPr lang="de-DE" sz="1200" b="1" i="0" kern="1200" dirty="0" smtClean="0">
                <a:solidFill>
                  <a:schemeClr val="tx1"/>
                </a:solidFill>
                <a:effectLst/>
                <a:latin typeface="+mn-lt"/>
                <a:ea typeface="+mn-ea"/>
                <a:cs typeface="+mn-cs"/>
              </a:rPr>
              <a:t>/2012/09/05/3-steps-to-id-analytics-training-need/#506399052daf</a:t>
            </a:r>
          </a:p>
          <a:p>
            <a:endParaRPr lang="de-DE" sz="1200" b="1" i="0" kern="1200" dirty="0" smtClean="0">
              <a:solidFill>
                <a:schemeClr val="tx1"/>
              </a:solidFill>
              <a:effectLst/>
              <a:latin typeface="+mn-lt"/>
              <a:ea typeface="+mn-ea"/>
              <a:cs typeface="+mn-cs"/>
            </a:endParaRPr>
          </a:p>
          <a:p>
            <a:r>
              <a:rPr lang="de-DE" dirty="0" smtClean="0"/>
              <a:t>http://</a:t>
            </a:r>
            <a:r>
              <a:rPr lang="de-DE" dirty="0" err="1" smtClean="0"/>
              <a:t>www.aryng.com</a:t>
            </a:r>
            <a:r>
              <a:rPr lang="de-DE" dirty="0" smtClean="0"/>
              <a:t>/</a:t>
            </a:r>
            <a:r>
              <a:rPr lang="de-DE" dirty="0" err="1" smtClean="0"/>
              <a:t>whitepaper</a:t>
            </a:r>
            <a:r>
              <a:rPr lang="de-DE" dirty="0" smtClean="0"/>
              <a:t>/</a:t>
            </a:r>
            <a:r>
              <a:rPr lang="de-DE" dirty="0" err="1" smtClean="0"/>
              <a:t>bgft</a:t>
            </a:r>
            <a:r>
              <a:rPr lang="de-DE" dirty="0" smtClean="0"/>
              <a:t>/</a:t>
            </a:r>
            <a:r>
              <a:rPr lang="de-DE" dirty="0" err="1" smtClean="0"/>
              <a:t>BADIR_Framework_Overview.pdf</a:t>
            </a:r>
            <a:endParaRPr lang="de-DE" dirty="0" smtClean="0"/>
          </a:p>
          <a:p>
            <a:endParaRPr lang="en-US" dirty="0"/>
          </a:p>
        </p:txBody>
      </p:sp>
      <p:sp>
        <p:nvSpPr>
          <p:cNvPr id="4" name="Slide Number Placeholder 3"/>
          <p:cNvSpPr>
            <a:spLocks noGrp="1"/>
          </p:cNvSpPr>
          <p:nvPr>
            <p:ph type="sldNum" sz="quarter" idx="10"/>
          </p:nvPr>
        </p:nvSpPr>
        <p:spPr/>
        <p:txBody>
          <a:bodyPr/>
          <a:lstStyle/>
          <a:p>
            <a:fld id="{26E39586-82C3-9E4D-88CD-DA0025551AEE}" type="slidenum">
              <a:rPr lang="en-US" smtClean="0"/>
              <a:t>4</a:t>
            </a:fld>
            <a:endParaRPr lang="en-US"/>
          </a:p>
        </p:txBody>
      </p:sp>
    </p:spTree>
    <p:extLst>
      <p:ext uri="{BB962C8B-B14F-4D97-AF65-F5344CB8AC3E}">
        <p14:creationId xmlns:p14="http://schemas.microsoft.com/office/powerpoint/2010/main" val="1451015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RFM – </a:t>
            </a:r>
            <a:r>
              <a:rPr lang="en-US" dirty="0" err="1" smtClean="0"/>
              <a:t>recency</a:t>
            </a:r>
            <a:r>
              <a:rPr lang="en-US" dirty="0" smtClean="0"/>
              <a:t>, frequency, monetary value</a:t>
            </a:r>
            <a:endParaRPr lang="en-US" dirty="0"/>
          </a:p>
        </p:txBody>
      </p:sp>
      <p:sp>
        <p:nvSpPr>
          <p:cNvPr id="4" name="Slide Number Placeholder 3"/>
          <p:cNvSpPr>
            <a:spLocks noGrp="1"/>
          </p:cNvSpPr>
          <p:nvPr>
            <p:ph type="sldNum" sz="quarter" idx="10"/>
          </p:nvPr>
        </p:nvSpPr>
        <p:spPr/>
        <p:txBody>
          <a:bodyPr/>
          <a:lstStyle/>
          <a:p>
            <a:fld id="{26E39586-82C3-9E4D-88CD-DA0025551AEE}" type="slidenum">
              <a:rPr lang="en-US" smtClean="0"/>
              <a:t>7</a:t>
            </a:fld>
            <a:endParaRPr lang="en-US"/>
          </a:p>
        </p:txBody>
      </p:sp>
    </p:spTree>
    <p:extLst>
      <p:ext uri="{BB962C8B-B14F-4D97-AF65-F5344CB8AC3E}">
        <p14:creationId xmlns:p14="http://schemas.microsoft.com/office/powerpoint/2010/main" val="1156244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smtClean="0">
                <a:solidFill>
                  <a:schemeClr val="tx1"/>
                </a:solidFill>
                <a:effectLst/>
                <a:latin typeface="+mn-lt"/>
                <a:ea typeface="+mn-ea"/>
                <a:cs typeface="+mn-cs"/>
              </a:rPr>
              <a:t>Knime</a:t>
            </a:r>
            <a:r>
              <a:rPr lang="en-US" sz="1200" b="0" i="0" kern="1200" dirty="0" smtClean="0">
                <a:solidFill>
                  <a:schemeClr val="tx1"/>
                </a:solidFill>
                <a:effectLst/>
                <a:latin typeface="+mn-lt"/>
                <a:ea typeface="+mn-ea"/>
                <a:cs typeface="+mn-cs"/>
              </a:rPr>
              <a:t> - leading open solution for data-driven innovation</a:t>
            </a:r>
            <a:endParaRPr lang="en-US" dirty="0"/>
          </a:p>
        </p:txBody>
      </p:sp>
      <p:sp>
        <p:nvSpPr>
          <p:cNvPr id="4" name="Slide Number Placeholder 3"/>
          <p:cNvSpPr>
            <a:spLocks noGrp="1"/>
          </p:cNvSpPr>
          <p:nvPr>
            <p:ph type="sldNum" sz="quarter" idx="10"/>
          </p:nvPr>
        </p:nvSpPr>
        <p:spPr/>
        <p:txBody>
          <a:bodyPr/>
          <a:lstStyle/>
          <a:p>
            <a:fld id="{26E39586-82C3-9E4D-88CD-DA0025551AEE}" type="slidenum">
              <a:rPr lang="en-US" smtClean="0"/>
              <a:t>9</a:t>
            </a:fld>
            <a:endParaRPr lang="en-US"/>
          </a:p>
        </p:txBody>
      </p:sp>
    </p:spTree>
    <p:extLst>
      <p:ext uri="{BB962C8B-B14F-4D97-AF65-F5344CB8AC3E}">
        <p14:creationId xmlns:p14="http://schemas.microsoft.com/office/powerpoint/2010/main" val="896983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On the other hand, business professionals need easy access to data through some kind of tool like Business Object, Micro strategy etc., basic analysis skills and ability to work effectively with data scientists and analysts.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SAME!!!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3 Steps To Identify The Analytics Training You Need</a:t>
            </a:r>
          </a:p>
          <a:p>
            <a:r>
              <a:rPr lang="en-US" sz="1200" b="1" i="0" u="none" strike="noStrike" kern="1200" dirty="0" smtClean="0">
                <a:solidFill>
                  <a:schemeClr val="tx1"/>
                </a:solidFill>
                <a:effectLst/>
                <a:latin typeface="+mn-lt"/>
                <a:ea typeface="+mn-ea"/>
                <a:cs typeface="+mn-cs"/>
                <a:hlinkClick r:id="rId3"/>
              </a:rPr>
              <a:t>Piyanka Jain</a:t>
            </a:r>
            <a:r>
              <a:rPr lang="en-US" sz="1200" b="1" i="0" kern="1200" dirty="0" smtClean="0">
                <a:solidFill>
                  <a:schemeClr val="tx1"/>
                </a:solidFill>
                <a:effectLst/>
                <a:latin typeface="+mn-lt"/>
                <a:ea typeface="+mn-ea"/>
                <a:cs typeface="+mn-cs"/>
              </a:rPr>
              <a:t> </a:t>
            </a:r>
            <a:r>
              <a:rPr lang="de-DE" dirty="0" smtClean="0"/>
              <a:t>SEP 5, 2012 @ 10:58 PM</a:t>
            </a:r>
            <a:r>
              <a:rPr lang="de-DE" sz="1200" b="1" i="0" kern="1200" dirty="0" smtClean="0">
                <a:solidFill>
                  <a:schemeClr val="tx1"/>
                </a:solidFill>
                <a:effectLst/>
                <a:latin typeface="+mn-lt"/>
                <a:ea typeface="+mn-ea"/>
                <a:cs typeface="+mn-cs"/>
              </a:rPr>
              <a:t> http://</a:t>
            </a:r>
            <a:r>
              <a:rPr lang="de-DE" sz="1200" b="1" i="0" kern="1200" dirty="0" err="1" smtClean="0">
                <a:solidFill>
                  <a:schemeClr val="tx1"/>
                </a:solidFill>
                <a:effectLst/>
                <a:latin typeface="+mn-lt"/>
                <a:ea typeface="+mn-ea"/>
                <a:cs typeface="+mn-cs"/>
              </a:rPr>
              <a:t>www.forbes.com</a:t>
            </a:r>
            <a:r>
              <a:rPr lang="de-DE" sz="1200" b="1" i="0" kern="1200" dirty="0" smtClean="0">
                <a:solidFill>
                  <a:schemeClr val="tx1"/>
                </a:solidFill>
                <a:effectLst/>
                <a:latin typeface="+mn-lt"/>
                <a:ea typeface="+mn-ea"/>
                <a:cs typeface="+mn-cs"/>
              </a:rPr>
              <a:t>/</a:t>
            </a:r>
            <a:r>
              <a:rPr lang="de-DE" sz="1200" b="1" i="0" kern="1200" dirty="0" err="1" smtClean="0">
                <a:solidFill>
                  <a:schemeClr val="tx1"/>
                </a:solidFill>
                <a:effectLst/>
                <a:latin typeface="+mn-lt"/>
                <a:ea typeface="+mn-ea"/>
                <a:cs typeface="+mn-cs"/>
              </a:rPr>
              <a:t>sites</a:t>
            </a:r>
            <a:r>
              <a:rPr lang="de-DE" sz="1200" b="1" i="0" kern="1200" dirty="0" smtClean="0">
                <a:solidFill>
                  <a:schemeClr val="tx1"/>
                </a:solidFill>
                <a:effectLst/>
                <a:latin typeface="+mn-lt"/>
                <a:ea typeface="+mn-ea"/>
                <a:cs typeface="+mn-cs"/>
              </a:rPr>
              <a:t>/</a:t>
            </a:r>
            <a:r>
              <a:rPr lang="de-DE" sz="1200" b="1" i="0" kern="1200" dirty="0" err="1" smtClean="0">
                <a:solidFill>
                  <a:schemeClr val="tx1"/>
                </a:solidFill>
                <a:effectLst/>
                <a:latin typeface="+mn-lt"/>
                <a:ea typeface="+mn-ea"/>
                <a:cs typeface="+mn-cs"/>
              </a:rPr>
              <a:t>piyankajain</a:t>
            </a:r>
            <a:r>
              <a:rPr lang="de-DE" sz="1200" b="1" i="0" kern="1200" dirty="0" smtClean="0">
                <a:solidFill>
                  <a:schemeClr val="tx1"/>
                </a:solidFill>
                <a:effectLst/>
                <a:latin typeface="+mn-lt"/>
                <a:ea typeface="+mn-ea"/>
                <a:cs typeface="+mn-cs"/>
              </a:rPr>
              <a:t>/2012/09/05/3-steps-to-id-analytics-training-need/#506399052daf</a:t>
            </a:r>
          </a:p>
          <a:p>
            <a:endParaRPr lang="de-DE" sz="1200" b="1" i="0" kern="1200" dirty="0" smtClean="0">
              <a:solidFill>
                <a:schemeClr val="tx1"/>
              </a:solidFill>
              <a:effectLst/>
              <a:latin typeface="+mn-lt"/>
              <a:ea typeface="+mn-ea"/>
              <a:cs typeface="+mn-cs"/>
            </a:endParaRPr>
          </a:p>
          <a:p>
            <a:r>
              <a:rPr lang="de-DE" dirty="0" smtClean="0"/>
              <a:t>http://</a:t>
            </a:r>
            <a:r>
              <a:rPr lang="de-DE" dirty="0" err="1" smtClean="0"/>
              <a:t>www.aryng.com</a:t>
            </a:r>
            <a:r>
              <a:rPr lang="de-DE" dirty="0" smtClean="0"/>
              <a:t>/</a:t>
            </a:r>
            <a:r>
              <a:rPr lang="de-DE" dirty="0" err="1" smtClean="0"/>
              <a:t>whitepaper</a:t>
            </a:r>
            <a:r>
              <a:rPr lang="de-DE" dirty="0" smtClean="0"/>
              <a:t>/</a:t>
            </a:r>
            <a:r>
              <a:rPr lang="de-DE" dirty="0" err="1" smtClean="0"/>
              <a:t>bgft</a:t>
            </a:r>
            <a:r>
              <a:rPr lang="de-DE" dirty="0" smtClean="0"/>
              <a:t>/</a:t>
            </a:r>
            <a:r>
              <a:rPr lang="de-DE" dirty="0" err="1" smtClean="0"/>
              <a:t>BADIR_Framework_Overview.pdf</a:t>
            </a:r>
            <a:endParaRPr lang="de-DE" dirty="0" smtClean="0"/>
          </a:p>
          <a:p>
            <a:endParaRPr lang="en-US" dirty="0"/>
          </a:p>
        </p:txBody>
      </p:sp>
      <p:sp>
        <p:nvSpPr>
          <p:cNvPr id="4" name="Slide Number Placeholder 3"/>
          <p:cNvSpPr>
            <a:spLocks noGrp="1"/>
          </p:cNvSpPr>
          <p:nvPr>
            <p:ph type="sldNum" sz="quarter" idx="10"/>
          </p:nvPr>
        </p:nvSpPr>
        <p:spPr/>
        <p:txBody>
          <a:bodyPr/>
          <a:lstStyle/>
          <a:p>
            <a:fld id="{26E39586-82C3-9E4D-88CD-DA0025551AEE}" type="slidenum">
              <a:rPr lang="en-US" smtClean="0"/>
              <a:t>10</a:t>
            </a:fld>
            <a:endParaRPr lang="en-US"/>
          </a:p>
        </p:txBody>
      </p:sp>
    </p:spTree>
    <p:extLst>
      <p:ext uri="{BB962C8B-B14F-4D97-AF65-F5344CB8AC3E}">
        <p14:creationId xmlns:p14="http://schemas.microsoft.com/office/powerpoint/2010/main" val="511849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SAME!!!</a:t>
            </a:r>
          </a:p>
          <a:p>
            <a:endParaRPr lang="en-US" dirty="0" smtClean="0"/>
          </a:p>
          <a:p>
            <a:endParaRPr lang="en-US" dirty="0" smtClean="0"/>
          </a:p>
          <a:p>
            <a:r>
              <a:rPr lang="en-US" dirty="0" smtClean="0"/>
              <a:t>RFM – </a:t>
            </a:r>
            <a:r>
              <a:rPr lang="en-US" dirty="0" err="1" smtClean="0"/>
              <a:t>recency</a:t>
            </a:r>
            <a:r>
              <a:rPr lang="en-US" dirty="0" smtClean="0"/>
              <a:t>, frequency, monetary value</a:t>
            </a:r>
            <a:endParaRPr lang="en-US" dirty="0"/>
          </a:p>
        </p:txBody>
      </p:sp>
      <p:sp>
        <p:nvSpPr>
          <p:cNvPr id="4" name="Slide Number Placeholder 3"/>
          <p:cNvSpPr>
            <a:spLocks noGrp="1"/>
          </p:cNvSpPr>
          <p:nvPr>
            <p:ph type="sldNum" sz="quarter" idx="10"/>
          </p:nvPr>
        </p:nvSpPr>
        <p:spPr/>
        <p:txBody>
          <a:bodyPr/>
          <a:lstStyle/>
          <a:p>
            <a:fld id="{26E39586-82C3-9E4D-88CD-DA0025551AEE}" type="slidenum">
              <a:rPr lang="en-US" smtClean="0"/>
              <a:t>11</a:t>
            </a:fld>
            <a:endParaRPr lang="en-US"/>
          </a:p>
        </p:txBody>
      </p:sp>
    </p:spTree>
    <p:extLst>
      <p:ext uri="{BB962C8B-B14F-4D97-AF65-F5344CB8AC3E}">
        <p14:creationId xmlns:p14="http://schemas.microsoft.com/office/powerpoint/2010/main" val="605073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9586-82C3-9E4D-88CD-DA0025551AEE}" type="slidenum">
              <a:rPr lang="en-US" smtClean="0"/>
              <a:t>13</a:t>
            </a:fld>
            <a:endParaRPr lang="en-US"/>
          </a:p>
        </p:txBody>
      </p:sp>
    </p:spTree>
    <p:extLst>
      <p:ext uri="{BB962C8B-B14F-4D97-AF65-F5344CB8AC3E}">
        <p14:creationId xmlns:p14="http://schemas.microsoft.com/office/powerpoint/2010/main" val="849615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http://data-</a:t>
            </a:r>
            <a:r>
              <a:rPr lang="en-US" dirty="0" err="1" smtClean="0"/>
              <a:t>informed.com</a:t>
            </a:r>
            <a:r>
              <a:rPr lang="en-US" dirty="0" smtClean="0"/>
              <a:t>/, </a:t>
            </a:r>
            <a:br>
              <a:rPr lang="en-US" dirty="0" smtClean="0"/>
            </a:br>
            <a:r>
              <a:rPr lang="en-US" sz="1200" b="0" i="0" kern="1200" dirty="0" smtClean="0">
                <a:solidFill>
                  <a:schemeClr val="tx1"/>
                </a:solidFill>
                <a:effectLst/>
                <a:latin typeface="+mn-lt"/>
                <a:ea typeface="+mn-ea"/>
                <a:cs typeface="+mn-cs"/>
              </a:rPr>
              <a:t>Bridge the Gap Between Analytics and Business</a:t>
            </a:r>
          </a:p>
          <a:p>
            <a:r>
              <a:rPr lang="de-DE" sz="1200" b="0" i="0" kern="1200" dirty="0" smtClean="0">
                <a:solidFill>
                  <a:schemeClr val="tx1"/>
                </a:solidFill>
                <a:effectLst/>
                <a:latin typeface="+mn-lt"/>
                <a:ea typeface="+mn-ea"/>
                <a:cs typeface="+mn-cs"/>
              </a:rPr>
              <a:t> </a:t>
            </a:r>
            <a:r>
              <a:rPr lang="de-DE" sz="1200" b="1" i="0" u="none" strike="noStrike" kern="1200" dirty="0" smtClean="0">
                <a:solidFill>
                  <a:schemeClr val="tx1"/>
                </a:solidFill>
                <a:effectLst/>
                <a:latin typeface="+mn-lt"/>
                <a:ea typeface="+mn-ea"/>
                <a:cs typeface="+mn-cs"/>
                <a:hlinkClick r:id="rId3" tooltip="Posts by Anuj Kumar"/>
              </a:rPr>
              <a:t>Anuj Kumar</a:t>
            </a:r>
            <a:r>
              <a:rPr lang="de-DE" sz="1200" b="0" i="0" kern="1200" dirty="0" smtClean="0">
                <a:solidFill>
                  <a:schemeClr val="tx1"/>
                </a:solidFill>
                <a:effectLst/>
                <a:latin typeface="+mn-lt"/>
                <a:ea typeface="+mn-ea"/>
                <a:cs typeface="+mn-cs"/>
              </a:rPr>
              <a:t>   |   June 8, 2015 5:30 am  </a:t>
            </a:r>
            <a:endParaRPr lang="en-US" dirty="0"/>
          </a:p>
        </p:txBody>
      </p:sp>
      <p:sp>
        <p:nvSpPr>
          <p:cNvPr id="4" name="Slide Number Placeholder 3"/>
          <p:cNvSpPr>
            <a:spLocks noGrp="1"/>
          </p:cNvSpPr>
          <p:nvPr>
            <p:ph type="sldNum" sz="quarter" idx="10"/>
          </p:nvPr>
        </p:nvSpPr>
        <p:spPr/>
        <p:txBody>
          <a:bodyPr/>
          <a:lstStyle/>
          <a:p>
            <a:fld id="{26E39586-82C3-9E4D-88CD-DA0025551AEE}" type="slidenum">
              <a:rPr lang="en-US" smtClean="0"/>
              <a:t>16</a:t>
            </a:fld>
            <a:endParaRPr lang="en-US"/>
          </a:p>
        </p:txBody>
      </p:sp>
    </p:spTree>
    <p:extLst>
      <p:ext uri="{BB962C8B-B14F-4D97-AF65-F5344CB8AC3E}">
        <p14:creationId xmlns:p14="http://schemas.microsoft.com/office/powerpoint/2010/main" val="728820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282847" y="1323540"/>
            <a:ext cx="8557508" cy="798557"/>
          </a:xfrm>
        </p:spPr>
        <p:txBody>
          <a:bodyPr>
            <a:noAutofit/>
          </a:bodyPr>
          <a:lstStyle>
            <a:lvl1pPr>
              <a:defRPr sz="3300" b="1" i="0" baseline="0">
                <a:solidFill>
                  <a:srgbClr val="FFFFFF"/>
                </a:solidFill>
                <a:latin typeface="Arial"/>
                <a:cs typeface="Arial"/>
              </a:defRPr>
            </a:lvl1pPr>
          </a:lstStyle>
          <a:p>
            <a:endParaRPr lang="en-US" dirty="0"/>
          </a:p>
        </p:txBody>
      </p:sp>
      <p:sp>
        <p:nvSpPr>
          <p:cNvPr id="3" name="Subtitle 2"/>
          <p:cNvSpPr>
            <a:spLocks noGrp="1"/>
          </p:cNvSpPr>
          <p:nvPr>
            <p:ph type="subTitle" idx="1"/>
          </p:nvPr>
        </p:nvSpPr>
        <p:spPr>
          <a:xfrm>
            <a:off x="293246" y="2869489"/>
            <a:ext cx="8557508" cy="640403"/>
          </a:xfrm>
        </p:spPr>
        <p:txBody>
          <a:bodyPr>
            <a:normAutofit/>
          </a:bodyPr>
          <a:lstStyle>
            <a:lvl1pPr marL="0" indent="0" algn="ctr">
              <a:buNone/>
              <a:defRPr sz="2500">
                <a:solidFill>
                  <a:srgbClr val="B5A576"/>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5" name="TextBox 4"/>
          <p:cNvSpPr txBox="1">
            <a:spLocks noChangeArrowheads="1"/>
          </p:cNvSpPr>
          <p:nvPr userDrawn="1"/>
        </p:nvSpPr>
        <p:spPr bwMode="auto">
          <a:xfrm>
            <a:off x="1141413" y="8993187"/>
            <a:ext cx="7205663" cy="523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pitchFamily="-65" charset="-128"/>
              </a:defRPr>
            </a:lvl1pPr>
            <a:lvl2pPr marL="742950" indent="-285750">
              <a:defRPr sz="2400">
                <a:solidFill>
                  <a:schemeClr val="tx1"/>
                </a:solidFill>
                <a:latin typeface="Arial" charset="0"/>
                <a:ea typeface="ＭＳ Ｐゴシック" pitchFamily="-65" charset="-128"/>
              </a:defRPr>
            </a:lvl2pPr>
            <a:lvl3pPr marL="1143000" indent="-228600">
              <a:defRPr sz="2400">
                <a:solidFill>
                  <a:schemeClr val="tx1"/>
                </a:solidFill>
                <a:latin typeface="Arial" charset="0"/>
                <a:ea typeface="ＭＳ Ｐゴシック" pitchFamily="-65" charset="-128"/>
              </a:defRPr>
            </a:lvl3pPr>
            <a:lvl4pPr marL="1600200" indent="-228600">
              <a:defRPr sz="2400">
                <a:solidFill>
                  <a:schemeClr val="tx1"/>
                </a:solidFill>
                <a:latin typeface="Arial" charset="0"/>
                <a:ea typeface="ＭＳ Ｐゴシック" pitchFamily="-65" charset="-128"/>
              </a:defRPr>
            </a:lvl4pPr>
            <a:lvl5pPr marL="2057400" indent="-228600">
              <a:defRPr sz="2400">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65" charset="-128"/>
              </a:defRPr>
            </a:lvl9pPr>
          </a:lstStyle>
          <a:p>
            <a:pPr>
              <a:defRPr/>
            </a:pPr>
            <a:r>
              <a:rPr lang="en-US" sz="2800" smtClean="0">
                <a:solidFill>
                  <a:srgbClr val="96232F"/>
                </a:solidFill>
                <a:latin typeface="Calibri" pitchFamily="34" charset="0"/>
                <a:cs typeface="Calibri" pitchFamily="34" charset="0"/>
              </a:rPr>
              <a:t>Department of Business Information &amp; Analytics</a:t>
            </a:r>
          </a:p>
        </p:txBody>
      </p:sp>
    </p:spTree>
    <p:extLst>
      <p:ext uri="{BB962C8B-B14F-4D97-AF65-F5344CB8AC3E}">
        <p14:creationId xmlns:p14="http://schemas.microsoft.com/office/powerpoint/2010/main" val="428680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6831"/>
            <a:ext cx="9144000" cy="6858000"/>
          </a:xfrm>
          <a:prstGeom prst="rect">
            <a:avLst/>
          </a:prstGeom>
        </p:spPr>
      </p:pic>
      <p:sp>
        <p:nvSpPr>
          <p:cNvPr id="2" name="Title 1"/>
          <p:cNvSpPr>
            <a:spLocks noGrp="1"/>
          </p:cNvSpPr>
          <p:nvPr>
            <p:ph type="title"/>
          </p:nvPr>
        </p:nvSpPr>
        <p:spPr/>
        <p:txBody>
          <a:bodyPr>
            <a:normAutofit/>
          </a:bodyPr>
          <a:lstStyle>
            <a:lvl1pPr>
              <a:defRPr sz="4000" b="1" i="0">
                <a:solidFill>
                  <a:srgbClr val="900000"/>
                </a:solidFill>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2"/>
            <a:ext cx="8229600" cy="3893593"/>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Box 4"/>
          <p:cNvSpPr txBox="1">
            <a:spLocks noChangeArrowheads="1"/>
          </p:cNvSpPr>
          <p:nvPr userDrawn="1"/>
        </p:nvSpPr>
        <p:spPr bwMode="auto">
          <a:xfrm>
            <a:off x="3649086" y="6480334"/>
            <a:ext cx="5208092" cy="400110"/>
          </a:xfrm>
          <a:prstGeom prst="rect">
            <a:avLst/>
          </a:prstGeom>
          <a:solidFill>
            <a:srgbClr val="900000"/>
          </a:solidFill>
          <a:ln>
            <a:noFill/>
          </a:ln>
          <a:extLst/>
        </p:spPr>
        <p:txBody>
          <a:bodyPr wrap="none">
            <a:spAutoFit/>
          </a:bodyPr>
          <a:lstStyle>
            <a:lvl1pPr>
              <a:defRPr sz="2400">
                <a:solidFill>
                  <a:schemeClr val="tx1"/>
                </a:solidFill>
                <a:latin typeface="Arial" charset="0"/>
                <a:ea typeface="ＭＳ Ｐゴシック" pitchFamily="-65" charset="-128"/>
              </a:defRPr>
            </a:lvl1pPr>
            <a:lvl2pPr marL="742950" indent="-285750">
              <a:defRPr sz="2400">
                <a:solidFill>
                  <a:schemeClr val="tx1"/>
                </a:solidFill>
                <a:latin typeface="Arial" charset="0"/>
                <a:ea typeface="ＭＳ Ｐゴシック" pitchFamily="-65" charset="-128"/>
              </a:defRPr>
            </a:lvl2pPr>
            <a:lvl3pPr marL="1143000" indent="-228600">
              <a:defRPr sz="2400">
                <a:solidFill>
                  <a:schemeClr val="tx1"/>
                </a:solidFill>
                <a:latin typeface="Arial" charset="0"/>
                <a:ea typeface="ＭＳ Ｐゴシック" pitchFamily="-65" charset="-128"/>
              </a:defRPr>
            </a:lvl3pPr>
            <a:lvl4pPr marL="1600200" indent="-228600">
              <a:defRPr sz="2400">
                <a:solidFill>
                  <a:schemeClr val="tx1"/>
                </a:solidFill>
                <a:latin typeface="Arial" charset="0"/>
                <a:ea typeface="ＭＳ Ｐゴシック" pitchFamily="-65" charset="-128"/>
              </a:defRPr>
            </a:lvl4pPr>
            <a:lvl5pPr marL="2057400" indent="-228600">
              <a:defRPr sz="2400">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65" charset="-128"/>
              </a:defRPr>
            </a:lvl9pPr>
          </a:lstStyle>
          <a:p>
            <a:pPr>
              <a:defRPr/>
            </a:pPr>
            <a:r>
              <a:rPr lang="en-US" sz="2000" smtClean="0">
                <a:solidFill>
                  <a:schemeClr val="bg1"/>
                </a:solidFill>
                <a:latin typeface="Calibri" pitchFamily="34" charset="0"/>
                <a:cs typeface="Calibri" pitchFamily="34" charset="0"/>
              </a:rPr>
              <a:t>Department of Business Information &amp; Analytics</a:t>
            </a:r>
          </a:p>
        </p:txBody>
      </p:sp>
    </p:spTree>
    <p:extLst>
      <p:ext uri="{BB962C8B-B14F-4D97-AF65-F5344CB8AC3E}">
        <p14:creationId xmlns:p14="http://schemas.microsoft.com/office/powerpoint/2010/main" val="29592579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390098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11759381"/>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Kellie.Keeling@du.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Is there a Gap Between Analytics Practice and our Academic Analytics Preparation</a:t>
            </a:r>
            <a:r>
              <a:rPr lang="en-US" dirty="0" smtClean="0"/>
              <a:t>?</a:t>
            </a:r>
            <a:br>
              <a:rPr lang="en-US" dirty="0" smtClean="0"/>
            </a:br>
            <a:r>
              <a:rPr lang="en-US" altLang="en-US" sz="3600" dirty="0" smtClean="0"/>
              <a:t>Data</a:t>
            </a:r>
            <a:r>
              <a:rPr lang="en-US" altLang="en-US" sz="3600" dirty="0"/>
              <a:t>, Analytics, and Statistics Instruction </a:t>
            </a:r>
            <a:r>
              <a:rPr lang="en-US" altLang="en-US" sz="3600" dirty="0" smtClean="0"/>
              <a:t>DSI </a:t>
            </a:r>
            <a:r>
              <a:rPr lang="en-US" altLang="en-US" sz="3600" dirty="0"/>
              <a:t>2016 </a:t>
            </a:r>
            <a:r>
              <a:rPr lang="en-US" altLang="en-US" sz="3600" dirty="0" smtClean="0"/>
              <a:t>Austin, TX</a:t>
            </a:r>
            <a:endParaRPr lang="en-US" dirty="0"/>
          </a:p>
        </p:txBody>
      </p:sp>
      <p:sp>
        <p:nvSpPr>
          <p:cNvPr id="3" name="Subtitle 2"/>
          <p:cNvSpPr>
            <a:spLocks noGrp="1"/>
          </p:cNvSpPr>
          <p:nvPr>
            <p:ph type="subTitle" idx="1"/>
          </p:nvPr>
        </p:nvSpPr>
        <p:spPr/>
        <p:txBody>
          <a:bodyPr>
            <a:noAutofit/>
          </a:bodyPr>
          <a:lstStyle/>
          <a:p>
            <a:r>
              <a:rPr lang="en-US" sz="2800" dirty="0"/>
              <a:t>Kellie Keeling</a:t>
            </a:r>
          </a:p>
          <a:p>
            <a:r>
              <a:rPr lang="en-US" sz="2800" dirty="0"/>
              <a:t> Department of Business Information &amp; Analytics</a:t>
            </a:r>
          </a:p>
          <a:p>
            <a:r>
              <a:rPr lang="en-US" sz="2800" dirty="0"/>
              <a:t>University of </a:t>
            </a:r>
            <a:r>
              <a:rPr lang="en-US" sz="2800" dirty="0" smtClean="0"/>
              <a:t>Denver (DU)</a:t>
            </a:r>
            <a:endParaRPr lang="en-US" sz="2800" dirty="0"/>
          </a:p>
          <a:p>
            <a:endParaRPr lang="en-US" sz="2800" dirty="0"/>
          </a:p>
        </p:txBody>
      </p:sp>
      <p:sp>
        <p:nvSpPr>
          <p:cNvPr id="4" name="TextBox 3"/>
          <p:cNvSpPr txBox="1"/>
          <p:nvPr/>
        </p:nvSpPr>
        <p:spPr>
          <a:xfrm>
            <a:off x="6811157" y="5611090"/>
            <a:ext cx="2039597" cy="369332"/>
          </a:xfrm>
          <a:prstGeom prst="rect">
            <a:avLst/>
          </a:prstGeom>
          <a:noFill/>
        </p:spPr>
        <p:txBody>
          <a:bodyPr wrap="none" rtlCol="0">
            <a:spAutoFit/>
          </a:bodyPr>
          <a:lstStyle/>
          <a:p>
            <a:r>
              <a:rPr lang="en-US" smtClean="0"/>
              <a:t>November 21, 2016</a:t>
            </a:r>
            <a:endParaRPr lang="en-US"/>
          </a:p>
        </p:txBody>
      </p:sp>
    </p:spTree>
    <p:extLst>
      <p:ext uri="{BB962C8B-B14F-4D97-AF65-F5344CB8AC3E}">
        <p14:creationId xmlns:p14="http://schemas.microsoft.com/office/powerpoint/2010/main" val="1388178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Four key analytics skills needed by </a:t>
            </a:r>
            <a:r>
              <a:rPr lang="en-US" i="1" dirty="0"/>
              <a:t>business professionals</a:t>
            </a:r>
            <a:r>
              <a:rPr lang="en-US" dirty="0"/>
              <a:t> are:</a:t>
            </a:r>
          </a:p>
        </p:txBody>
      </p:sp>
      <p:sp>
        <p:nvSpPr>
          <p:cNvPr id="3" name="Content Placeholder 2"/>
          <p:cNvSpPr>
            <a:spLocks noGrp="1"/>
          </p:cNvSpPr>
          <p:nvPr>
            <p:ph idx="1"/>
          </p:nvPr>
        </p:nvSpPr>
        <p:spPr/>
        <p:txBody>
          <a:bodyPr/>
          <a:lstStyle/>
          <a:p>
            <a:r>
              <a:rPr lang="en-US" b="1" dirty="0" smtClean="0"/>
              <a:t>Data </a:t>
            </a:r>
            <a:r>
              <a:rPr lang="en-US" b="1" dirty="0"/>
              <a:t>to </a:t>
            </a:r>
            <a:r>
              <a:rPr lang="en-US" b="1" dirty="0" err="1"/>
              <a:t>Decisions</a:t>
            </a:r>
            <a:r>
              <a:rPr lang="en-US" b="1" baseline="30000" dirty="0" err="1"/>
              <a:t>TM</a:t>
            </a:r>
            <a:r>
              <a:rPr lang="en-US" b="1" dirty="0" smtClean="0"/>
              <a:t> </a:t>
            </a:r>
            <a:r>
              <a:rPr lang="en-US" b="1" dirty="0"/>
              <a:t>framework</a:t>
            </a:r>
            <a:r>
              <a:rPr lang="en-US" dirty="0"/>
              <a:t>: Understanding and hands-on experience of the </a:t>
            </a:r>
            <a:r>
              <a:rPr lang="en-US" dirty="0" smtClean="0"/>
              <a:t>DTD framework </a:t>
            </a:r>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42734"/>
            <a:ext cx="9144000" cy="1117600"/>
          </a:xfrm>
          <a:prstGeom prst="rect">
            <a:avLst/>
          </a:prstGeom>
        </p:spPr>
      </p:pic>
      <p:sp>
        <p:nvSpPr>
          <p:cNvPr id="5" name="TextBox 4"/>
          <p:cNvSpPr txBox="1"/>
          <p:nvPr/>
        </p:nvSpPr>
        <p:spPr>
          <a:xfrm>
            <a:off x="6282115" y="5006994"/>
            <a:ext cx="2633285" cy="369332"/>
          </a:xfrm>
          <a:prstGeom prst="rect">
            <a:avLst/>
          </a:prstGeom>
          <a:noFill/>
        </p:spPr>
        <p:txBody>
          <a:bodyPr wrap="none" rtlCol="0">
            <a:spAutoFit/>
          </a:bodyPr>
          <a:lstStyle/>
          <a:p>
            <a:r>
              <a:rPr lang="en-US" dirty="0" smtClean="0"/>
              <a:t>Forbes, </a:t>
            </a:r>
            <a:r>
              <a:rPr lang="en-US" dirty="0" err="1" smtClean="0"/>
              <a:t>Piyanka</a:t>
            </a:r>
            <a:r>
              <a:rPr lang="en-US" dirty="0" smtClean="0"/>
              <a:t> Jain, 2012</a:t>
            </a:r>
            <a:endParaRPr lang="en-US" dirty="0"/>
          </a:p>
        </p:txBody>
      </p:sp>
    </p:spTree>
    <p:extLst>
      <p:ext uri="{BB962C8B-B14F-4D97-AF65-F5344CB8AC3E}">
        <p14:creationId xmlns:p14="http://schemas.microsoft.com/office/powerpoint/2010/main" val="1036270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Four key analytics skills needed by business professionals are:</a:t>
            </a:r>
          </a:p>
        </p:txBody>
      </p:sp>
      <p:sp>
        <p:nvSpPr>
          <p:cNvPr id="3" name="Content Placeholder 2"/>
          <p:cNvSpPr>
            <a:spLocks noGrp="1"/>
          </p:cNvSpPr>
          <p:nvPr>
            <p:ph idx="1"/>
          </p:nvPr>
        </p:nvSpPr>
        <p:spPr/>
        <p:txBody>
          <a:bodyPr>
            <a:normAutofit/>
          </a:bodyPr>
          <a:lstStyle/>
          <a:p>
            <a:pPr fontAlgn="base"/>
            <a:r>
              <a:rPr lang="en-US" sz="2400" b="1" dirty="0"/>
              <a:t>Basic “applied” stat techniques a.k.a. Business Analytics:</a:t>
            </a:r>
            <a:r>
              <a:rPr lang="en-US" sz="2400" dirty="0"/>
              <a:t> Hands-on experience with basic statistical techniques: </a:t>
            </a:r>
            <a:endParaRPr lang="en-US" sz="2400" dirty="0" smtClean="0"/>
          </a:p>
        </p:txBody>
      </p:sp>
      <p:sp>
        <p:nvSpPr>
          <p:cNvPr id="4" name="TextBox 3"/>
          <p:cNvSpPr txBox="1"/>
          <p:nvPr/>
        </p:nvSpPr>
        <p:spPr>
          <a:xfrm>
            <a:off x="778934" y="2799106"/>
            <a:ext cx="3369733" cy="1569660"/>
          </a:xfrm>
          <a:prstGeom prst="rect">
            <a:avLst/>
          </a:prstGeom>
          <a:noFill/>
        </p:spPr>
        <p:txBody>
          <a:bodyPr wrap="square" rtlCol="0">
            <a:spAutoFit/>
          </a:bodyPr>
          <a:lstStyle/>
          <a:p>
            <a:pPr marL="285750" indent="-285750" fontAlgn="base">
              <a:buFont typeface="Arial" charset="0"/>
              <a:buChar char="•"/>
            </a:pPr>
            <a:r>
              <a:rPr lang="en-US" sz="2400" dirty="0" smtClean="0"/>
              <a:t>Profiling</a:t>
            </a:r>
          </a:p>
          <a:p>
            <a:pPr marL="285750" indent="-285750" fontAlgn="base">
              <a:buFont typeface="Arial" charset="0"/>
              <a:buChar char="•"/>
            </a:pPr>
            <a:r>
              <a:rPr lang="en-US" sz="2400" dirty="0" smtClean="0"/>
              <a:t>Correlation </a:t>
            </a:r>
            <a:r>
              <a:rPr lang="en-US" sz="2400" dirty="0"/>
              <a:t>analysis</a:t>
            </a:r>
          </a:p>
          <a:p>
            <a:pPr marL="285750" indent="-285750" fontAlgn="base">
              <a:buFont typeface="Arial" charset="0"/>
              <a:buChar char="•"/>
            </a:pPr>
            <a:r>
              <a:rPr lang="en-US" sz="2400" dirty="0"/>
              <a:t>Trend analysis</a:t>
            </a:r>
          </a:p>
          <a:p>
            <a:pPr marL="285750" indent="-285750" fontAlgn="base">
              <a:buFont typeface="Arial" charset="0"/>
              <a:buChar char="•"/>
            </a:pPr>
            <a:r>
              <a:rPr lang="en-US" sz="2400" dirty="0" smtClean="0"/>
              <a:t>Sizing/Estimation</a:t>
            </a:r>
          </a:p>
        </p:txBody>
      </p:sp>
      <p:sp>
        <p:nvSpPr>
          <p:cNvPr id="5" name="TextBox 4"/>
          <p:cNvSpPr txBox="1"/>
          <p:nvPr/>
        </p:nvSpPr>
        <p:spPr>
          <a:xfrm>
            <a:off x="5147734" y="2799107"/>
            <a:ext cx="3725333" cy="1938992"/>
          </a:xfrm>
          <a:prstGeom prst="rect">
            <a:avLst/>
          </a:prstGeom>
          <a:noFill/>
        </p:spPr>
        <p:txBody>
          <a:bodyPr wrap="square" rtlCol="0">
            <a:spAutoFit/>
          </a:bodyPr>
          <a:lstStyle/>
          <a:p>
            <a:pPr marL="285750" indent="-285750" fontAlgn="base">
              <a:buFont typeface="Arial" charset="0"/>
              <a:buChar char="•"/>
            </a:pPr>
            <a:r>
              <a:rPr lang="en-US" sz="2400" dirty="0" smtClean="0"/>
              <a:t>Segmentation </a:t>
            </a:r>
            <a:r>
              <a:rPr lang="en-US" sz="2400" dirty="0"/>
              <a:t>(RFM, product migration etc.). </a:t>
            </a:r>
          </a:p>
          <a:p>
            <a:pPr marL="285750" indent="-285750" fontAlgn="base">
              <a:buFont typeface="Arial" charset="0"/>
              <a:buChar char="•"/>
            </a:pPr>
            <a:r>
              <a:rPr lang="en-US" sz="2400" dirty="0"/>
              <a:t>A/B Testing (DoE) if consumer business</a:t>
            </a:r>
          </a:p>
          <a:p>
            <a:endParaRPr lang="en-US" sz="2400" dirty="0"/>
          </a:p>
        </p:txBody>
      </p:sp>
    </p:spTree>
    <p:extLst>
      <p:ext uri="{BB962C8B-B14F-4D97-AF65-F5344CB8AC3E}">
        <p14:creationId xmlns:p14="http://schemas.microsoft.com/office/powerpoint/2010/main" val="1534719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Four key analytics skills needed by business professionals are:</a:t>
            </a:r>
          </a:p>
        </p:txBody>
      </p:sp>
      <p:sp>
        <p:nvSpPr>
          <p:cNvPr id="3" name="Content Placeholder 2"/>
          <p:cNvSpPr>
            <a:spLocks noGrp="1"/>
          </p:cNvSpPr>
          <p:nvPr>
            <p:ph idx="1"/>
          </p:nvPr>
        </p:nvSpPr>
        <p:spPr/>
        <p:txBody>
          <a:bodyPr>
            <a:normAutofit/>
          </a:bodyPr>
          <a:lstStyle/>
          <a:p>
            <a:r>
              <a:rPr lang="en-US" b="1" dirty="0" smtClean="0"/>
              <a:t>Advanced </a:t>
            </a:r>
            <a:r>
              <a:rPr lang="en-US" b="1" dirty="0"/>
              <a:t>“applied” stat techniques (hands-on) a.k.a. Predictive Analytics:</a:t>
            </a:r>
            <a:r>
              <a:rPr lang="en-US" dirty="0"/>
              <a:t> </a:t>
            </a:r>
            <a:endParaRPr lang="en-US" dirty="0" smtClean="0"/>
          </a:p>
          <a:p>
            <a:pPr lvl="1"/>
            <a:r>
              <a:rPr lang="en-US" dirty="0" smtClean="0"/>
              <a:t>Time Series</a:t>
            </a:r>
          </a:p>
          <a:p>
            <a:pPr lvl="1"/>
            <a:r>
              <a:rPr lang="en-US" dirty="0" smtClean="0"/>
              <a:t>Predictive </a:t>
            </a:r>
            <a:r>
              <a:rPr lang="en-US" dirty="0"/>
              <a:t>Analytics – Regression and Decision </a:t>
            </a:r>
            <a:r>
              <a:rPr lang="en-US" dirty="0" smtClean="0"/>
              <a:t>Tree</a:t>
            </a:r>
          </a:p>
          <a:p>
            <a:pPr lvl="1"/>
            <a:r>
              <a:rPr lang="en-US" dirty="0" smtClean="0"/>
              <a:t>Segmentation </a:t>
            </a:r>
            <a:r>
              <a:rPr lang="en-US" dirty="0"/>
              <a:t>(K-means clustering) </a:t>
            </a:r>
            <a:endParaRPr lang="en-US" dirty="0" smtClean="0"/>
          </a:p>
          <a:p>
            <a:pPr lvl="1"/>
            <a:r>
              <a:rPr lang="en-US" strike="sngStrike" dirty="0" smtClean="0"/>
              <a:t>Text </a:t>
            </a:r>
            <a:r>
              <a:rPr lang="en-US" strike="sngStrike" dirty="0"/>
              <a:t>Analytics (optional)</a:t>
            </a:r>
            <a:endParaRPr lang="en-US" strike="sngStrike" dirty="0"/>
          </a:p>
        </p:txBody>
      </p:sp>
    </p:spTree>
    <p:extLst>
      <p:ext uri="{BB962C8B-B14F-4D97-AF65-F5344CB8AC3E}">
        <p14:creationId xmlns:p14="http://schemas.microsoft.com/office/powerpoint/2010/main" val="37577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 </a:t>
            </a:r>
            <a:r>
              <a:rPr lang="en-US" dirty="0"/>
              <a:t>key analytics skills needed by business professionals are:</a:t>
            </a:r>
            <a:endParaRPr lang="en-US" dirty="0"/>
          </a:p>
        </p:txBody>
      </p:sp>
      <p:sp>
        <p:nvSpPr>
          <p:cNvPr id="3" name="Content Placeholder 2"/>
          <p:cNvSpPr>
            <a:spLocks noGrp="1"/>
          </p:cNvSpPr>
          <p:nvPr>
            <p:ph idx="1"/>
          </p:nvPr>
        </p:nvSpPr>
        <p:spPr/>
        <p:txBody>
          <a:bodyPr/>
          <a:lstStyle/>
          <a:p>
            <a:pPr fontAlgn="base"/>
            <a:r>
              <a:rPr lang="en-US" b="1" dirty="0"/>
              <a:t>Working effectively with analysts</a:t>
            </a:r>
            <a:r>
              <a:rPr lang="en-US" dirty="0"/>
              <a:t>: Ability to work effectively </a:t>
            </a:r>
            <a:r>
              <a:rPr lang="en-US" dirty="0" smtClean="0"/>
              <a:t>and communicate with the Data Scientist(s)/Analyst(s)</a:t>
            </a:r>
            <a:endParaRPr lang="en-US" dirty="0"/>
          </a:p>
        </p:txBody>
      </p:sp>
    </p:spTree>
    <p:extLst>
      <p:ext uri="{BB962C8B-B14F-4D97-AF65-F5344CB8AC3E}">
        <p14:creationId xmlns:p14="http://schemas.microsoft.com/office/powerpoint/2010/main" val="1449892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Gaps Identified</a:t>
            </a:r>
            <a:endParaRPr lang="en-US" altLang="en-US" dirty="0" smtClean="0"/>
          </a:p>
        </p:txBody>
      </p:sp>
      <p:sp>
        <p:nvSpPr>
          <p:cNvPr id="3" name="Content Placeholder 2"/>
          <p:cNvSpPr>
            <a:spLocks noGrp="1"/>
          </p:cNvSpPr>
          <p:nvPr>
            <p:ph idx="1"/>
          </p:nvPr>
        </p:nvSpPr>
        <p:spPr>
          <a:xfrm>
            <a:off x="715073" y="1249694"/>
            <a:ext cx="8105518" cy="3160081"/>
          </a:xfrm>
        </p:spPr>
        <p:txBody>
          <a:bodyPr>
            <a:noAutofit/>
          </a:bodyPr>
          <a:lstStyle/>
          <a:p>
            <a:pPr>
              <a:defRPr/>
            </a:pPr>
            <a:r>
              <a:rPr lang="en-US" sz="2600" b="1" dirty="0" smtClean="0"/>
              <a:t>Business Framework</a:t>
            </a:r>
          </a:p>
          <a:p>
            <a:pPr lvl="1">
              <a:defRPr/>
            </a:pPr>
            <a:r>
              <a:rPr lang="en-US" sz="2600" dirty="0" smtClean="0"/>
              <a:t>Ways </a:t>
            </a:r>
            <a:r>
              <a:rPr lang="en-US" sz="2600" dirty="0"/>
              <a:t>to justify </a:t>
            </a:r>
            <a:r>
              <a:rPr lang="en-US" sz="2600" dirty="0" smtClean="0"/>
              <a:t>spending money on analysis</a:t>
            </a:r>
            <a:r>
              <a:rPr lang="en-US" sz="2600" dirty="0"/>
              <a:t>: ROI, etc.</a:t>
            </a:r>
          </a:p>
          <a:p>
            <a:pPr lvl="1">
              <a:defRPr/>
            </a:pPr>
            <a:r>
              <a:rPr lang="en-US" sz="2600" dirty="0" smtClean="0"/>
              <a:t>Risk </a:t>
            </a:r>
            <a:r>
              <a:rPr lang="en-US" sz="2600" dirty="0" smtClean="0"/>
              <a:t>and Uncertainty, </a:t>
            </a:r>
            <a:r>
              <a:rPr lang="en-US" sz="2600" dirty="0"/>
              <a:t>Estimates with </a:t>
            </a:r>
            <a:r>
              <a:rPr lang="en-US" sz="2600" dirty="0" smtClean="0"/>
              <a:t>Error</a:t>
            </a:r>
            <a:endParaRPr lang="en-US" sz="2600" dirty="0"/>
          </a:p>
          <a:p>
            <a:pPr lvl="1">
              <a:defRPr/>
            </a:pPr>
            <a:r>
              <a:rPr lang="en-US" sz="2600" dirty="0" smtClean="0"/>
              <a:t>Causality</a:t>
            </a:r>
          </a:p>
          <a:p>
            <a:pPr lvl="1">
              <a:defRPr/>
            </a:pPr>
            <a:r>
              <a:rPr lang="en-US" sz="2600" dirty="0" smtClean="0"/>
              <a:t>Books:</a:t>
            </a:r>
          </a:p>
          <a:p>
            <a:pPr lvl="2">
              <a:defRPr/>
            </a:pPr>
            <a:r>
              <a:rPr lang="en-US" sz="2600" dirty="0" smtClean="0"/>
              <a:t>Thinking </a:t>
            </a:r>
            <a:r>
              <a:rPr lang="en-US" sz="2600" dirty="0" smtClean="0"/>
              <a:t>Fast and </a:t>
            </a:r>
            <a:r>
              <a:rPr lang="en-US" sz="2600" dirty="0" smtClean="0"/>
              <a:t>Slow</a:t>
            </a:r>
          </a:p>
          <a:p>
            <a:pPr lvl="2">
              <a:defRPr/>
            </a:pPr>
            <a:r>
              <a:rPr lang="en-US" sz="2600" dirty="0" smtClean="0"/>
              <a:t>The Signal and the Noise</a:t>
            </a:r>
          </a:p>
          <a:p>
            <a:pPr lvl="1">
              <a:defRPr/>
            </a:pPr>
            <a:endParaRPr lang="en-US" sz="2600" dirty="0"/>
          </a:p>
          <a:p>
            <a:pPr lvl="1">
              <a:defRPr/>
            </a:pPr>
            <a:endParaRPr lang="en-US" sz="2600" dirty="0"/>
          </a:p>
          <a:p>
            <a:pPr marL="0" indent="0">
              <a:buNone/>
              <a:defRPr/>
            </a:pPr>
            <a:endParaRPr lang="en-US" sz="2600" dirty="0"/>
          </a:p>
        </p:txBody>
      </p:sp>
    </p:spTree>
    <p:extLst>
      <p:ext uri="{BB962C8B-B14F-4D97-AF65-F5344CB8AC3E}">
        <p14:creationId xmlns:p14="http://schemas.microsoft.com/office/powerpoint/2010/main" val="345411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Gaps Identified</a:t>
            </a:r>
            <a:endParaRPr lang="en-US" dirty="0"/>
          </a:p>
        </p:txBody>
      </p:sp>
      <p:sp>
        <p:nvSpPr>
          <p:cNvPr id="3" name="Content Placeholder 2"/>
          <p:cNvSpPr>
            <a:spLocks noGrp="1"/>
          </p:cNvSpPr>
          <p:nvPr>
            <p:ph idx="1"/>
          </p:nvPr>
        </p:nvSpPr>
        <p:spPr>
          <a:xfrm>
            <a:off x="457200" y="1295408"/>
            <a:ext cx="8229600" cy="3893593"/>
          </a:xfrm>
        </p:spPr>
        <p:txBody>
          <a:bodyPr>
            <a:noAutofit/>
          </a:bodyPr>
          <a:lstStyle/>
          <a:p>
            <a:pPr lvl="1"/>
            <a:r>
              <a:rPr lang="en-US" sz="2600" b="1" dirty="0" smtClean="0"/>
              <a:t>Effective Communication</a:t>
            </a:r>
            <a:r>
              <a:rPr lang="en-US" sz="2600" b="1" dirty="0"/>
              <a:t>: </a:t>
            </a:r>
            <a:endParaRPr lang="en-US" sz="2600" b="1" dirty="0" smtClean="0"/>
          </a:p>
          <a:p>
            <a:pPr lvl="2"/>
            <a:r>
              <a:rPr lang="en-US" sz="2600" dirty="0" smtClean="0"/>
              <a:t>Problem Discovery</a:t>
            </a:r>
          </a:p>
          <a:p>
            <a:pPr lvl="2"/>
            <a:r>
              <a:rPr lang="en-US" sz="2600" dirty="0" smtClean="0"/>
              <a:t>Visualization</a:t>
            </a:r>
          </a:p>
          <a:p>
            <a:pPr lvl="2"/>
            <a:r>
              <a:rPr lang="en-US" sz="2600" dirty="0" smtClean="0"/>
              <a:t>Presenting </a:t>
            </a:r>
            <a:r>
              <a:rPr lang="en-US" sz="2600" dirty="0"/>
              <a:t>Results to correct </a:t>
            </a:r>
            <a:r>
              <a:rPr lang="en-US" sz="2600" dirty="0" smtClean="0"/>
              <a:t>Audience</a:t>
            </a:r>
          </a:p>
          <a:p>
            <a:pPr lvl="3"/>
            <a:r>
              <a:rPr lang="en-US" sz="2600" dirty="0"/>
              <a:t>Ability to present information to a non-statistical audience</a:t>
            </a:r>
          </a:p>
          <a:p>
            <a:pPr lvl="2"/>
            <a:endParaRPr lang="en-US" sz="2600" dirty="0"/>
          </a:p>
          <a:p>
            <a:endParaRPr lang="en-US" sz="2600" dirty="0" smtClean="0"/>
          </a:p>
        </p:txBody>
      </p:sp>
    </p:spTree>
    <p:extLst>
      <p:ext uri="{BB962C8B-B14F-4D97-AF65-F5344CB8AC3E}">
        <p14:creationId xmlns:p14="http://schemas.microsoft.com/office/powerpoint/2010/main" val="17263453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2"/>
            <a:ext cx="8229600" cy="1143000"/>
          </a:xfrm>
        </p:spPr>
        <p:txBody>
          <a:bodyPr/>
          <a:lstStyle/>
          <a:p>
            <a:r>
              <a:rPr lang="en-US" dirty="0" smtClean="0"/>
              <a:t>Gaps Identified</a:t>
            </a:r>
            <a:endParaRPr lang="en-US" dirty="0"/>
          </a:p>
        </p:txBody>
      </p:sp>
      <p:sp>
        <p:nvSpPr>
          <p:cNvPr id="3" name="Content Placeholder 2"/>
          <p:cNvSpPr>
            <a:spLocks noGrp="1"/>
          </p:cNvSpPr>
          <p:nvPr>
            <p:ph idx="1"/>
          </p:nvPr>
        </p:nvSpPr>
        <p:spPr>
          <a:xfrm>
            <a:off x="457200" y="1049872"/>
            <a:ext cx="8229600" cy="3893593"/>
          </a:xfrm>
        </p:spPr>
        <p:txBody>
          <a:bodyPr>
            <a:noAutofit/>
          </a:bodyPr>
          <a:lstStyle/>
          <a:p>
            <a:r>
              <a:rPr lang="en-US" sz="2400" dirty="0"/>
              <a:t>Reproducible </a:t>
            </a:r>
            <a:r>
              <a:rPr lang="en-US" sz="2400" dirty="0" smtClean="0"/>
              <a:t>Research</a:t>
            </a:r>
          </a:p>
          <a:p>
            <a:pPr lvl="1"/>
            <a:r>
              <a:rPr lang="en-US" sz="2400" dirty="0" smtClean="0"/>
              <a:t>Teaching them to document/journal all of their work</a:t>
            </a:r>
          </a:p>
          <a:p>
            <a:pPr lvl="2"/>
            <a:r>
              <a:rPr lang="en-US" dirty="0" smtClean="0"/>
              <a:t>Taking data from raw to input data set</a:t>
            </a:r>
          </a:p>
          <a:p>
            <a:pPr lvl="2"/>
            <a:r>
              <a:rPr lang="en-US" dirty="0" smtClean="0"/>
              <a:t>Reasons/documentation of cleaning </a:t>
            </a:r>
          </a:p>
          <a:p>
            <a:pPr lvl="3"/>
            <a:r>
              <a:rPr lang="en-US" sz="2400" dirty="0" smtClean="0"/>
              <a:t>why removed outlier? </a:t>
            </a:r>
          </a:p>
          <a:p>
            <a:pPr lvl="3"/>
            <a:r>
              <a:rPr lang="en-US" sz="2400" dirty="0" smtClean="0"/>
              <a:t>why recoded? etc.)</a:t>
            </a:r>
          </a:p>
          <a:p>
            <a:pPr lvl="1"/>
            <a:r>
              <a:rPr lang="en-US" sz="2400" dirty="0" smtClean="0"/>
              <a:t>Good File naming/structure, version control</a:t>
            </a:r>
          </a:p>
          <a:p>
            <a:pPr lvl="1"/>
            <a:r>
              <a:rPr lang="en-US" sz="2400" dirty="0" smtClean="0"/>
              <a:t>Automating/Scripting as much as you can so you can 'do it again' later</a:t>
            </a:r>
          </a:p>
          <a:p>
            <a:pPr lvl="1"/>
            <a:r>
              <a:rPr lang="en-US" sz="2400" dirty="0"/>
              <a:t>Resources: R https://</a:t>
            </a:r>
            <a:r>
              <a:rPr lang="en-US" sz="2400" dirty="0" err="1"/>
              <a:t>www.r-bloggers.com</a:t>
            </a:r>
            <a:r>
              <a:rPr lang="en-US" sz="2400" dirty="0"/>
              <a:t>/project-tier/</a:t>
            </a:r>
          </a:p>
          <a:p>
            <a:endParaRPr lang="en-US" sz="2400" dirty="0"/>
          </a:p>
          <a:p>
            <a:endParaRPr lang="en-US" sz="2400" dirty="0"/>
          </a:p>
        </p:txBody>
      </p:sp>
    </p:spTree>
    <p:extLst>
      <p:ext uri="{BB962C8B-B14F-4D97-AF65-F5344CB8AC3E}">
        <p14:creationId xmlns:p14="http://schemas.microsoft.com/office/powerpoint/2010/main" val="712506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Gaps Identified</a:t>
            </a:r>
            <a:endParaRPr lang="en-US" dirty="0"/>
          </a:p>
        </p:txBody>
      </p:sp>
      <p:sp>
        <p:nvSpPr>
          <p:cNvPr id="3" name="Content Placeholder 2"/>
          <p:cNvSpPr>
            <a:spLocks noGrp="1"/>
          </p:cNvSpPr>
          <p:nvPr>
            <p:ph idx="1"/>
          </p:nvPr>
        </p:nvSpPr>
        <p:spPr>
          <a:xfrm>
            <a:off x="457200" y="1397006"/>
            <a:ext cx="8229600" cy="3893593"/>
          </a:xfrm>
        </p:spPr>
        <p:txBody>
          <a:bodyPr>
            <a:normAutofit/>
          </a:bodyPr>
          <a:lstStyle/>
          <a:p>
            <a:r>
              <a:rPr lang="en-US" sz="2400" dirty="0" smtClean="0"/>
              <a:t>Need to take modeling techniques they have learning and 'squish' them into one diagram to help tie together potential inputs/outputs/uses</a:t>
            </a:r>
            <a:r>
              <a:rPr lang="en-US" sz="2400" dirty="0"/>
              <a:t> </a:t>
            </a:r>
            <a:r>
              <a:rPr lang="en-US" sz="2400" dirty="0" smtClean="0"/>
              <a:t>so they know when to use what.</a:t>
            </a:r>
            <a:endParaRPr lang="en-US" sz="2400" dirty="0"/>
          </a:p>
          <a:p>
            <a:pPr lvl="1"/>
            <a:r>
              <a:rPr lang="en-US" sz="2400" dirty="0" smtClean="0"/>
              <a:t>Sometimes – all you need to do is a regression (doesn't always have to be fancy).</a:t>
            </a:r>
          </a:p>
          <a:p>
            <a:pPr lvl="1"/>
            <a:r>
              <a:rPr lang="en-US" sz="2400" dirty="0" smtClean="0"/>
              <a:t>Sometimes – all you need is a quick black box solution (just have to be able to predict new data).</a:t>
            </a:r>
            <a:endParaRPr lang="en-US" sz="2400" dirty="0"/>
          </a:p>
          <a:p>
            <a:endParaRPr lang="en-US" sz="2400" dirty="0"/>
          </a:p>
        </p:txBody>
      </p:sp>
    </p:spTree>
    <p:extLst>
      <p:ext uri="{BB962C8B-B14F-4D97-AF65-F5344CB8AC3E}">
        <p14:creationId xmlns:p14="http://schemas.microsoft.com/office/powerpoint/2010/main" val="581477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Lingering </a:t>
            </a:r>
            <a:r>
              <a:rPr lang="en-US" dirty="0" smtClean="0"/>
              <a:t>Issues</a:t>
            </a:r>
            <a:endParaRPr lang="en-US" dirty="0"/>
          </a:p>
        </p:txBody>
      </p:sp>
      <p:sp>
        <p:nvSpPr>
          <p:cNvPr id="3" name="Content Placeholder 2"/>
          <p:cNvSpPr>
            <a:spLocks noGrp="1"/>
          </p:cNvSpPr>
          <p:nvPr>
            <p:ph idx="1"/>
          </p:nvPr>
        </p:nvSpPr>
        <p:spPr>
          <a:xfrm>
            <a:off x="457200" y="1417639"/>
            <a:ext cx="8229600" cy="3893593"/>
          </a:xfrm>
        </p:spPr>
        <p:txBody>
          <a:bodyPr>
            <a:normAutofit/>
          </a:bodyPr>
          <a:lstStyle/>
          <a:p>
            <a:pPr lvl="1"/>
            <a:r>
              <a:rPr lang="en-US" sz="2600" smtClean="0"/>
              <a:t>Depth </a:t>
            </a:r>
            <a:r>
              <a:rPr lang="en-US" sz="2600" dirty="0"/>
              <a:t>vs Breadth</a:t>
            </a:r>
          </a:p>
          <a:p>
            <a:pPr lvl="1"/>
            <a:r>
              <a:rPr lang="en-US" sz="2600" dirty="0"/>
              <a:t>Do need to know </a:t>
            </a:r>
            <a:r>
              <a:rPr lang="en-US" sz="2600" dirty="0" smtClean="0"/>
              <a:t>all the theory/assumptions?</a:t>
            </a:r>
          </a:p>
          <a:p>
            <a:pPr lvl="1"/>
            <a:r>
              <a:rPr lang="en-US" sz="2600" dirty="0"/>
              <a:t>Software should be using</a:t>
            </a:r>
          </a:p>
          <a:p>
            <a:pPr lvl="2"/>
            <a:r>
              <a:rPr lang="en-US" sz="2600" dirty="0" smtClean="0"/>
              <a:t>One Commercial + one Open Source</a:t>
            </a:r>
          </a:p>
          <a:p>
            <a:pPr lvl="2"/>
            <a:r>
              <a:rPr lang="en-US" sz="2600" dirty="0" smtClean="0"/>
              <a:t>How much is too much, too little?</a:t>
            </a:r>
            <a:endParaRPr lang="en-US" sz="2600" dirty="0"/>
          </a:p>
          <a:p>
            <a:pPr lvl="1"/>
            <a:endParaRPr lang="en-US" sz="2600" dirty="0"/>
          </a:p>
        </p:txBody>
      </p:sp>
    </p:spTree>
    <p:extLst>
      <p:ext uri="{BB962C8B-B14F-4D97-AF65-F5344CB8AC3E}">
        <p14:creationId xmlns:p14="http://schemas.microsoft.com/office/powerpoint/2010/main" val="20535288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lgn="ctr"/>
            <a:r>
              <a:rPr lang="en-US" altLang="en-US" smtClean="0"/>
              <a:t>Thank you</a:t>
            </a:r>
          </a:p>
        </p:txBody>
      </p:sp>
      <p:sp>
        <p:nvSpPr>
          <p:cNvPr id="23555" name="Content Placeholder 2"/>
          <p:cNvSpPr>
            <a:spLocks noGrp="1"/>
          </p:cNvSpPr>
          <p:nvPr>
            <p:ph idx="1"/>
          </p:nvPr>
        </p:nvSpPr>
        <p:spPr/>
        <p:txBody>
          <a:bodyPr/>
          <a:lstStyle/>
          <a:p>
            <a:pPr marL="0" indent="0" algn="ctr">
              <a:buNone/>
            </a:pPr>
            <a:r>
              <a:rPr lang="en-US" altLang="en-US" sz="3796" dirty="0"/>
              <a:t>Kellie Keeling</a:t>
            </a:r>
          </a:p>
          <a:p>
            <a:pPr marL="0" indent="0" algn="ctr">
              <a:buNone/>
            </a:pPr>
            <a:r>
              <a:rPr lang="en-US" altLang="en-US" sz="3374" dirty="0">
                <a:hlinkClick r:id="rId2"/>
              </a:rPr>
              <a:t>Kellie.Keeling@du.edu</a:t>
            </a:r>
            <a:endParaRPr lang="en-US" altLang="en-US" sz="3374" dirty="0"/>
          </a:p>
          <a:p>
            <a:pPr marL="0" indent="0" algn="ctr">
              <a:buNone/>
            </a:pPr>
            <a:endParaRPr lang="en-US" altLang="en-US" sz="3022" b="1" dirty="0">
              <a:solidFill>
                <a:srgbClr val="FF0000"/>
              </a:solidFill>
            </a:endParaRPr>
          </a:p>
        </p:txBody>
      </p:sp>
    </p:spTree>
    <p:extLst>
      <p:ext uri="{BB962C8B-B14F-4D97-AF65-F5344CB8AC3E}">
        <p14:creationId xmlns:p14="http://schemas.microsoft.com/office/powerpoint/2010/main" val="1709245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0369"/>
            <a:ext cx="8229600" cy="1143000"/>
          </a:xfrm>
        </p:spPr>
        <p:txBody>
          <a:bodyPr>
            <a:normAutofit fontScale="90000"/>
          </a:bodyPr>
          <a:lstStyle/>
          <a:p>
            <a:r>
              <a:rPr lang="en-US" dirty="0"/>
              <a:t>Is there a Gap Between Analytics Practice and our Academic Analytics Preparation?</a:t>
            </a:r>
            <a:br>
              <a:rPr lang="en-US" dirty="0"/>
            </a:br>
            <a:endParaRPr lang="en-US" dirty="0"/>
          </a:p>
        </p:txBody>
      </p:sp>
      <p:sp>
        <p:nvSpPr>
          <p:cNvPr id="3" name="Content Placeholder 2"/>
          <p:cNvSpPr>
            <a:spLocks noGrp="1"/>
          </p:cNvSpPr>
          <p:nvPr>
            <p:ph idx="1"/>
          </p:nvPr>
        </p:nvSpPr>
        <p:spPr>
          <a:xfrm>
            <a:off x="457200" y="2218267"/>
            <a:ext cx="8229600" cy="3275528"/>
          </a:xfrm>
        </p:spPr>
        <p:txBody>
          <a:bodyPr/>
          <a:lstStyle/>
          <a:p>
            <a:pPr marL="0" indent="0">
              <a:buNone/>
            </a:pPr>
            <a:r>
              <a:rPr lang="en-US" dirty="0" smtClean="0"/>
              <a:t>PANELISTS</a:t>
            </a:r>
            <a:endParaRPr lang="en-US" dirty="0"/>
          </a:p>
          <a:p>
            <a:r>
              <a:rPr lang="en-US" dirty="0" smtClean="0"/>
              <a:t>Mia Stephens, JMP</a:t>
            </a:r>
          </a:p>
          <a:p>
            <a:r>
              <a:rPr lang="en-US" dirty="0" smtClean="0"/>
              <a:t>Curt </a:t>
            </a:r>
            <a:r>
              <a:rPr lang="en-US" dirty="0" err="1" smtClean="0"/>
              <a:t>Hinrichs</a:t>
            </a:r>
            <a:r>
              <a:rPr lang="en-US" dirty="0" smtClean="0"/>
              <a:t>, JMP</a:t>
            </a:r>
          </a:p>
          <a:p>
            <a:r>
              <a:rPr lang="en-US" dirty="0" smtClean="0"/>
              <a:t>Bob </a:t>
            </a:r>
            <a:r>
              <a:rPr lang="en-US" dirty="0" err="1" smtClean="0"/>
              <a:t>McQuaid</a:t>
            </a:r>
            <a:r>
              <a:rPr lang="en-US" dirty="0" smtClean="0"/>
              <a:t>, Pepperdine</a:t>
            </a:r>
          </a:p>
          <a:p>
            <a:r>
              <a:rPr lang="en-US" dirty="0" smtClean="0"/>
              <a:t>Kellie Keeling, University of Denver</a:t>
            </a:r>
            <a:endParaRPr lang="en-US" dirty="0"/>
          </a:p>
        </p:txBody>
      </p:sp>
    </p:spTree>
    <p:extLst>
      <p:ext uri="{BB962C8B-B14F-4D97-AF65-F5344CB8AC3E}">
        <p14:creationId xmlns:p14="http://schemas.microsoft.com/office/powerpoint/2010/main" val="4508057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Key Analytics Skills</a:t>
            </a:r>
          </a:p>
          <a:p>
            <a:pPr lvl="1"/>
            <a:r>
              <a:rPr lang="en-US" dirty="0" smtClean="0"/>
              <a:t>Data Analysts</a:t>
            </a:r>
          </a:p>
          <a:p>
            <a:pPr lvl="1"/>
            <a:r>
              <a:rPr lang="en-US" dirty="0" smtClean="0"/>
              <a:t>Business Professionals</a:t>
            </a:r>
          </a:p>
          <a:p>
            <a:r>
              <a:rPr lang="en-US" dirty="0" smtClean="0"/>
              <a:t>Gaps Identified</a:t>
            </a:r>
          </a:p>
          <a:p>
            <a:pPr lvl="1"/>
            <a:r>
              <a:rPr lang="en-US" i="1" dirty="0" smtClean="0"/>
              <a:t>Lens: Experience teaching undergrad capstone and supervising graduate capstone</a:t>
            </a:r>
          </a:p>
          <a:p>
            <a:endParaRPr lang="en-US" dirty="0"/>
          </a:p>
        </p:txBody>
      </p:sp>
    </p:spTree>
    <p:extLst>
      <p:ext uri="{BB962C8B-B14F-4D97-AF65-F5344CB8AC3E}">
        <p14:creationId xmlns:p14="http://schemas.microsoft.com/office/powerpoint/2010/main" val="1478410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Six Key Analytics Skills </a:t>
            </a:r>
            <a:r>
              <a:rPr lang="en-US" dirty="0"/>
              <a:t>used by successful analyst/data scientist are</a:t>
            </a:r>
            <a:endParaRPr lang="en-US" dirty="0"/>
          </a:p>
        </p:txBody>
      </p:sp>
      <p:sp>
        <p:nvSpPr>
          <p:cNvPr id="3" name="Content Placeholder 2"/>
          <p:cNvSpPr>
            <a:spLocks noGrp="1"/>
          </p:cNvSpPr>
          <p:nvPr>
            <p:ph idx="1"/>
          </p:nvPr>
        </p:nvSpPr>
        <p:spPr/>
        <p:txBody>
          <a:bodyPr/>
          <a:lstStyle/>
          <a:p>
            <a:r>
              <a:rPr lang="en-US" b="1" dirty="0" smtClean="0"/>
              <a:t>Data </a:t>
            </a:r>
            <a:r>
              <a:rPr lang="en-US" b="1" dirty="0"/>
              <a:t>to </a:t>
            </a:r>
            <a:r>
              <a:rPr lang="en-US" b="1" dirty="0" err="1"/>
              <a:t>Decisions</a:t>
            </a:r>
            <a:r>
              <a:rPr lang="en-US" b="1" baseline="30000" dirty="0" err="1"/>
              <a:t>TM</a:t>
            </a:r>
            <a:r>
              <a:rPr lang="en-US" b="1" dirty="0" smtClean="0"/>
              <a:t> </a:t>
            </a:r>
            <a:r>
              <a:rPr lang="en-US" b="1" dirty="0"/>
              <a:t>framework</a:t>
            </a:r>
            <a:r>
              <a:rPr lang="en-US" dirty="0"/>
              <a:t>: Understanding and hands-on experience of the </a:t>
            </a:r>
            <a:r>
              <a:rPr lang="en-US" dirty="0" smtClean="0"/>
              <a:t>DTD framework </a:t>
            </a:r>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42734"/>
            <a:ext cx="9144000" cy="1117600"/>
          </a:xfrm>
          <a:prstGeom prst="rect">
            <a:avLst/>
          </a:prstGeom>
        </p:spPr>
      </p:pic>
      <p:sp>
        <p:nvSpPr>
          <p:cNvPr id="5" name="TextBox 4"/>
          <p:cNvSpPr txBox="1"/>
          <p:nvPr/>
        </p:nvSpPr>
        <p:spPr>
          <a:xfrm>
            <a:off x="6282115" y="5006994"/>
            <a:ext cx="2906245" cy="400110"/>
          </a:xfrm>
          <a:prstGeom prst="rect">
            <a:avLst/>
          </a:prstGeom>
          <a:noFill/>
        </p:spPr>
        <p:txBody>
          <a:bodyPr wrap="none" rtlCol="0">
            <a:spAutoFit/>
          </a:bodyPr>
          <a:lstStyle/>
          <a:p>
            <a:r>
              <a:rPr lang="en-US" sz="2000" dirty="0" smtClean="0"/>
              <a:t>Forbes, </a:t>
            </a:r>
            <a:r>
              <a:rPr lang="en-US" sz="2000" dirty="0" err="1" smtClean="0"/>
              <a:t>Piyanka</a:t>
            </a:r>
            <a:r>
              <a:rPr lang="en-US" sz="2000" dirty="0" smtClean="0"/>
              <a:t> Jain, 2012</a:t>
            </a:r>
            <a:endParaRPr lang="en-US" sz="2000" dirty="0"/>
          </a:p>
        </p:txBody>
      </p:sp>
    </p:spTree>
    <p:extLst>
      <p:ext uri="{BB962C8B-B14F-4D97-AF65-F5344CB8AC3E}">
        <p14:creationId xmlns:p14="http://schemas.microsoft.com/office/powerpoint/2010/main" val="834173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Six Key Analytics Skills used by successful analyst/data scientist are</a:t>
            </a:r>
          </a:p>
        </p:txBody>
      </p:sp>
      <p:sp>
        <p:nvSpPr>
          <p:cNvPr id="3" name="Content Placeholder 2"/>
          <p:cNvSpPr>
            <a:spLocks noGrp="1"/>
          </p:cNvSpPr>
          <p:nvPr>
            <p:ph idx="1"/>
          </p:nvPr>
        </p:nvSpPr>
        <p:spPr/>
        <p:txBody>
          <a:bodyPr>
            <a:normAutofit/>
          </a:bodyPr>
          <a:lstStyle/>
          <a:p>
            <a:pPr fontAlgn="base"/>
            <a:r>
              <a:rPr lang="en-US" sz="3000" b="1" dirty="0"/>
              <a:t>Working effectively with business side</a:t>
            </a:r>
            <a:r>
              <a:rPr lang="en-US" sz="3000" dirty="0"/>
              <a:t>: Ability to work effectively with stakeholders by </a:t>
            </a:r>
            <a:endParaRPr lang="en-US" sz="3000" dirty="0" smtClean="0"/>
          </a:p>
          <a:p>
            <a:pPr lvl="1" fontAlgn="base"/>
            <a:r>
              <a:rPr lang="en-US" sz="3000" dirty="0" smtClean="0"/>
              <a:t>building alignment</a:t>
            </a:r>
          </a:p>
          <a:p>
            <a:pPr lvl="1" fontAlgn="base"/>
            <a:r>
              <a:rPr lang="en-US" sz="3000" dirty="0" smtClean="0"/>
              <a:t>effective communication</a:t>
            </a:r>
          </a:p>
          <a:p>
            <a:pPr lvl="1" fontAlgn="base"/>
            <a:r>
              <a:rPr lang="en-US" sz="3000" dirty="0" smtClean="0"/>
              <a:t>influencing</a:t>
            </a:r>
            <a:endParaRPr lang="en-US" sz="3000" dirty="0"/>
          </a:p>
        </p:txBody>
      </p:sp>
    </p:spTree>
    <p:extLst>
      <p:ext uri="{BB962C8B-B14F-4D97-AF65-F5344CB8AC3E}">
        <p14:creationId xmlns:p14="http://schemas.microsoft.com/office/powerpoint/2010/main" val="1019409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Six Key Analytics Skills used by successful analyst/data scientist are</a:t>
            </a:r>
          </a:p>
        </p:txBody>
      </p:sp>
      <p:sp>
        <p:nvSpPr>
          <p:cNvPr id="3" name="Content Placeholder 2"/>
          <p:cNvSpPr>
            <a:spLocks noGrp="1"/>
          </p:cNvSpPr>
          <p:nvPr>
            <p:ph idx="1"/>
          </p:nvPr>
        </p:nvSpPr>
        <p:spPr/>
        <p:txBody>
          <a:bodyPr/>
          <a:lstStyle/>
          <a:p>
            <a:r>
              <a:rPr lang="en-US" b="1" dirty="0"/>
              <a:t>SQL skills:</a:t>
            </a:r>
            <a:r>
              <a:rPr lang="en-US" dirty="0"/>
              <a:t> Ability to pull data from multiple sources and collate: experience in writing </a:t>
            </a:r>
            <a:r>
              <a:rPr lang="en-US" i="1" dirty="0"/>
              <a:t>SQL queries </a:t>
            </a:r>
            <a:r>
              <a:rPr lang="en-US" dirty="0"/>
              <a:t>and exposure to tools like </a:t>
            </a:r>
            <a:r>
              <a:rPr lang="en-US" i="1" dirty="0" smtClean="0"/>
              <a:t>Teradata</a:t>
            </a:r>
            <a:r>
              <a:rPr lang="en-US" i="1" dirty="0"/>
              <a:t>,</a:t>
            </a:r>
            <a:r>
              <a:rPr lang="en-US" i="1" dirty="0"/>
              <a:t> </a:t>
            </a:r>
            <a:r>
              <a:rPr lang="en-US" i="1" dirty="0" smtClean="0"/>
              <a:t>Oracle</a:t>
            </a:r>
            <a:r>
              <a:rPr lang="en-US" dirty="0" smtClean="0"/>
              <a:t>,</a:t>
            </a:r>
            <a:r>
              <a:rPr lang="en-US" dirty="0"/>
              <a:t> </a:t>
            </a:r>
            <a:r>
              <a:rPr lang="en-US" dirty="0" smtClean="0"/>
              <a:t>etc</a:t>
            </a:r>
            <a:r>
              <a:rPr lang="en-US" dirty="0"/>
              <a:t>. Some understanding of Big Data tools using </a:t>
            </a:r>
            <a:r>
              <a:rPr lang="en-US" i="1" dirty="0"/>
              <a:t>Hadoop</a:t>
            </a:r>
            <a:r>
              <a:rPr lang="en-US" dirty="0"/>
              <a:t> is also helpful.</a:t>
            </a:r>
          </a:p>
          <a:p>
            <a:endParaRPr lang="en-US" dirty="0"/>
          </a:p>
        </p:txBody>
      </p:sp>
    </p:spTree>
    <p:extLst>
      <p:ext uri="{BB962C8B-B14F-4D97-AF65-F5344CB8AC3E}">
        <p14:creationId xmlns:p14="http://schemas.microsoft.com/office/powerpoint/2010/main" val="1180027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Six Key Analytics Skills used by successful analyst/data scientist are</a:t>
            </a:r>
          </a:p>
        </p:txBody>
      </p:sp>
      <p:sp>
        <p:nvSpPr>
          <p:cNvPr id="3" name="Content Placeholder 2"/>
          <p:cNvSpPr>
            <a:spLocks noGrp="1"/>
          </p:cNvSpPr>
          <p:nvPr>
            <p:ph idx="1"/>
          </p:nvPr>
        </p:nvSpPr>
        <p:spPr/>
        <p:txBody>
          <a:bodyPr>
            <a:normAutofit/>
          </a:bodyPr>
          <a:lstStyle/>
          <a:p>
            <a:pPr fontAlgn="base"/>
            <a:r>
              <a:rPr lang="en-US" sz="2400" b="1" dirty="0"/>
              <a:t>Basic “applied” stat techniques a.k.a. Business Analytics:</a:t>
            </a:r>
            <a:r>
              <a:rPr lang="en-US" sz="2400" dirty="0"/>
              <a:t> Hands-on experience with basic statistical techniques: </a:t>
            </a:r>
            <a:endParaRPr lang="en-US" sz="2400" dirty="0" smtClean="0"/>
          </a:p>
        </p:txBody>
      </p:sp>
      <p:sp>
        <p:nvSpPr>
          <p:cNvPr id="4" name="TextBox 3"/>
          <p:cNvSpPr txBox="1"/>
          <p:nvPr/>
        </p:nvSpPr>
        <p:spPr>
          <a:xfrm>
            <a:off x="778934" y="2799106"/>
            <a:ext cx="3369733" cy="1569660"/>
          </a:xfrm>
          <a:prstGeom prst="rect">
            <a:avLst/>
          </a:prstGeom>
          <a:noFill/>
        </p:spPr>
        <p:txBody>
          <a:bodyPr wrap="square" rtlCol="0">
            <a:spAutoFit/>
          </a:bodyPr>
          <a:lstStyle/>
          <a:p>
            <a:pPr marL="285750" indent="-285750" fontAlgn="base">
              <a:buFont typeface="Arial" charset="0"/>
              <a:buChar char="•"/>
            </a:pPr>
            <a:r>
              <a:rPr lang="en-US" sz="2400" dirty="0" smtClean="0"/>
              <a:t>Profiling</a:t>
            </a:r>
          </a:p>
          <a:p>
            <a:pPr marL="285750" indent="-285750" fontAlgn="base">
              <a:buFont typeface="Arial" charset="0"/>
              <a:buChar char="•"/>
            </a:pPr>
            <a:r>
              <a:rPr lang="en-US" sz="2400" dirty="0" smtClean="0"/>
              <a:t>Correlation </a:t>
            </a:r>
            <a:r>
              <a:rPr lang="en-US" sz="2400" dirty="0"/>
              <a:t>analysis</a:t>
            </a:r>
          </a:p>
          <a:p>
            <a:pPr marL="285750" indent="-285750" fontAlgn="base">
              <a:buFont typeface="Arial" charset="0"/>
              <a:buChar char="•"/>
            </a:pPr>
            <a:r>
              <a:rPr lang="en-US" sz="2400" dirty="0"/>
              <a:t>Trend analysis</a:t>
            </a:r>
          </a:p>
          <a:p>
            <a:pPr marL="285750" indent="-285750" fontAlgn="base">
              <a:buFont typeface="Arial" charset="0"/>
              <a:buChar char="•"/>
            </a:pPr>
            <a:r>
              <a:rPr lang="en-US" sz="2400" dirty="0" smtClean="0"/>
              <a:t>Sizing/Estimation</a:t>
            </a:r>
          </a:p>
        </p:txBody>
      </p:sp>
      <p:sp>
        <p:nvSpPr>
          <p:cNvPr id="5" name="TextBox 4"/>
          <p:cNvSpPr txBox="1"/>
          <p:nvPr/>
        </p:nvSpPr>
        <p:spPr>
          <a:xfrm>
            <a:off x="5147734" y="2799107"/>
            <a:ext cx="3725333" cy="1938992"/>
          </a:xfrm>
          <a:prstGeom prst="rect">
            <a:avLst/>
          </a:prstGeom>
          <a:noFill/>
        </p:spPr>
        <p:txBody>
          <a:bodyPr wrap="square" rtlCol="0">
            <a:spAutoFit/>
          </a:bodyPr>
          <a:lstStyle/>
          <a:p>
            <a:pPr marL="285750" indent="-285750" fontAlgn="base">
              <a:buFont typeface="Arial" charset="0"/>
              <a:buChar char="•"/>
            </a:pPr>
            <a:r>
              <a:rPr lang="en-US" sz="2400" dirty="0" smtClean="0"/>
              <a:t>Segmentation </a:t>
            </a:r>
            <a:r>
              <a:rPr lang="en-US" sz="2400" dirty="0"/>
              <a:t>(RFM, product migration etc.). </a:t>
            </a:r>
          </a:p>
          <a:p>
            <a:pPr marL="285750" indent="-285750" fontAlgn="base">
              <a:buFont typeface="Arial" charset="0"/>
              <a:buChar char="•"/>
            </a:pPr>
            <a:r>
              <a:rPr lang="en-US" sz="2400" dirty="0"/>
              <a:t>A/B Testing (DoE) if consumer business</a:t>
            </a:r>
          </a:p>
          <a:p>
            <a:endParaRPr lang="en-US" sz="2400" dirty="0"/>
          </a:p>
        </p:txBody>
      </p:sp>
    </p:spTree>
    <p:extLst>
      <p:ext uri="{BB962C8B-B14F-4D97-AF65-F5344CB8AC3E}">
        <p14:creationId xmlns:p14="http://schemas.microsoft.com/office/powerpoint/2010/main" val="1281369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Six Key Analytics Skills used by successful analyst/data scientist are</a:t>
            </a:r>
          </a:p>
        </p:txBody>
      </p:sp>
      <p:sp>
        <p:nvSpPr>
          <p:cNvPr id="3" name="Content Placeholder 2"/>
          <p:cNvSpPr>
            <a:spLocks noGrp="1"/>
          </p:cNvSpPr>
          <p:nvPr>
            <p:ph idx="1"/>
          </p:nvPr>
        </p:nvSpPr>
        <p:spPr/>
        <p:txBody>
          <a:bodyPr>
            <a:normAutofit/>
          </a:bodyPr>
          <a:lstStyle/>
          <a:p>
            <a:r>
              <a:rPr lang="en-US" b="1" dirty="0" smtClean="0"/>
              <a:t>Advanced </a:t>
            </a:r>
            <a:r>
              <a:rPr lang="en-US" b="1" dirty="0"/>
              <a:t>“applied” stat techniques (hands-on) a.k.a. Predictive Analytics:</a:t>
            </a:r>
            <a:r>
              <a:rPr lang="en-US" dirty="0"/>
              <a:t> </a:t>
            </a:r>
            <a:endParaRPr lang="en-US" dirty="0" smtClean="0"/>
          </a:p>
          <a:p>
            <a:pPr lvl="1"/>
            <a:r>
              <a:rPr lang="en-US" dirty="0" smtClean="0"/>
              <a:t>Time Series</a:t>
            </a:r>
          </a:p>
          <a:p>
            <a:pPr lvl="1"/>
            <a:r>
              <a:rPr lang="en-US" dirty="0" smtClean="0"/>
              <a:t>Predictive </a:t>
            </a:r>
            <a:r>
              <a:rPr lang="en-US" dirty="0"/>
              <a:t>Analytics – Regression and Decision </a:t>
            </a:r>
            <a:r>
              <a:rPr lang="en-US" dirty="0" smtClean="0"/>
              <a:t>Tree</a:t>
            </a:r>
          </a:p>
          <a:p>
            <a:pPr lvl="1"/>
            <a:r>
              <a:rPr lang="en-US" dirty="0" smtClean="0"/>
              <a:t>Segmentation </a:t>
            </a:r>
            <a:r>
              <a:rPr lang="en-US" dirty="0"/>
              <a:t>(K-means clustering) </a:t>
            </a:r>
            <a:endParaRPr lang="en-US" dirty="0" smtClean="0"/>
          </a:p>
          <a:p>
            <a:pPr lvl="1"/>
            <a:r>
              <a:rPr lang="en-US" dirty="0" smtClean="0"/>
              <a:t>Text </a:t>
            </a:r>
            <a:r>
              <a:rPr lang="en-US" dirty="0"/>
              <a:t>Analytics (optional)</a:t>
            </a:r>
            <a:endParaRPr lang="en-US" dirty="0"/>
          </a:p>
        </p:txBody>
      </p:sp>
    </p:spTree>
    <p:extLst>
      <p:ext uri="{BB962C8B-B14F-4D97-AF65-F5344CB8AC3E}">
        <p14:creationId xmlns:p14="http://schemas.microsoft.com/office/powerpoint/2010/main" val="596208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Six Key Analytics Skills used by successful analyst/data scientist are</a:t>
            </a:r>
          </a:p>
        </p:txBody>
      </p:sp>
      <p:sp>
        <p:nvSpPr>
          <p:cNvPr id="3" name="Content Placeholder 2"/>
          <p:cNvSpPr>
            <a:spLocks noGrp="1"/>
          </p:cNvSpPr>
          <p:nvPr>
            <p:ph idx="1"/>
          </p:nvPr>
        </p:nvSpPr>
        <p:spPr/>
        <p:txBody>
          <a:bodyPr/>
          <a:lstStyle/>
          <a:p>
            <a:r>
              <a:rPr lang="en-US" b="1" dirty="0"/>
              <a:t>Stat Tools:</a:t>
            </a:r>
            <a:r>
              <a:rPr lang="en-US" dirty="0"/>
              <a:t> Experience with one or more statistical tools like </a:t>
            </a:r>
            <a:endParaRPr lang="en-US" dirty="0" smtClean="0"/>
          </a:p>
          <a:p>
            <a:pPr lvl="1"/>
            <a:r>
              <a:rPr lang="en-US" dirty="0" smtClean="0"/>
              <a:t>SAS</a:t>
            </a:r>
          </a:p>
          <a:p>
            <a:pPr lvl="1"/>
            <a:r>
              <a:rPr lang="en-US" dirty="0"/>
              <a:t>SPSS</a:t>
            </a:r>
          </a:p>
          <a:p>
            <a:pPr lvl="1"/>
            <a:r>
              <a:rPr lang="en-US" dirty="0" smtClean="0"/>
              <a:t>R (open)</a:t>
            </a:r>
          </a:p>
          <a:p>
            <a:pPr lvl="1"/>
            <a:r>
              <a:rPr lang="en-US" dirty="0" err="1" smtClean="0"/>
              <a:t>Knime</a:t>
            </a:r>
            <a:r>
              <a:rPr lang="en-US" dirty="0" smtClean="0"/>
              <a:t> (open)</a:t>
            </a:r>
          </a:p>
          <a:p>
            <a:pPr lvl="1"/>
            <a:r>
              <a:rPr lang="en-US" dirty="0" smtClean="0"/>
              <a:t>others</a:t>
            </a:r>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5633" y="3314700"/>
            <a:ext cx="5346700" cy="1752600"/>
          </a:xfrm>
          <a:prstGeom prst="rect">
            <a:avLst/>
          </a:prstGeom>
          <a:ln>
            <a:solidFill>
              <a:schemeClr val="tx1"/>
            </a:solidFill>
          </a:ln>
        </p:spPr>
      </p:pic>
      <p:cxnSp>
        <p:nvCxnSpPr>
          <p:cNvPr id="6" name="Straight Arrow Connector 5"/>
          <p:cNvCxnSpPr/>
          <p:nvPr/>
        </p:nvCxnSpPr>
        <p:spPr>
          <a:xfrm flipV="1">
            <a:off x="2269067" y="3826933"/>
            <a:ext cx="1316566" cy="49106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377622"/>
      </p:ext>
    </p:extLst>
  </p:cSld>
  <p:clrMapOvr>
    <a:masterClrMapping/>
  </p:clrMapOvr>
</p:sld>
</file>

<file path=ppt/theme/theme1.xml><?xml version="1.0" encoding="utf-8"?>
<a:theme xmlns:a="http://schemas.openxmlformats.org/drawingml/2006/main" name="Daniels: Fal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583</TotalTime>
  <Words>710</Words>
  <Application>Microsoft Macintosh PowerPoint</Application>
  <PresentationFormat>On-screen Show (4:3)</PresentationFormat>
  <Paragraphs>136</Paragraphs>
  <Slides>19</Slides>
  <Notes>8</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ＭＳ Ｐゴシック</vt:lpstr>
      <vt:lpstr>Arial</vt:lpstr>
      <vt:lpstr>Daniels: Fall</vt:lpstr>
      <vt:lpstr>Is there a Gap Between Analytics Practice and our Academic Analytics Preparation? Data, Analytics, and Statistics Instruction DSI 2016 Austin, TX</vt:lpstr>
      <vt:lpstr>Is there a Gap Between Analytics Practice and our Academic Analytics Preparation? </vt:lpstr>
      <vt:lpstr>Outline</vt:lpstr>
      <vt:lpstr>Six Key Analytics Skills used by successful analyst/data scientist are</vt:lpstr>
      <vt:lpstr>Six Key Analytics Skills used by successful analyst/data scientist are</vt:lpstr>
      <vt:lpstr>Six Key Analytics Skills used by successful analyst/data scientist are</vt:lpstr>
      <vt:lpstr>Six Key Analytics Skills used by successful analyst/data scientist are</vt:lpstr>
      <vt:lpstr>Six Key Analytics Skills used by successful analyst/data scientist are</vt:lpstr>
      <vt:lpstr>Six Key Analytics Skills used by successful analyst/data scientist are</vt:lpstr>
      <vt:lpstr>Four key analytics skills needed by business professionals are:</vt:lpstr>
      <vt:lpstr>Four key analytics skills needed by business professionals are:</vt:lpstr>
      <vt:lpstr>Four key analytics skills needed by business professionals are:</vt:lpstr>
      <vt:lpstr>Four key analytics skills needed by business professionals are:</vt:lpstr>
      <vt:lpstr>Gaps Identified</vt:lpstr>
      <vt:lpstr>Gaps Identified</vt:lpstr>
      <vt:lpstr>Gaps Identified</vt:lpstr>
      <vt:lpstr>Gaps Identified</vt:lpstr>
      <vt:lpstr>Lingering Issues</vt:lpstr>
      <vt:lpstr>Thank you</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ocm-gta</dc:creator>
  <cp:lastModifiedBy>Kellie Keeling</cp:lastModifiedBy>
  <cp:revision>72</cp:revision>
  <dcterms:created xsi:type="dcterms:W3CDTF">2015-04-14T20:16:26Z</dcterms:created>
  <dcterms:modified xsi:type="dcterms:W3CDTF">2016-11-21T13:33:08Z</dcterms:modified>
</cp:coreProperties>
</file>