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464" r:id="rId2"/>
    <p:sldId id="749" r:id="rId3"/>
    <p:sldId id="750" r:id="rId4"/>
    <p:sldId id="751" r:id="rId5"/>
    <p:sldId id="752" r:id="rId6"/>
    <p:sldId id="754" r:id="rId7"/>
    <p:sldId id="763" r:id="rId8"/>
    <p:sldId id="756" r:id="rId9"/>
    <p:sldId id="757" r:id="rId10"/>
    <p:sldId id="714" r:id="rId11"/>
    <p:sldId id="841" r:id="rId12"/>
    <p:sldId id="765" r:id="rId13"/>
    <p:sldId id="715" r:id="rId14"/>
    <p:sldId id="716" r:id="rId15"/>
    <p:sldId id="766" r:id="rId16"/>
    <p:sldId id="767" r:id="rId17"/>
    <p:sldId id="842" r:id="rId18"/>
    <p:sldId id="843" r:id="rId19"/>
    <p:sldId id="844" r:id="rId20"/>
    <p:sldId id="845" r:id="rId21"/>
    <p:sldId id="770" r:id="rId22"/>
    <p:sldId id="771" r:id="rId23"/>
    <p:sldId id="772" r:id="rId24"/>
    <p:sldId id="773" r:id="rId25"/>
    <p:sldId id="774" r:id="rId26"/>
    <p:sldId id="779" r:id="rId27"/>
    <p:sldId id="759" r:id="rId28"/>
    <p:sldId id="780" r:id="rId29"/>
    <p:sldId id="781" r:id="rId30"/>
    <p:sldId id="782" r:id="rId31"/>
    <p:sldId id="800" r:id="rId32"/>
    <p:sldId id="801" r:id="rId33"/>
    <p:sldId id="802" r:id="rId34"/>
    <p:sldId id="803" r:id="rId35"/>
    <p:sldId id="788" r:id="rId36"/>
    <p:sldId id="825" r:id="rId37"/>
    <p:sldId id="806" r:id="rId38"/>
    <p:sldId id="807" r:id="rId39"/>
    <p:sldId id="808" r:id="rId40"/>
    <p:sldId id="809" r:id="rId41"/>
    <p:sldId id="810" r:id="rId42"/>
    <p:sldId id="812" r:id="rId43"/>
    <p:sldId id="813" r:id="rId44"/>
    <p:sldId id="814" r:id="rId45"/>
    <p:sldId id="815" r:id="rId46"/>
    <p:sldId id="816" r:id="rId47"/>
    <p:sldId id="787" r:id="rId48"/>
    <p:sldId id="826" r:id="rId49"/>
    <p:sldId id="789" r:id="rId50"/>
    <p:sldId id="790" r:id="rId51"/>
    <p:sldId id="791" r:id="rId52"/>
    <p:sldId id="794" r:id="rId53"/>
    <p:sldId id="793" r:id="rId54"/>
    <p:sldId id="847" r:id="rId55"/>
    <p:sldId id="819" r:id="rId56"/>
    <p:sldId id="818" r:id="rId57"/>
    <p:sldId id="846" r:id="rId58"/>
    <p:sldId id="827" r:id="rId59"/>
    <p:sldId id="828" r:id="rId60"/>
    <p:sldId id="830" r:id="rId61"/>
    <p:sldId id="831" r:id="rId62"/>
    <p:sldId id="832" r:id="rId63"/>
    <p:sldId id="835" r:id="rId64"/>
    <p:sldId id="836" r:id="rId65"/>
    <p:sldId id="833" r:id="rId66"/>
    <p:sldId id="837" r:id="rId67"/>
    <p:sldId id="838" r:id="rId68"/>
    <p:sldId id="834" r:id="rId69"/>
    <p:sldId id="848" r:id="rId70"/>
    <p:sldId id="795" r:id="rId7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55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evin Potcner" initials="KP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666FF"/>
    <a:srgbClr val="008080"/>
    <a:srgbClr val="666666"/>
    <a:srgbClr val="DF64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867" autoAdjust="0"/>
  </p:normalViewPr>
  <p:slideViewPr>
    <p:cSldViewPr>
      <p:cViewPr varScale="1">
        <p:scale>
          <a:sx n="102" d="100"/>
          <a:sy n="102" d="100"/>
        </p:scale>
        <p:origin x="-984" y="-120"/>
      </p:cViewPr>
      <p:guideLst>
        <p:guide orient="horz" pos="355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38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handoutMaster" Target="handoutMasters/handoutMaster1.xml"/><Relationship Id="rId74" Type="http://schemas.openxmlformats.org/officeDocument/2006/relationships/printerSettings" Target="printerSettings/printerSettings1.bin"/><Relationship Id="rId75" Type="http://schemas.openxmlformats.org/officeDocument/2006/relationships/commentAuthors" Target="commentAuthors.xml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4EBCC0-06CC-324D-9852-4BA0C94B770D}" type="datetimeFigureOut">
              <a:rPr lang="en-US" smtClean="0"/>
              <a:pPr/>
              <a:t>11/20/16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6967D-6F52-9745-B360-62F6085B60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506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056220-CD7B-4467-B3D5-DE2F5DB93664}" type="datetimeFigureOut">
              <a:rPr lang="en-US" smtClean="0"/>
              <a:pPr/>
              <a:t>11/20/16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2F5D9-7B30-40CC-AC6D-9EDB5D4E6B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0124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334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>
            <a:normAutofit/>
          </a:bodyPr>
          <a:lstStyle>
            <a:lvl1pPr algn="l">
              <a:defRPr sz="4000" b="1" i="0" spc="-110"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12316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6A9B92D9-4F93-B34C-B8BD-1833911F26C0}" type="datetime1">
              <a:rPr lang="en-US" smtClean="0"/>
              <a:pPr/>
              <a:t>11/20/16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92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22385E3D-ECD6-8F44-A180-E49523CFBD15}" type="datetime1">
              <a:rPr lang="en-US" smtClean="0"/>
              <a:pPr/>
              <a:t>11/20/16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851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BC5405B-6C2A-634E-A7CE-59995A9EA3DA}" type="datetime1">
              <a:rPr lang="en-US" smtClean="0"/>
              <a:pPr/>
              <a:t>11/20/16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84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6886B98-EC06-134E-842F-87912770023F}" type="datetime1">
              <a:rPr lang="en-US" smtClean="0"/>
              <a:pPr/>
              <a:t>11/20/16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132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DD272EDB-5E5B-2043-9980-437400398819}" type="datetime1">
              <a:rPr lang="en-US" smtClean="0"/>
              <a:pPr/>
              <a:t>11/20/16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951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462E94A1-39D1-E444-A18B-F680A180D96A}" type="datetime1">
              <a:rPr lang="en-US" smtClean="0"/>
              <a:pPr/>
              <a:t>11/20/16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598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6312AB24-F9C6-F142-9CB8-3B106514107F}" type="datetime1">
              <a:rPr lang="en-US" smtClean="0"/>
              <a:pPr/>
              <a:t>11/20/16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705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02575776-E6F8-F04F-9C5E-128546380E25}" type="datetime1">
              <a:rPr lang="en-US" smtClean="0"/>
              <a:pPr/>
              <a:t>11/20/16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131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4AE3E225-84F1-F741-A1B7-DC754A88FC16}" type="datetime1">
              <a:rPr lang="en-US" smtClean="0"/>
              <a:pPr/>
              <a:t>11/20/16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967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60625D30-E261-DE47-B9FC-2CFF6B670DD6}" type="datetime1">
              <a:rPr lang="en-US" smtClean="0"/>
              <a:pPr/>
              <a:t>11/20/16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751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5135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i="0" kern="1200" spc="-110">
          <a:solidFill>
            <a:schemeClr val="tx1"/>
          </a:solidFill>
          <a:latin typeface="Helvetica Neue"/>
          <a:ea typeface="+mj-ea"/>
          <a:cs typeface="Helvetica Neue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 spc="0">
          <a:solidFill>
            <a:schemeClr val="tx1"/>
          </a:solidFill>
          <a:latin typeface="Helvetica Neue Light"/>
          <a:ea typeface="+mn-ea"/>
          <a:cs typeface="Helvetica Neue Light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 spc="0">
          <a:solidFill>
            <a:schemeClr val="tx1"/>
          </a:solidFill>
          <a:latin typeface="Helvetica Neue Light"/>
          <a:ea typeface="+mn-ea"/>
          <a:cs typeface="Helvetica Neue Light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 spc="0">
          <a:solidFill>
            <a:schemeClr val="tx1"/>
          </a:solidFill>
          <a:latin typeface="Helvetica Neue Light"/>
          <a:ea typeface="+mn-ea"/>
          <a:cs typeface="Helvetica Neue Light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 spc="0">
          <a:solidFill>
            <a:schemeClr val="tx1"/>
          </a:solidFill>
          <a:latin typeface="Helvetica Neue Light"/>
          <a:ea typeface="+mn-ea"/>
          <a:cs typeface="Helvetica Neue Light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 spc="0">
          <a:solidFill>
            <a:schemeClr val="tx1"/>
          </a:solidFill>
          <a:latin typeface="Helvetica Neue Light"/>
          <a:ea typeface="+mn-ea"/>
          <a:cs typeface="Helvetica Neue Light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jpeg"/><Relationship Id="rId20" Type="http://schemas.openxmlformats.org/officeDocument/2006/relationships/image" Target="../media/image22.jpg"/><Relationship Id="rId21" Type="http://schemas.openxmlformats.org/officeDocument/2006/relationships/image" Target="../media/image23.jpeg"/><Relationship Id="rId10" Type="http://schemas.openxmlformats.org/officeDocument/2006/relationships/image" Target="../media/image12.jpeg"/><Relationship Id="rId11" Type="http://schemas.openxmlformats.org/officeDocument/2006/relationships/image" Target="../media/image13.jpeg"/><Relationship Id="rId12" Type="http://schemas.openxmlformats.org/officeDocument/2006/relationships/image" Target="../media/image14.jpeg"/><Relationship Id="rId13" Type="http://schemas.openxmlformats.org/officeDocument/2006/relationships/image" Target="../media/image15.jpeg"/><Relationship Id="rId14" Type="http://schemas.openxmlformats.org/officeDocument/2006/relationships/image" Target="../media/image16.jpeg"/><Relationship Id="rId15" Type="http://schemas.openxmlformats.org/officeDocument/2006/relationships/image" Target="../media/image17.jpeg"/><Relationship Id="rId16" Type="http://schemas.openxmlformats.org/officeDocument/2006/relationships/image" Target="../media/image18.jpeg"/><Relationship Id="rId17" Type="http://schemas.openxmlformats.org/officeDocument/2006/relationships/image" Target="../media/image19.jpg"/><Relationship Id="rId18" Type="http://schemas.openxmlformats.org/officeDocument/2006/relationships/image" Target="../media/image20.jpeg"/><Relationship Id="rId19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jpeg"/><Relationship Id="rId20" Type="http://schemas.openxmlformats.org/officeDocument/2006/relationships/image" Target="../media/image22.jpg"/><Relationship Id="rId21" Type="http://schemas.openxmlformats.org/officeDocument/2006/relationships/image" Target="../media/image23.jpeg"/><Relationship Id="rId10" Type="http://schemas.openxmlformats.org/officeDocument/2006/relationships/image" Target="../media/image12.jpeg"/><Relationship Id="rId11" Type="http://schemas.openxmlformats.org/officeDocument/2006/relationships/image" Target="../media/image13.jpeg"/><Relationship Id="rId12" Type="http://schemas.openxmlformats.org/officeDocument/2006/relationships/image" Target="../media/image14.jpeg"/><Relationship Id="rId13" Type="http://schemas.openxmlformats.org/officeDocument/2006/relationships/image" Target="../media/image15.jpeg"/><Relationship Id="rId14" Type="http://schemas.openxmlformats.org/officeDocument/2006/relationships/image" Target="../media/image16.jpeg"/><Relationship Id="rId15" Type="http://schemas.openxmlformats.org/officeDocument/2006/relationships/image" Target="../media/image17.jpeg"/><Relationship Id="rId16" Type="http://schemas.openxmlformats.org/officeDocument/2006/relationships/image" Target="../media/image18.jpeg"/><Relationship Id="rId17" Type="http://schemas.openxmlformats.org/officeDocument/2006/relationships/image" Target="../media/image19.jpg"/><Relationship Id="rId18" Type="http://schemas.openxmlformats.org/officeDocument/2006/relationships/image" Target="../media/image20.jpeg"/><Relationship Id="rId19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5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Relationship Id="rId3" Type="http://schemas.openxmlformats.org/officeDocument/2006/relationships/image" Target="../media/image4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5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5" Type="http://schemas.openxmlformats.org/officeDocument/2006/relationships/image" Target="../media/image42.jpg"/><Relationship Id="rId6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Relationship Id="rId3" Type="http://schemas.openxmlformats.org/officeDocument/2006/relationships/image" Target="../media/image46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Relationship Id="rId3" Type="http://schemas.openxmlformats.org/officeDocument/2006/relationships/image" Target="../media/image34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Relationship Id="rId3" Type="http://schemas.openxmlformats.org/officeDocument/2006/relationships/image" Target="../media/image4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50.jpg"/><Relationship Id="rId5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50.jpg"/><Relationship Id="rId5" Type="http://schemas.openxmlformats.org/officeDocument/2006/relationships/image" Target="../media/image51.jpg"/><Relationship Id="rId6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50.jpg"/><Relationship Id="rId5" Type="http://schemas.openxmlformats.org/officeDocument/2006/relationships/image" Target="../media/image51.jpg"/><Relationship Id="rId6" Type="http://schemas.openxmlformats.org/officeDocument/2006/relationships/image" Target="../media/image52.jpg"/><Relationship Id="rId7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jpeg"/><Relationship Id="rId20" Type="http://schemas.openxmlformats.org/officeDocument/2006/relationships/image" Target="../media/image22.jpg"/><Relationship Id="rId21" Type="http://schemas.openxmlformats.org/officeDocument/2006/relationships/image" Target="../media/image23.jpeg"/><Relationship Id="rId10" Type="http://schemas.openxmlformats.org/officeDocument/2006/relationships/image" Target="../media/image12.jpeg"/><Relationship Id="rId11" Type="http://schemas.openxmlformats.org/officeDocument/2006/relationships/image" Target="../media/image13.jpeg"/><Relationship Id="rId12" Type="http://schemas.openxmlformats.org/officeDocument/2006/relationships/image" Target="../media/image14.jpeg"/><Relationship Id="rId13" Type="http://schemas.openxmlformats.org/officeDocument/2006/relationships/image" Target="../media/image15.jpeg"/><Relationship Id="rId14" Type="http://schemas.openxmlformats.org/officeDocument/2006/relationships/image" Target="../media/image16.jpeg"/><Relationship Id="rId15" Type="http://schemas.openxmlformats.org/officeDocument/2006/relationships/image" Target="../media/image17.jpeg"/><Relationship Id="rId16" Type="http://schemas.openxmlformats.org/officeDocument/2006/relationships/image" Target="../media/image18.jpeg"/><Relationship Id="rId17" Type="http://schemas.openxmlformats.org/officeDocument/2006/relationships/image" Target="../media/image19.jpg"/><Relationship Id="rId18" Type="http://schemas.openxmlformats.org/officeDocument/2006/relationships/image" Target="../media/image20.jpeg"/><Relationship Id="rId19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image" Target="../media/image10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1.jpeg"/><Relationship Id="rId5" Type="http://schemas.openxmlformats.org/officeDocument/2006/relationships/image" Target="../media/image14.jpe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1.jpeg"/><Relationship Id="rId5" Type="http://schemas.openxmlformats.org/officeDocument/2006/relationships/image" Target="../media/image4.jpeg"/><Relationship Id="rId6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1.jpeg"/><Relationship Id="rId5" Type="http://schemas.openxmlformats.org/officeDocument/2006/relationships/image" Target="../media/image4.jpeg"/><Relationship Id="rId6" Type="http://schemas.openxmlformats.org/officeDocument/2006/relationships/image" Target="../media/image19.jpg"/><Relationship Id="rId7" Type="http://schemas.openxmlformats.org/officeDocument/2006/relationships/image" Target="../media/image11.jpeg"/><Relationship Id="rId8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1.jpeg"/><Relationship Id="rId5" Type="http://schemas.openxmlformats.org/officeDocument/2006/relationships/image" Target="../media/image4.jpeg"/><Relationship Id="rId6" Type="http://schemas.openxmlformats.org/officeDocument/2006/relationships/image" Target="../media/image19.jpg"/><Relationship Id="rId7" Type="http://schemas.openxmlformats.org/officeDocument/2006/relationships/image" Target="../media/image11.jpeg"/><Relationship Id="rId8" Type="http://schemas.openxmlformats.org/officeDocument/2006/relationships/image" Target="../media/image15.jpeg"/><Relationship Id="rId9" Type="http://schemas.openxmlformats.org/officeDocument/2006/relationships/image" Target="../media/image8.jpeg"/><Relationship Id="rId10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Relationship Id="rId3" Type="http://schemas.openxmlformats.org/officeDocument/2006/relationships/image" Target="../media/image6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6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jpeg"/><Relationship Id="rId20" Type="http://schemas.openxmlformats.org/officeDocument/2006/relationships/image" Target="../media/image22.jpg"/><Relationship Id="rId21" Type="http://schemas.openxmlformats.org/officeDocument/2006/relationships/image" Target="../media/image23.jpeg"/><Relationship Id="rId10" Type="http://schemas.openxmlformats.org/officeDocument/2006/relationships/image" Target="../media/image12.jpeg"/><Relationship Id="rId11" Type="http://schemas.openxmlformats.org/officeDocument/2006/relationships/image" Target="../media/image13.jpeg"/><Relationship Id="rId12" Type="http://schemas.openxmlformats.org/officeDocument/2006/relationships/image" Target="../media/image14.jpeg"/><Relationship Id="rId13" Type="http://schemas.openxmlformats.org/officeDocument/2006/relationships/image" Target="../media/image15.jpeg"/><Relationship Id="rId14" Type="http://schemas.openxmlformats.org/officeDocument/2006/relationships/image" Target="../media/image16.jpeg"/><Relationship Id="rId15" Type="http://schemas.openxmlformats.org/officeDocument/2006/relationships/image" Target="../media/image17.jpeg"/><Relationship Id="rId16" Type="http://schemas.openxmlformats.org/officeDocument/2006/relationships/image" Target="../media/image18.jpeg"/><Relationship Id="rId17" Type="http://schemas.openxmlformats.org/officeDocument/2006/relationships/image" Target="../media/image19.jpg"/><Relationship Id="rId18" Type="http://schemas.openxmlformats.org/officeDocument/2006/relationships/image" Target="../media/image20.jpeg"/><Relationship Id="rId19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57200" y="914400"/>
            <a:ext cx="8305800" cy="3962399"/>
          </a:xfrm>
        </p:spPr>
        <p:txBody>
          <a:bodyPr>
            <a:normAutofit/>
          </a:bodyPr>
          <a:lstStyle/>
          <a:p>
            <a:r>
              <a:rPr lang="en-US" b="0" spc="0" dirty="0" smtClean="0">
                <a:solidFill>
                  <a:schemeClr val="bg1"/>
                </a:solidFill>
              </a:rPr>
              <a:t>Teaching Cluster </a:t>
            </a:r>
            <a:r>
              <a:rPr lang="en-US" b="0" spc="0" dirty="0">
                <a:solidFill>
                  <a:schemeClr val="bg1"/>
                </a:solidFill>
              </a:rPr>
              <a:t>Analysis</a:t>
            </a:r>
            <a:br>
              <a:rPr lang="en-US" b="0" spc="0" dirty="0">
                <a:solidFill>
                  <a:schemeClr val="bg1"/>
                </a:solidFill>
              </a:rPr>
            </a:br>
            <a:r>
              <a:rPr lang="en-US" sz="2800" b="0" spc="0" dirty="0" smtClean="0">
                <a:solidFill>
                  <a:schemeClr val="bg1"/>
                </a:solidFill>
              </a:rPr>
              <a:t>through a Marketing Sciences Application</a:t>
            </a:r>
            <a:r>
              <a:rPr lang="en-US" sz="2800" b="0" spc="0" dirty="0">
                <a:solidFill>
                  <a:schemeClr val="bg1"/>
                </a:solidFill>
              </a:rPr>
              <a:t/>
            </a:r>
            <a:br>
              <a:rPr lang="en-US" sz="2800" b="0" spc="0" dirty="0">
                <a:solidFill>
                  <a:schemeClr val="bg1"/>
                </a:solidFill>
              </a:rPr>
            </a:br>
            <a:r>
              <a:rPr lang="en-US" sz="3600" spc="0" dirty="0">
                <a:solidFill>
                  <a:schemeClr val="bg1"/>
                </a:solidFill>
              </a:rPr>
              <a:t/>
            </a:r>
            <a:br>
              <a:rPr lang="en-US" sz="3600" spc="0" dirty="0">
                <a:solidFill>
                  <a:schemeClr val="bg1"/>
                </a:solidFill>
              </a:rPr>
            </a:br>
            <a:r>
              <a:rPr lang="en-US" sz="2800" b="0" spc="0" dirty="0">
                <a:solidFill>
                  <a:schemeClr val="bg1"/>
                </a:solidFill>
                <a:latin typeface="Helvetica Neue Light"/>
                <a:cs typeface="Helvetica Neue Light"/>
              </a:rPr>
              <a:t>Kevin Potcner</a:t>
            </a:r>
            <a:br>
              <a:rPr lang="en-US" sz="2800" b="0" spc="0" dirty="0">
                <a:solidFill>
                  <a:schemeClr val="bg1"/>
                </a:solidFill>
                <a:latin typeface="Helvetica Neue Light"/>
                <a:cs typeface="Helvetica Neue Light"/>
              </a:rPr>
            </a:br>
            <a:r>
              <a:rPr lang="en-US" sz="2800" b="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/>
            </a:r>
            <a:br>
              <a:rPr lang="en-US" sz="2800" b="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</a:br>
            <a:r>
              <a:rPr lang="en-US" sz="2000" b="0" spc="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Minitab</a:t>
            </a:r>
            <a:r>
              <a:rPr lang="en-US" sz="2000" b="0" spc="0" dirty="0">
                <a:solidFill>
                  <a:schemeClr val="bg1"/>
                </a:solidFill>
                <a:latin typeface="Helvetica Neue Light"/>
                <a:cs typeface="Helvetica Neue Light"/>
              </a:rPr>
              <a:t>, </a:t>
            </a:r>
            <a:r>
              <a:rPr lang="en-US" sz="2000" b="0" spc="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Inc.</a:t>
            </a:r>
            <a:br>
              <a:rPr lang="en-US" sz="2000" b="0" spc="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</a:br>
            <a:r>
              <a:rPr lang="en-US" sz="2000" b="0" spc="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University of San Francisco</a:t>
            </a:r>
            <a:br>
              <a:rPr lang="en-US" sz="2000" b="0" spc="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</a:br>
            <a:r>
              <a:rPr lang="en-US" sz="2000" b="0" spc="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California State University - Fullerton</a:t>
            </a:r>
            <a:endParaRPr lang="en-US" sz="2000" b="0" spc="0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82135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 smtClean="0"/>
              <a:t>A vs. B Marketing 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21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/>
              <a:t>A vs. B Marketing Experiment</a:t>
            </a:r>
            <a:endParaRPr lang="en-US" b="0" dirty="0"/>
          </a:p>
        </p:txBody>
      </p:sp>
      <p:pic>
        <p:nvPicPr>
          <p:cNvPr id="3" name="Picture 2" descr="atlant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5" r="21653"/>
          <a:stretch/>
        </p:blipFill>
        <p:spPr>
          <a:xfrm>
            <a:off x="0" y="1219200"/>
            <a:ext cx="1788160" cy="1290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06"/>
          <a:stretch/>
        </p:blipFill>
        <p:spPr>
          <a:xfrm>
            <a:off x="1828800" y="1219200"/>
            <a:ext cx="1798320" cy="129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43"/>
          <a:stretch/>
        </p:blipFill>
        <p:spPr>
          <a:xfrm>
            <a:off x="3688079" y="1219200"/>
            <a:ext cx="1788161" cy="129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"/>
          <a:stretch/>
        </p:blipFill>
        <p:spPr>
          <a:xfrm>
            <a:off x="5527040" y="1219200"/>
            <a:ext cx="1788160" cy="1295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2" r="26683"/>
          <a:stretch/>
        </p:blipFill>
        <p:spPr>
          <a:xfrm>
            <a:off x="7345680" y="1219200"/>
            <a:ext cx="1798320" cy="1291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71"/>
          <a:stretch/>
        </p:blipFill>
        <p:spPr>
          <a:xfrm>
            <a:off x="0" y="2570479"/>
            <a:ext cx="1789040" cy="11887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85"/>
          <a:stretch/>
        </p:blipFill>
        <p:spPr>
          <a:xfrm>
            <a:off x="1828800" y="2560320"/>
            <a:ext cx="1788160" cy="11887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7" r="13648"/>
          <a:stretch/>
        </p:blipFill>
        <p:spPr>
          <a:xfrm>
            <a:off x="3688081" y="2560320"/>
            <a:ext cx="1788160" cy="11923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" t="7874" r="32825"/>
          <a:stretch/>
        </p:blipFill>
        <p:spPr>
          <a:xfrm>
            <a:off x="5527041" y="2560320"/>
            <a:ext cx="1788160" cy="11887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840" y="2560320"/>
            <a:ext cx="1788160" cy="11921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4330"/>
          <a:stretch/>
        </p:blipFill>
        <p:spPr>
          <a:xfrm>
            <a:off x="-10161" y="3825240"/>
            <a:ext cx="1798321" cy="1143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2" t="3620"/>
          <a:stretch/>
        </p:blipFill>
        <p:spPr>
          <a:xfrm>
            <a:off x="1828800" y="3820160"/>
            <a:ext cx="1808480" cy="11552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"/>
          <a:stretch/>
        </p:blipFill>
        <p:spPr>
          <a:xfrm>
            <a:off x="3688080" y="3804835"/>
            <a:ext cx="1798320" cy="11634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7" t="9765" r="4905"/>
          <a:stretch/>
        </p:blipFill>
        <p:spPr>
          <a:xfrm>
            <a:off x="5527039" y="3799840"/>
            <a:ext cx="1788161" cy="11736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840" y="3789680"/>
            <a:ext cx="1788160" cy="11832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" t="1250" r="1600" b="8598"/>
          <a:stretch/>
        </p:blipFill>
        <p:spPr>
          <a:xfrm>
            <a:off x="-16348" y="5029200"/>
            <a:ext cx="1804508" cy="11277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4" t="1" r="14659" b="889"/>
          <a:stretch/>
        </p:blipFill>
        <p:spPr>
          <a:xfrm>
            <a:off x="1828799" y="5024120"/>
            <a:ext cx="1808481" cy="11328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" t="2564" b="4972"/>
          <a:stretch/>
        </p:blipFill>
        <p:spPr>
          <a:xfrm>
            <a:off x="3688080" y="5029200"/>
            <a:ext cx="1798320" cy="11277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7" r="12754"/>
          <a:stretch/>
        </p:blipFill>
        <p:spPr>
          <a:xfrm>
            <a:off x="5527040" y="5024120"/>
            <a:ext cx="1778000" cy="114667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"/>
          <a:stretch/>
        </p:blipFill>
        <p:spPr>
          <a:xfrm>
            <a:off x="7355840" y="5024120"/>
            <a:ext cx="178816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4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 smtClean="0"/>
              <a:t>A vs. B Marketing Experiment</a:t>
            </a:r>
            <a:endParaRPr lang="en-US" dirty="0"/>
          </a:p>
        </p:txBody>
      </p:sp>
      <p:pic>
        <p:nvPicPr>
          <p:cNvPr id="5" name="Picture 4" descr="Screen shot 2015-01-20 at 3.10.59 PM.png"/>
          <p:cNvPicPr>
            <a:picLocks noChangeAspect="1"/>
          </p:cNvPicPr>
          <p:nvPr/>
        </p:nvPicPr>
        <p:blipFill rotWithShape="1">
          <a:blip r:embed="rId2"/>
          <a:srcRect t="47863" b="21795"/>
          <a:stretch/>
        </p:blipFill>
        <p:spPr>
          <a:xfrm>
            <a:off x="609600" y="2514600"/>
            <a:ext cx="3352800" cy="7251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682748" y="1524000"/>
            <a:ext cx="384052" cy="1004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8" name="Rectangle 7"/>
          <p:cNvSpPr/>
          <p:nvPr/>
        </p:nvSpPr>
        <p:spPr bwMode="auto">
          <a:xfrm>
            <a:off x="1368548" y="2286000"/>
            <a:ext cx="384052" cy="242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9" name="Rectangle 8"/>
          <p:cNvSpPr/>
          <p:nvPr/>
        </p:nvSpPr>
        <p:spPr bwMode="auto">
          <a:xfrm>
            <a:off x="2130548" y="1905000"/>
            <a:ext cx="384052" cy="623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0" name="Rectangle 9"/>
          <p:cNvSpPr/>
          <p:nvPr/>
        </p:nvSpPr>
        <p:spPr bwMode="auto">
          <a:xfrm>
            <a:off x="2740148" y="2057400"/>
            <a:ext cx="384052" cy="4710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1" name="Rectangle 10"/>
          <p:cNvSpPr/>
          <p:nvPr/>
        </p:nvSpPr>
        <p:spPr bwMode="auto">
          <a:xfrm>
            <a:off x="3425948" y="1752600"/>
            <a:ext cx="384052" cy="7758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pic>
        <p:nvPicPr>
          <p:cNvPr id="12" name="Picture 11" descr="Screen shot 2015-01-20 at 3.10.59 PM.png"/>
          <p:cNvPicPr>
            <a:picLocks noChangeAspect="1"/>
          </p:cNvPicPr>
          <p:nvPr/>
        </p:nvPicPr>
        <p:blipFill rotWithShape="1">
          <a:blip r:embed="rId2"/>
          <a:srcRect t="47863" b="21795"/>
          <a:stretch/>
        </p:blipFill>
        <p:spPr>
          <a:xfrm>
            <a:off x="5105400" y="2514600"/>
            <a:ext cx="3352800" cy="72518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5178548" y="2133600"/>
            <a:ext cx="384052" cy="3948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4" name="Rectangle 13"/>
          <p:cNvSpPr/>
          <p:nvPr/>
        </p:nvSpPr>
        <p:spPr bwMode="auto">
          <a:xfrm>
            <a:off x="5864348" y="2438400"/>
            <a:ext cx="384052" cy="900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5" name="Rectangle 14"/>
          <p:cNvSpPr/>
          <p:nvPr/>
        </p:nvSpPr>
        <p:spPr bwMode="auto">
          <a:xfrm>
            <a:off x="6626348" y="2286000"/>
            <a:ext cx="384052" cy="242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6" name="Rectangle 15"/>
          <p:cNvSpPr/>
          <p:nvPr/>
        </p:nvSpPr>
        <p:spPr bwMode="auto">
          <a:xfrm>
            <a:off x="7235948" y="1447800"/>
            <a:ext cx="384052" cy="10806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7" name="Rectangle 16"/>
          <p:cNvSpPr/>
          <p:nvPr/>
        </p:nvSpPr>
        <p:spPr bwMode="auto">
          <a:xfrm>
            <a:off x="7921748" y="1524000"/>
            <a:ext cx="384052" cy="1004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28" name="TextBox 27"/>
          <p:cNvSpPr txBox="1"/>
          <p:nvPr/>
        </p:nvSpPr>
        <p:spPr>
          <a:xfrm>
            <a:off x="2133600" y="3352800"/>
            <a:ext cx="762000" cy="6096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3600" b="1" dirty="0">
                <a:latin typeface="Helvetica Neue"/>
                <a:cs typeface="Helvetica Neue"/>
              </a:rPr>
              <a:t>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553200" y="3352800"/>
            <a:ext cx="762000" cy="6096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3600" b="1" dirty="0">
                <a:latin typeface="Helvetica Neue"/>
                <a:cs typeface="Helvetica Neue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5947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/>
              <a:t>A vs. B Marketing Experiment</a:t>
            </a:r>
            <a:endParaRPr lang="en-US" dirty="0"/>
          </a:p>
        </p:txBody>
      </p:sp>
      <p:pic>
        <p:nvPicPr>
          <p:cNvPr id="2" name="Picture 1" descr="Screen Shot 2016-02-22 at 9.47.50 PM.png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55" y="4484255"/>
            <a:ext cx="1772532" cy="1338203"/>
          </a:xfrm>
          <a:prstGeom prst="rect">
            <a:avLst/>
          </a:prstGeom>
        </p:spPr>
      </p:pic>
      <p:pic>
        <p:nvPicPr>
          <p:cNvPr id="3" name="Picture 2" descr="Screen Shot 2016-02-22 at 9.47.32 PM.png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710" y="4419601"/>
            <a:ext cx="1659194" cy="1371600"/>
          </a:xfrm>
          <a:prstGeom prst="rect">
            <a:avLst/>
          </a:prstGeom>
        </p:spPr>
      </p:pic>
      <p:pic>
        <p:nvPicPr>
          <p:cNvPr id="5" name="Picture 4" descr="Screen shot 2015-01-20 at 3.10.59 PM.png"/>
          <p:cNvPicPr>
            <a:picLocks noChangeAspect="1"/>
          </p:cNvPicPr>
          <p:nvPr/>
        </p:nvPicPr>
        <p:blipFill rotWithShape="1">
          <a:blip r:embed="rId4"/>
          <a:srcRect t="47863" b="21795"/>
          <a:stretch/>
        </p:blipFill>
        <p:spPr>
          <a:xfrm>
            <a:off x="609600" y="2514600"/>
            <a:ext cx="3352800" cy="7251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682748" y="1524000"/>
            <a:ext cx="384052" cy="1004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8" name="Rectangle 7"/>
          <p:cNvSpPr/>
          <p:nvPr/>
        </p:nvSpPr>
        <p:spPr bwMode="auto">
          <a:xfrm>
            <a:off x="1368548" y="2286000"/>
            <a:ext cx="384052" cy="242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9" name="Rectangle 8"/>
          <p:cNvSpPr/>
          <p:nvPr/>
        </p:nvSpPr>
        <p:spPr bwMode="auto">
          <a:xfrm>
            <a:off x="2130548" y="1905000"/>
            <a:ext cx="384052" cy="623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0" name="Rectangle 9"/>
          <p:cNvSpPr/>
          <p:nvPr/>
        </p:nvSpPr>
        <p:spPr bwMode="auto">
          <a:xfrm>
            <a:off x="2740148" y="2057400"/>
            <a:ext cx="384052" cy="4710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1" name="Rectangle 10"/>
          <p:cNvSpPr/>
          <p:nvPr/>
        </p:nvSpPr>
        <p:spPr bwMode="auto">
          <a:xfrm>
            <a:off x="3425948" y="1752600"/>
            <a:ext cx="384052" cy="7758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pic>
        <p:nvPicPr>
          <p:cNvPr id="12" name="Picture 11" descr="Screen shot 2015-01-20 at 3.10.59 PM.png"/>
          <p:cNvPicPr>
            <a:picLocks noChangeAspect="1"/>
          </p:cNvPicPr>
          <p:nvPr/>
        </p:nvPicPr>
        <p:blipFill rotWithShape="1">
          <a:blip r:embed="rId4"/>
          <a:srcRect t="47863" b="21795"/>
          <a:stretch/>
        </p:blipFill>
        <p:spPr>
          <a:xfrm>
            <a:off x="5105400" y="2514600"/>
            <a:ext cx="3352800" cy="72518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5178548" y="2133600"/>
            <a:ext cx="384052" cy="3948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4" name="Rectangle 13"/>
          <p:cNvSpPr/>
          <p:nvPr/>
        </p:nvSpPr>
        <p:spPr bwMode="auto">
          <a:xfrm>
            <a:off x="5864348" y="2438400"/>
            <a:ext cx="384052" cy="900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5" name="Rectangle 14"/>
          <p:cNvSpPr/>
          <p:nvPr/>
        </p:nvSpPr>
        <p:spPr bwMode="auto">
          <a:xfrm>
            <a:off x="6626348" y="2286000"/>
            <a:ext cx="384052" cy="242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6" name="Rectangle 15"/>
          <p:cNvSpPr/>
          <p:nvPr/>
        </p:nvSpPr>
        <p:spPr bwMode="auto">
          <a:xfrm>
            <a:off x="7235948" y="1447800"/>
            <a:ext cx="384052" cy="10806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7" name="Rectangle 16"/>
          <p:cNvSpPr/>
          <p:nvPr/>
        </p:nvSpPr>
        <p:spPr bwMode="auto">
          <a:xfrm>
            <a:off x="7921748" y="1524000"/>
            <a:ext cx="384052" cy="1004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4" name="Down Arrow 3"/>
          <p:cNvSpPr/>
          <p:nvPr/>
        </p:nvSpPr>
        <p:spPr>
          <a:xfrm>
            <a:off x="1851890" y="3364345"/>
            <a:ext cx="1016000" cy="914400"/>
          </a:xfrm>
          <a:prstGeom prst="downArrow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133600" y="3352800"/>
            <a:ext cx="762000" cy="6096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3600" b="1" dirty="0">
                <a:latin typeface="Helvetica Neue"/>
                <a:cs typeface="Helvetica Neue"/>
              </a:rPr>
              <a:t>A</a:t>
            </a:r>
          </a:p>
        </p:txBody>
      </p:sp>
      <p:sp>
        <p:nvSpPr>
          <p:cNvPr id="30" name="Down Arrow 29"/>
          <p:cNvSpPr/>
          <p:nvPr/>
        </p:nvSpPr>
        <p:spPr>
          <a:xfrm>
            <a:off x="6271490" y="3364345"/>
            <a:ext cx="1016000" cy="914400"/>
          </a:xfrm>
          <a:prstGeom prst="downArrow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6553200" y="3352800"/>
            <a:ext cx="762000" cy="6096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3600" b="1" dirty="0">
                <a:latin typeface="Helvetica Neue"/>
                <a:cs typeface="Helvetica Neue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88939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/>
              <a:t>A vs. B Marketing Experiment</a:t>
            </a:r>
            <a:endParaRPr lang="en-US" dirty="0"/>
          </a:p>
        </p:txBody>
      </p:sp>
      <p:pic>
        <p:nvPicPr>
          <p:cNvPr id="2" name="Picture 1" descr="Screen Shot 2016-02-22 at 9.47.50 PM.png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55" y="4484255"/>
            <a:ext cx="1772532" cy="1338203"/>
          </a:xfrm>
          <a:prstGeom prst="rect">
            <a:avLst/>
          </a:prstGeom>
        </p:spPr>
      </p:pic>
      <p:pic>
        <p:nvPicPr>
          <p:cNvPr id="3" name="Picture 2" descr="Screen Shot 2016-02-22 at 9.47.32 PM.png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710" y="4419601"/>
            <a:ext cx="1659194" cy="1371600"/>
          </a:xfrm>
          <a:prstGeom prst="rect">
            <a:avLst/>
          </a:prstGeom>
        </p:spPr>
      </p:pic>
      <p:pic>
        <p:nvPicPr>
          <p:cNvPr id="5" name="Picture 4" descr="Screen shot 2015-01-20 at 3.10.59 PM.png"/>
          <p:cNvPicPr>
            <a:picLocks noChangeAspect="1"/>
          </p:cNvPicPr>
          <p:nvPr/>
        </p:nvPicPr>
        <p:blipFill rotWithShape="1">
          <a:blip r:embed="rId4"/>
          <a:srcRect t="47863" b="21795"/>
          <a:stretch/>
        </p:blipFill>
        <p:spPr>
          <a:xfrm>
            <a:off x="609600" y="2514600"/>
            <a:ext cx="3352800" cy="7251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682748" y="1524000"/>
            <a:ext cx="384052" cy="1004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8" name="Rectangle 7"/>
          <p:cNvSpPr/>
          <p:nvPr/>
        </p:nvSpPr>
        <p:spPr bwMode="auto">
          <a:xfrm>
            <a:off x="1368548" y="2286000"/>
            <a:ext cx="384052" cy="242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9" name="Rectangle 8"/>
          <p:cNvSpPr/>
          <p:nvPr/>
        </p:nvSpPr>
        <p:spPr bwMode="auto">
          <a:xfrm>
            <a:off x="2130548" y="1905000"/>
            <a:ext cx="384052" cy="623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0" name="Rectangle 9"/>
          <p:cNvSpPr/>
          <p:nvPr/>
        </p:nvSpPr>
        <p:spPr bwMode="auto">
          <a:xfrm>
            <a:off x="2740148" y="2057400"/>
            <a:ext cx="384052" cy="4710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1" name="Rectangle 10"/>
          <p:cNvSpPr/>
          <p:nvPr/>
        </p:nvSpPr>
        <p:spPr bwMode="auto">
          <a:xfrm>
            <a:off x="3425948" y="1752600"/>
            <a:ext cx="384052" cy="7758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pic>
        <p:nvPicPr>
          <p:cNvPr id="12" name="Picture 11" descr="Screen shot 2015-01-20 at 3.10.59 PM.png"/>
          <p:cNvPicPr>
            <a:picLocks noChangeAspect="1"/>
          </p:cNvPicPr>
          <p:nvPr/>
        </p:nvPicPr>
        <p:blipFill rotWithShape="1">
          <a:blip r:embed="rId4"/>
          <a:srcRect t="47863" b="21795"/>
          <a:stretch/>
        </p:blipFill>
        <p:spPr>
          <a:xfrm>
            <a:off x="5105400" y="2514600"/>
            <a:ext cx="3352800" cy="72518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5178548" y="2133600"/>
            <a:ext cx="384052" cy="3948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4" name="Rectangle 13"/>
          <p:cNvSpPr/>
          <p:nvPr/>
        </p:nvSpPr>
        <p:spPr bwMode="auto">
          <a:xfrm>
            <a:off x="5864348" y="2438400"/>
            <a:ext cx="384052" cy="900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5" name="Rectangle 14"/>
          <p:cNvSpPr/>
          <p:nvPr/>
        </p:nvSpPr>
        <p:spPr bwMode="auto">
          <a:xfrm>
            <a:off x="6626348" y="2286000"/>
            <a:ext cx="384052" cy="242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6" name="Rectangle 15"/>
          <p:cNvSpPr/>
          <p:nvPr/>
        </p:nvSpPr>
        <p:spPr bwMode="auto">
          <a:xfrm>
            <a:off x="7235948" y="1447800"/>
            <a:ext cx="384052" cy="10806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7" name="Rectangle 16"/>
          <p:cNvSpPr/>
          <p:nvPr/>
        </p:nvSpPr>
        <p:spPr bwMode="auto">
          <a:xfrm>
            <a:off x="7921748" y="1524000"/>
            <a:ext cx="384052" cy="1004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4" name="Down Arrow 3"/>
          <p:cNvSpPr/>
          <p:nvPr/>
        </p:nvSpPr>
        <p:spPr>
          <a:xfrm>
            <a:off x="1851890" y="3364345"/>
            <a:ext cx="1016000" cy="914400"/>
          </a:xfrm>
          <a:prstGeom prst="downArrow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 bwMode="auto">
          <a:xfrm>
            <a:off x="4091710" y="4779810"/>
            <a:ext cx="457200" cy="10044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21" name="Rectangle 20"/>
          <p:cNvSpPr/>
          <p:nvPr/>
        </p:nvSpPr>
        <p:spPr bwMode="auto">
          <a:xfrm>
            <a:off x="4964545" y="5334000"/>
            <a:ext cx="457200" cy="44565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cxnSp>
        <p:nvCxnSpPr>
          <p:cNvPr id="22" name="Straight Connector 21"/>
          <p:cNvCxnSpPr/>
          <p:nvPr/>
        </p:nvCxnSpPr>
        <p:spPr>
          <a:xfrm>
            <a:off x="3810000" y="4038600"/>
            <a:ext cx="0" cy="1752600"/>
          </a:xfrm>
          <a:prstGeom prst="line">
            <a:avLst/>
          </a:prstGeom>
          <a:ln w="12700" cmpd="sng">
            <a:solidFill>
              <a:srgbClr val="6666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810000" y="5779655"/>
            <a:ext cx="1828800" cy="0"/>
          </a:xfrm>
          <a:prstGeom prst="line">
            <a:avLst/>
          </a:prstGeom>
          <a:ln w="12700" cmpd="sng">
            <a:solidFill>
              <a:srgbClr val="6666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191000" y="5943600"/>
            <a:ext cx="381000" cy="3048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29200" y="5943600"/>
            <a:ext cx="381000" cy="3048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B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33600" y="3352800"/>
            <a:ext cx="762000" cy="6096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3600" b="1" dirty="0">
                <a:latin typeface="Helvetica Neue"/>
                <a:cs typeface="Helvetica Neue"/>
              </a:rPr>
              <a:t>A</a:t>
            </a:r>
          </a:p>
        </p:txBody>
      </p:sp>
      <p:sp>
        <p:nvSpPr>
          <p:cNvPr id="30" name="Down Arrow 29"/>
          <p:cNvSpPr/>
          <p:nvPr/>
        </p:nvSpPr>
        <p:spPr>
          <a:xfrm>
            <a:off x="6271490" y="3364345"/>
            <a:ext cx="1016000" cy="914400"/>
          </a:xfrm>
          <a:prstGeom prst="downArrow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6553200" y="3352800"/>
            <a:ext cx="762000" cy="6096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3600" b="1" dirty="0">
                <a:latin typeface="Helvetica Neue"/>
                <a:cs typeface="Helvetica Neue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18008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 smtClean="0"/>
              <a:t>Problem Statement  </a:t>
            </a:r>
            <a:endParaRPr lang="en-US" spc="0" dirty="0"/>
          </a:p>
        </p:txBody>
      </p:sp>
    </p:spTree>
    <p:extLst>
      <p:ext uri="{BB962C8B-B14F-4D97-AF65-F5344CB8AC3E}">
        <p14:creationId xmlns:p14="http://schemas.microsoft.com/office/powerpoint/2010/main" val="88104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 smtClean="0"/>
              <a:t>Problem Statement  </a:t>
            </a:r>
            <a:endParaRPr lang="en-US" spc="0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1371600"/>
            <a:ext cx="8229600" cy="52578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en-US" sz="3600" dirty="0">
                <a:latin typeface="Helvetica Neue"/>
                <a:cs typeface="Helvetica Neue"/>
              </a:rPr>
              <a:t>How can </a:t>
            </a:r>
            <a:r>
              <a:rPr lang="en-US" sz="3600" b="1" dirty="0">
                <a:latin typeface="Helvetica Neue"/>
                <a:cs typeface="Helvetica Neue"/>
              </a:rPr>
              <a:t>differences in geographical regions be controlled for </a:t>
            </a:r>
            <a:r>
              <a:rPr lang="en-US" sz="3600" dirty="0">
                <a:latin typeface="Helvetica Neue"/>
                <a:cs typeface="Helvetica Neue"/>
              </a:rPr>
              <a:t>in </a:t>
            </a:r>
            <a:r>
              <a:rPr lang="en-US" sz="3600" dirty="0" smtClean="0">
                <a:latin typeface="Helvetica Neue"/>
                <a:cs typeface="Helvetica Neue"/>
              </a:rPr>
              <a:t>an A vs. B marketing experiment?</a:t>
            </a:r>
            <a:endParaRPr lang="en-US" sz="3600" dirty="0">
              <a:latin typeface="Helvetica Neue"/>
              <a:cs typeface="Helvetica Neue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58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/>
              <a:t>Solution</a:t>
            </a:r>
          </a:p>
        </p:txBody>
      </p:sp>
    </p:spTree>
    <p:extLst>
      <p:ext uri="{BB962C8B-B14F-4D97-AF65-F5344CB8AC3E}">
        <p14:creationId xmlns:p14="http://schemas.microsoft.com/office/powerpoint/2010/main" val="352254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/>
              <a:t>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838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latin typeface="Helvetica Neue Medium"/>
                <a:cs typeface="Helvetica Neue Medium"/>
              </a:rPr>
              <a:t>Cluster Observations Analysis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2254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/>
              <a:t>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838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latin typeface="Helvetica Neue Medium"/>
                <a:cs typeface="Helvetica Neue Medium"/>
              </a:rPr>
              <a:t>Cluster Observations Analysis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2514600"/>
            <a:ext cx="7696200" cy="3810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Helvetica Neue Light"/>
                <a:cs typeface="Helvetica Neue Light"/>
              </a:rPr>
              <a:t>Intuitive and Accessible</a:t>
            </a:r>
            <a:br>
              <a:rPr lang="en-US" sz="2400" dirty="0" smtClean="0">
                <a:latin typeface="Helvetica Neue Light"/>
                <a:cs typeface="Helvetica Neue Light"/>
              </a:rPr>
            </a:br>
            <a:endParaRPr lang="en-US" sz="2400" dirty="0">
              <a:latin typeface="Helvetica Neue Light"/>
              <a:cs typeface="Helvetica Neue Light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Helvetica Neue Light"/>
                <a:cs typeface="Helvetica Neue Light"/>
              </a:rPr>
              <a:t>Handles </a:t>
            </a:r>
            <a:r>
              <a:rPr lang="en-US" sz="2400" dirty="0" smtClean="0">
                <a:latin typeface="Helvetica Neue Light"/>
                <a:cs typeface="Helvetica Neue Light"/>
              </a:rPr>
              <a:t>highly </a:t>
            </a:r>
            <a:r>
              <a:rPr lang="en-US" sz="2400" dirty="0">
                <a:latin typeface="Helvetica Neue Light"/>
                <a:cs typeface="Helvetica Neue Light"/>
              </a:rPr>
              <a:t>dimensional problems</a:t>
            </a:r>
          </a:p>
          <a:p>
            <a:endParaRPr lang="en-US" sz="2400" dirty="0">
              <a:latin typeface="Helvetica Neue Light"/>
              <a:cs typeface="Helvetica Neue Light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Helvetica Neue Light"/>
                <a:cs typeface="Helvetica Neue Light"/>
              </a:rPr>
              <a:t>Myriad applications</a:t>
            </a:r>
            <a:endParaRPr lang="en-US" sz="2400" dirty="0">
              <a:latin typeface="Helvetica Neue Light"/>
              <a:cs typeface="Helvetica Neue Light"/>
            </a:endParaRPr>
          </a:p>
          <a:p>
            <a:endParaRPr lang="en-US" sz="2400" dirty="0">
              <a:latin typeface="Helvetica Neue Light"/>
              <a:cs typeface="Helvetica Neue Ligh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40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 smtClean="0"/>
              <a:t>Audiences</a:t>
            </a:r>
            <a:endParaRPr lang="en-US" spc="0" dirty="0"/>
          </a:p>
        </p:txBody>
      </p:sp>
    </p:spTree>
    <p:extLst>
      <p:ext uri="{BB962C8B-B14F-4D97-AF65-F5344CB8AC3E}">
        <p14:creationId xmlns:p14="http://schemas.microsoft.com/office/powerpoint/2010/main" val="357006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 smtClean="0"/>
              <a:t>Data</a:t>
            </a:r>
            <a:endParaRPr lang="en-US" b="0" dirty="0"/>
          </a:p>
        </p:txBody>
      </p:sp>
      <p:pic>
        <p:nvPicPr>
          <p:cNvPr id="3" name="Picture 2" descr="atlant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5" r="21653"/>
          <a:stretch/>
        </p:blipFill>
        <p:spPr>
          <a:xfrm>
            <a:off x="0" y="1219200"/>
            <a:ext cx="1788160" cy="1290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06"/>
          <a:stretch/>
        </p:blipFill>
        <p:spPr>
          <a:xfrm>
            <a:off x="1828800" y="1219200"/>
            <a:ext cx="1798320" cy="129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43"/>
          <a:stretch/>
        </p:blipFill>
        <p:spPr>
          <a:xfrm>
            <a:off x="3688079" y="1219200"/>
            <a:ext cx="1788161" cy="129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"/>
          <a:stretch/>
        </p:blipFill>
        <p:spPr>
          <a:xfrm>
            <a:off x="5527040" y="1219200"/>
            <a:ext cx="1788160" cy="1295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2" r="26683"/>
          <a:stretch/>
        </p:blipFill>
        <p:spPr>
          <a:xfrm>
            <a:off x="7345680" y="1219200"/>
            <a:ext cx="1798320" cy="1291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71"/>
          <a:stretch/>
        </p:blipFill>
        <p:spPr>
          <a:xfrm>
            <a:off x="0" y="2570479"/>
            <a:ext cx="1789040" cy="11887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85"/>
          <a:stretch/>
        </p:blipFill>
        <p:spPr>
          <a:xfrm>
            <a:off x="1828800" y="2560320"/>
            <a:ext cx="1788160" cy="11887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7" r="13648"/>
          <a:stretch/>
        </p:blipFill>
        <p:spPr>
          <a:xfrm>
            <a:off x="3688081" y="2560320"/>
            <a:ext cx="1788160" cy="11923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" t="7874" r="32825"/>
          <a:stretch/>
        </p:blipFill>
        <p:spPr>
          <a:xfrm>
            <a:off x="5527041" y="2560320"/>
            <a:ext cx="1788160" cy="11887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840" y="2560320"/>
            <a:ext cx="1788160" cy="11921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4330"/>
          <a:stretch/>
        </p:blipFill>
        <p:spPr>
          <a:xfrm>
            <a:off x="-10161" y="3825240"/>
            <a:ext cx="1798321" cy="1143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2" t="3620"/>
          <a:stretch/>
        </p:blipFill>
        <p:spPr>
          <a:xfrm>
            <a:off x="1828800" y="3820160"/>
            <a:ext cx="1808480" cy="11552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"/>
          <a:stretch/>
        </p:blipFill>
        <p:spPr>
          <a:xfrm>
            <a:off x="3688080" y="3804835"/>
            <a:ext cx="1798320" cy="11634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7" t="9765" r="4905"/>
          <a:stretch/>
        </p:blipFill>
        <p:spPr>
          <a:xfrm>
            <a:off x="5527039" y="3799840"/>
            <a:ext cx="1788161" cy="11736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840" y="3789680"/>
            <a:ext cx="1788160" cy="11832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" t="1250" r="1600" b="8598"/>
          <a:stretch/>
        </p:blipFill>
        <p:spPr>
          <a:xfrm>
            <a:off x="-16348" y="5029200"/>
            <a:ext cx="1804508" cy="11277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4" t="1" r="14659" b="889"/>
          <a:stretch/>
        </p:blipFill>
        <p:spPr>
          <a:xfrm>
            <a:off x="1828799" y="5024120"/>
            <a:ext cx="1808481" cy="11328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" t="2564" b="4972"/>
          <a:stretch/>
        </p:blipFill>
        <p:spPr>
          <a:xfrm>
            <a:off x="3688080" y="5029200"/>
            <a:ext cx="1798320" cy="11277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7" r="12754"/>
          <a:stretch/>
        </p:blipFill>
        <p:spPr>
          <a:xfrm>
            <a:off x="5527040" y="5024120"/>
            <a:ext cx="1778000" cy="114667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"/>
          <a:stretch/>
        </p:blipFill>
        <p:spPr>
          <a:xfrm>
            <a:off x="7355840" y="5024120"/>
            <a:ext cx="178816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2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 smtClean="0"/>
              <a:t>Data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524000"/>
            <a:ext cx="2926080" cy="1371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latin typeface="Helvetica Neue Medium"/>
                <a:cs typeface="Helvetica Neue Medium"/>
              </a:rPr>
              <a:t>High-Net-Worth Retirees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69920" y="1524000"/>
            <a:ext cx="2926080" cy="1371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latin typeface="Helvetica Neue Medium"/>
                <a:cs typeface="Helvetica Neue Medium"/>
              </a:rPr>
              <a:t>High-Net-Worth Midlife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65520" y="1524000"/>
            <a:ext cx="2926080" cy="1371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latin typeface="Helvetica Neue Medium"/>
                <a:cs typeface="Helvetica Neue Medium"/>
              </a:rPr>
              <a:t>High-Net-Worth Young</a:t>
            </a:r>
          </a:p>
        </p:txBody>
      </p:sp>
      <p:pic>
        <p:nvPicPr>
          <p:cNvPr id="4" name="Picture 3" descr="Retiree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2" r="11383"/>
          <a:stretch/>
        </p:blipFill>
        <p:spPr>
          <a:xfrm>
            <a:off x="128660" y="3276600"/>
            <a:ext cx="2879419" cy="19579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7" r="-1"/>
          <a:stretch/>
        </p:blipFill>
        <p:spPr>
          <a:xfrm>
            <a:off x="3147940" y="3276600"/>
            <a:ext cx="2897380" cy="19581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r="30465"/>
          <a:stretch/>
        </p:blipFill>
        <p:spPr>
          <a:xfrm>
            <a:off x="6172200" y="3276600"/>
            <a:ext cx="2900546" cy="194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 smtClean="0"/>
              <a:t>Data</a:t>
            </a:r>
            <a:endParaRPr lang="en-US" dirty="0"/>
          </a:p>
        </p:txBody>
      </p:sp>
      <p:pic>
        <p:nvPicPr>
          <p:cNvPr id="5" name="Picture 4" descr="Screen Shot 2015-04-28 at 4.49.4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t="3965" b="972"/>
          <a:stretch/>
        </p:blipFill>
        <p:spPr>
          <a:xfrm>
            <a:off x="2057400" y="1566865"/>
            <a:ext cx="4965030" cy="468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2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/>
              <a:t>Data</a:t>
            </a:r>
            <a:endParaRPr lang="en-US" dirty="0"/>
          </a:p>
        </p:txBody>
      </p:sp>
      <p:pic>
        <p:nvPicPr>
          <p:cNvPr id="5" name="Picture 4" descr="Screen Shot 2015-04-28 at 4.49.4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t="3965" b="972"/>
          <a:stretch/>
        </p:blipFill>
        <p:spPr>
          <a:xfrm>
            <a:off x="2057400" y="1566865"/>
            <a:ext cx="4965030" cy="468153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57399" y="5127920"/>
            <a:ext cx="4933761" cy="231723"/>
          </a:xfrm>
          <a:prstGeom prst="rect">
            <a:avLst/>
          </a:prstGeom>
          <a:solidFill>
            <a:schemeClr val="tx1">
              <a:lumMod val="50000"/>
              <a:lumOff val="50000"/>
              <a:alpha val="2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069269" y="1793190"/>
            <a:ext cx="4933761" cy="248482"/>
          </a:xfrm>
          <a:prstGeom prst="rect">
            <a:avLst/>
          </a:prstGeom>
          <a:solidFill>
            <a:schemeClr val="tx1">
              <a:lumMod val="50000"/>
              <a:lumOff val="50000"/>
              <a:alpha val="2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057399" y="2699578"/>
            <a:ext cx="4933761" cy="220488"/>
          </a:xfrm>
          <a:prstGeom prst="rect">
            <a:avLst/>
          </a:prstGeom>
          <a:solidFill>
            <a:schemeClr val="tx1">
              <a:lumMod val="50000"/>
              <a:lumOff val="50000"/>
              <a:alpha val="2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0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/>
              <a:t>Data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05060"/>
            <a:ext cx="7901047" cy="524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2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 smtClean="0"/>
              <a:t>Data</a:t>
            </a:r>
            <a:endParaRPr lang="en-US" spc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1" y="1403267"/>
            <a:ext cx="7784609" cy="507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81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 smtClean="0"/>
              <a:t>Cluster Analysis in Minitab</a:t>
            </a:r>
            <a:endParaRPr lang="en-US" spc="0" dirty="0"/>
          </a:p>
        </p:txBody>
      </p:sp>
    </p:spTree>
    <p:extLst>
      <p:ext uri="{BB962C8B-B14F-4D97-AF65-F5344CB8AC3E}">
        <p14:creationId xmlns:p14="http://schemas.microsoft.com/office/powerpoint/2010/main" val="50883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 smtClean="0"/>
              <a:t>Cluster Analysis in Minitab</a:t>
            </a:r>
            <a:endParaRPr lang="en-US" spc="0" dirty="0"/>
          </a:p>
        </p:txBody>
      </p:sp>
      <p:grpSp>
        <p:nvGrpSpPr>
          <p:cNvPr id="4" name="Group 3"/>
          <p:cNvGrpSpPr/>
          <p:nvPr/>
        </p:nvGrpSpPr>
        <p:grpSpPr>
          <a:xfrm>
            <a:off x="392881" y="1295400"/>
            <a:ext cx="8405534" cy="5181600"/>
            <a:chOff x="392881" y="1219200"/>
            <a:chExt cx="8405534" cy="5181600"/>
          </a:xfrm>
        </p:grpSpPr>
        <p:pic>
          <p:nvPicPr>
            <p:cNvPr id="3" name="Picture 2" descr="Screen Shot with Menu pulled down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881" y="1219200"/>
              <a:ext cx="8405534" cy="5181600"/>
            </a:xfrm>
            <a:prstGeom prst="rect">
              <a:avLst/>
            </a:prstGeom>
            <a:ln>
              <a:solidFill>
                <a:srgbClr val="A6A6A6"/>
              </a:solidFill>
            </a:ln>
          </p:spPr>
        </p:pic>
        <p:sp>
          <p:nvSpPr>
            <p:cNvPr id="2" name="Rectangle 1"/>
            <p:cNvSpPr/>
            <p:nvPr/>
          </p:nvSpPr>
          <p:spPr>
            <a:xfrm>
              <a:off x="4343400" y="1219200"/>
              <a:ext cx="990600" cy="228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A6A6A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319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with all selecte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" t="1176" r="620" b="986"/>
          <a:stretch/>
        </p:blipFill>
        <p:spPr>
          <a:xfrm>
            <a:off x="697279" y="1207855"/>
            <a:ext cx="7333877" cy="539176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 smtClean="0"/>
              <a:t>Cluster Analysis in Minitab</a:t>
            </a:r>
            <a:endParaRPr lang="en-US" spc="0" dirty="0"/>
          </a:p>
        </p:txBody>
      </p:sp>
    </p:spTree>
    <p:extLst>
      <p:ext uri="{BB962C8B-B14F-4D97-AF65-F5344CB8AC3E}">
        <p14:creationId xmlns:p14="http://schemas.microsoft.com/office/powerpoint/2010/main" val="204179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stance measure nam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76400"/>
            <a:ext cx="3355325" cy="760540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4" name="Picture 3" descr="List of distance measure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" t="5871" r="3822" b="5692"/>
          <a:stretch/>
        </p:blipFill>
        <p:spPr>
          <a:xfrm>
            <a:off x="990599" y="2573111"/>
            <a:ext cx="3327363" cy="2303689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5" name="Picture 4" descr="Linkage metho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905" y="1676400"/>
            <a:ext cx="2779295" cy="754380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6" name="Picture 5" descr="showing linkage methods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3" t="6135" r="8554" b="4799"/>
          <a:stretch/>
        </p:blipFill>
        <p:spPr>
          <a:xfrm>
            <a:off x="5334000" y="2590800"/>
            <a:ext cx="2286000" cy="3247756"/>
          </a:xfrm>
          <a:prstGeom prst="rect">
            <a:avLst/>
          </a:prstGeom>
          <a:ln>
            <a:solidFill>
              <a:srgbClr val="A6A6A6"/>
            </a:solidFill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 smtClean="0"/>
              <a:t>Cluster Analysis in Minitab</a:t>
            </a:r>
            <a:endParaRPr lang="en-US" spc="0" dirty="0"/>
          </a:p>
        </p:txBody>
      </p:sp>
    </p:spTree>
    <p:extLst>
      <p:ext uri="{BB962C8B-B14F-4D97-AF65-F5344CB8AC3E}">
        <p14:creationId xmlns:p14="http://schemas.microsoft.com/office/powerpoint/2010/main" val="43312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/>
              <a:t>Audiences</a:t>
            </a:r>
            <a:endParaRPr lang="en-US" dirty="0"/>
          </a:p>
        </p:txBody>
      </p:sp>
      <p:pic>
        <p:nvPicPr>
          <p:cNvPr id="3" name="Picture 2" descr="Screen Shot 2016-11-17 at 5.30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95600"/>
            <a:ext cx="1752600" cy="16264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200" y="1371600"/>
            <a:ext cx="2590800" cy="762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  <a:t>Business</a:t>
            </a:r>
          </a:p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  <a:t>Analytics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Helvetica Neue Medium"/>
              <a:cs typeface="Helvetica Neue Medium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95514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 smtClean="0"/>
              <a:t>Cluster Analysis in Minitab</a:t>
            </a:r>
            <a:endParaRPr lang="en-US" spc="0" dirty="0"/>
          </a:p>
        </p:txBody>
      </p:sp>
      <p:pic>
        <p:nvPicPr>
          <p:cNvPr id="2" name="Picture 1" descr="Help butt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5400"/>
            <a:ext cx="1637414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3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 smtClean="0"/>
              <a:t>Cluster Analysis in Minitab</a:t>
            </a:r>
            <a:endParaRPr lang="en-US" spc="0" dirty="0"/>
          </a:p>
        </p:txBody>
      </p:sp>
      <p:pic>
        <p:nvPicPr>
          <p:cNvPr id="2" name="Picture 1" descr="Help butt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5400"/>
            <a:ext cx="1637414" cy="533400"/>
          </a:xfrm>
          <a:prstGeom prst="rect">
            <a:avLst/>
          </a:prstGeom>
        </p:spPr>
      </p:pic>
      <p:pic>
        <p:nvPicPr>
          <p:cNvPr id="8" name="Picture 7" descr="help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81200"/>
            <a:ext cx="4261704" cy="3020622"/>
          </a:xfrm>
          <a:prstGeom prst="rect">
            <a:avLst/>
          </a:prstGeom>
          <a:ln>
            <a:solidFill>
              <a:srgbClr val="A6A6A6"/>
            </a:solidFill>
          </a:ln>
        </p:spPr>
      </p:pic>
    </p:spTree>
    <p:extLst>
      <p:ext uri="{BB962C8B-B14F-4D97-AF65-F5344CB8AC3E}">
        <p14:creationId xmlns:p14="http://schemas.microsoft.com/office/powerpoint/2010/main" val="15438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 smtClean="0"/>
              <a:t>Cluster Analysis in Minitab</a:t>
            </a:r>
            <a:endParaRPr lang="en-US" spc="0" dirty="0"/>
          </a:p>
        </p:txBody>
      </p:sp>
      <p:pic>
        <p:nvPicPr>
          <p:cNvPr id="2" name="Picture 1" descr="Help butt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5400"/>
            <a:ext cx="1637414" cy="533400"/>
          </a:xfrm>
          <a:prstGeom prst="rect">
            <a:avLst/>
          </a:prstGeom>
        </p:spPr>
      </p:pic>
      <p:pic>
        <p:nvPicPr>
          <p:cNvPr id="8" name="Picture 7" descr="help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81200"/>
            <a:ext cx="4261704" cy="3020622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9" name="Picture 8" descr="help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286000"/>
            <a:ext cx="4660900" cy="3303565"/>
          </a:xfrm>
          <a:prstGeom prst="rect">
            <a:avLst/>
          </a:prstGeom>
          <a:ln>
            <a:solidFill>
              <a:srgbClr val="A6A6A6"/>
            </a:solidFill>
          </a:ln>
        </p:spPr>
      </p:pic>
    </p:spTree>
    <p:extLst>
      <p:ext uri="{BB962C8B-B14F-4D97-AF65-F5344CB8AC3E}">
        <p14:creationId xmlns:p14="http://schemas.microsoft.com/office/powerpoint/2010/main" val="332173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 smtClean="0"/>
              <a:t>Cluster Analysis in Minitab</a:t>
            </a:r>
            <a:endParaRPr lang="en-US" spc="0" dirty="0"/>
          </a:p>
        </p:txBody>
      </p:sp>
      <p:pic>
        <p:nvPicPr>
          <p:cNvPr id="2" name="Picture 1" descr="Help butt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5400"/>
            <a:ext cx="1637414" cy="533400"/>
          </a:xfrm>
          <a:prstGeom prst="rect">
            <a:avLst/>
          </a:prstGeom>
        </p:spPr>
      </p:pic>
      <p:pic>
        <p:nvPicPr>
          <p:cNvPr id="8" name="Picture 7" descr="help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81200"/>
            <a:ext cx="4261704" cy="3020622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9" name="Picture 8" descr="help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286000"/>
            <a:ext cx="4660900" cy="3303565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10" name="Picture 9" descr="help 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667001"/>
            <a:ext cx="4876800" cy="3456592"/>
          </a:xfrm>
          <a:prstGeom prst="rect">
            <a:avLst/>
          </a:prstGeom>
          <a:ln>
            <a:solidFill>
              <a:srgbClr val="A6A6A6"/>
            </a:solidFill>
          </a:ln>
        </p:spPr>
      </p:pic>
    </p:spTree>
    <p:extLst>
      <p:ext uri="{BB962C8B-B14F-4D97-AF65-F5344CB8AC3E}">
        <p14:creationId xmlns:p14="http://schemas.microsoft.com/office/powerpoint/2010/main" val="425080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 smtClean="0"/>
              <a:t>Cluster Analysis in Minitab</a:t>
            </a:r>
            <a:endParaRPr lang="en-US" spc="0" dirty="0"/>
          </a:p>
        </p:txBody>
      </p:sp>
      <p:pic>
        <p:nvPicPr>
          <p:cNvPr id="2" name="Picture 1" descr="Help butt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5400"/>
            <a:ext cx="1637414" cy="533400"/>
          </a:xfrm>
          <a:prstGeom prst="rect">
            <a:avLst/>
          </a:prstGeom>
        </p:spPr>
      </p:pic>
      <p:pic>
        <p:nvPicPr>
          <p:cNvPr id="8" name="Picture 7" descr="help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81200"/>
            <a:ext cx="4261704" cy="3020622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9" name="Picture 8" descr="help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286000"/>
            <a:ext cx="4660900" cy="3303565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10" name="Picture 9" descr="help 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667001"/>
            <a:ext cx="4876800" cy="3456592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11" name="Picture 10" descr="help 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912" y="2971800"/>
            <a:ext cx="5052888" cy="3581400"/>
          </a:xfrm>
          <a:prstGeom prst="rect">
            <a:avLst/>
          </a:prstGeom>
          <a:ln>
            <a:solidFill>
              <a:srgbClr val="A6A6A6"/>
            </a:solidFill>
          </a:ln>
        </p:spPr>
      </p:pic>
    </p:spTree>
    <p:extLst>
      <p:ext uri="{BB962C8B-B14F-4D97-AF65-F5344CB8AC3E}">
        <p14:creationId xmlns:p14="http://schemas.microsoft.com/office/powerpoint/2010/main" val="177449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/>
              <a:t>Cluster Analysis in Minitab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51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/>
              <a:t>Cluster Analysis in Minitab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64" y="1600200"/>
            <a:ext cx="7506536" cy="497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7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 smtClean="0"/>
              <a:t>Cluster Analysis in Minitab</a:t>
            </a:r>
            <a:endParaRPr lang="en-US" spc="0" dirty="0"/>
          </a:p>
        </p:txBody>
      </p:sp>
      <p:pic>
        <p:nvPicPr>
          <p:cNvPr id="2" name="Picture 1" descr="session output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00199"/>
            <a:ext cx="5410200" cy="4168515"/>
          </a:xfrm>
          <a:prstGeom prst="rect">
            <a:avLst/>
          </a:prstGeom>
          <a:ln>
            <a:solidFill>
              <a:srgbClr val="A6A6A6"/>
            </a:solidFill>
          </a:ln>
        </p:spPr>
      </p:pic>
    </p:spTree>
    <p:extLst>
      <p:ext uri="{BB962C8B-B14F-4D97-AF65-F5344CB8AC3E}">
        <p14:creationId xmlns:p14="http://schemas.microsoft.com/office/powerpoint/2010/main" val="165442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 smtClean="0"/>
              <a:t>Cluster Analysis in Minitab</a:t>
            </a:r>
            <a:endParaRPr lang="en-US" spc="0" dirty="0"/>
          </a:p>
        </p:txBody>
      </p:sp>
      <p:pic>
        <p:nvPicPr>
          <p:cNvPr id="2" name="Picture 1" descr="session output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00199"/>
            <a:ext cx="5410200" cy="4168515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4" name="Picture 3" descr="session output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250612"/>
            <a:ext cx="5791200" cy="422638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4808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 smtClean="0"/>
              <a:t>Cluster Analysis in Minitab</a:t>
            </a:r>
            <a:endParaRPr lang="en-US" spc="0" dirty="0"/>
          </a:p>
        </p:txBody>
      </p:sp>
      <p:pic>
        <p:nvPicPr>
          <p:cNvPr id="4" name="Picture 3" descr="screen shot with all selecte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7" t="89298" r="50790" b="986"/>
          <a:stretch/>
        </p:blipFill>
        <p:spPr>
          <a:xfrm>
            <a:off x="609600" y="1295400"/>
            <a:ext cx="1506620" cy="53544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0397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/>
              <a:t>Audiences</a:t>
            </a:r>
            <a:endParaRPr lang="en-US" dirty="0"/>
          </a:p>
        </p:txBody>
      </p:sp>
      <p:pic>
        <p:nvPicPr>
          <p:cNvPr id="3" name="Picture 2" descr="Screen Shot 2016-11-17 at 5.30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95600"/>
            <a:ext cx="1752600" cy="1626440"/>
          </a:xfrm>
          <a:prstGeom prst="rect">
            <a:avLst/>
          </a:prstGeom>
        </p:spPr>
      </p:pic>
      <p:pic>
        <p:nvPicPr>
          <p:cNvPr id="8" name="Picture 7" descr="Screen Shot 2016-11-17 at 5.35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901493"/>
            <a:ext cx="1633004" cy="159430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200" y="1371600"/>
            <a:ext cx="2590800" cy="762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  <a:t>Business</a:t>
            </a:r>
          </a:p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  <a:t>Analytics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Helvetica Neue Medium"/>
              <a:cs typeface="Helvetica Neue Medium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 Medium"/>
              <a:cs typeface="Helvetica Neue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72200" y="1371600"/>
            <a:ext cx="2590800" cy="762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  <a:t>Modern</a:t>
            </a:r>
            <a:b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</a:b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  <a:t>Data Science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Helvetica Neue Medium"/>
              <a:cs typeface="Helvetica Neue Medium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69269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 smtClean="0"/>
              <a:t>Cluster Analysis in Minitab</a:t>
            </a:r>
            <a:endParaRPr lang="en-US" spc="0" dirty="0"/>
          </a:p>
        </p:txBody>
      </p:sp>
      <p:pic>
        <p:nvPicPr>
          <p:cNvPr id="3" name="Picture 2" descr="storage dialog bo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2209800"/>
            <a:ext cx="7831821" cy="38862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 descr="screen shot with all selecte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7" t="89298" r="50790" b="986"/>
          <a:stretch/>
        </p:blipFill>
        <p:spPr>
          <a:xfrm>
            <a:off x="609600" y="1295400"/>
            <a:ext cx="1506620" cy="535441"/>
          </a:xfrm>
          <a:prstGeom prst="rect">
            <a:avLst/>
          </a:prstGeom>
          <a:ln>
            <a:solidFill>
              <a:srgbClr val="A6A6A6"/>
            </a:solidFill>
          </a:ln>
        </p:spPr>
      </p:pic>
    </p:spTree>
    <p:extLst>
      <p:ext uri="{BB962C8B-B14F-4D97-AF65-F5344CB8AC3E}">
        <p14:creationId xmlns:p14="http://schemas.microsoft.com/office/powerpoint/2010/main" val="378489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 smtClean="0"/>
              <a:t>Cluster Analysis in Minitab</a:t>
            </a:r>
            <a:endParaRPr lang="en-US" spc="0" dirty="0"/>
          </a:p>
        </p:txBody>
      </p:sp>
      <p:pic>
        <p:nvPicPr>
          <p:cNvPr id="5" name="Picture 4" descr="data with items stor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47800"/>
            <a:ext cx="7922234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4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 smtClean="0"/>
              <a:t>Cluster Analysis in Minitab</a:t>
            </a:r>
            <a:endParaRPr lang="en-US" spc="0" dirty="0"/>
          </a:p>
        </p:txBody>
      </p:sp>
      <p:pic>
        <p:nvPicPr>
          <p:cNvPr id="2" name="Picture 1" descr="Help butt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5400"/>
            <a:ext cx="1637414" cy="533400"/>
          </a:xfrm>
          <a:prstGeom prst="rect">
            <a:avLst/>
          </a:prstGeom>
        </p:spPr>
      </p:pic>
      <p:pic>
        <p:nvPicPr>
          <p:cNvPr id="12" name="Picture 11" descr="stat guide butt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5400"/>
            <a:ext cx="1600200" cy="800100"/>
          </a:xfrm>
          <a:prstGeom prst="rect">
            <a:avLst/>
          </a:prstGeom>
          <a:ln>
            <a:solidFill>
              <a:srgbClr val="A6A6A6"/>
            </a:solidFill>
          </a:ln>
        </p:spPr>
      </p:pic>
    </p:spTree>
    <p:extLst>
      <p:ext uri="{BB962C8B-B14F-4D97-AF65-F5344CB8AC3E}">
        <p14:creationId xmlns:p14="http://schemas.microsoft.com/office/powerpoint/2010/main" val="291318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 smtClean="0"/>
              <a:t>Cluster Analysis in Minitab</a:t>
            </a:r>
            <a:endParaRPr lang="en-US" spc="0" dirty="0"/>
          </a:p>
        </p:txBody>
      </p:sp>
      <p:pic>
        <p:nvPicPr>
          <p:cNvPr id="2" name="Picture 1" descr="Help butt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5400"/>
            <a:ext cx="1637414" cy="533400"/>
          </a:xfrm>
          <a:prstGeom prst="rect">
            <a:avLst/>
          </a:prstGeom>
        </p:spPr>
      </p:pic>
      <p:pic>
        <p:nvPicPr>
          <p:cNvPr id="12" name="Picture 11" descr="stat guide butt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5400"/>
            <a:ext cx="1600200" cy="800100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13" name="Picture 12" descr="stat guide 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209800"/>
            <a:ext cx="4353102" cy="2819400"/>
          </a:xfrm>
          <a:prstGeom prst="rect">
            <a:avLst/>
          </a:prstGeom>
          <a:ln>
            <a:solidFill>
              <a:srgbClr val="A6A6A6"/>
            </a:solidFill>
          </a:ln>
        </p:spPr>
      </p:pic>
    </p:spTree>
    <p:extLst>
      <p:ext uri="{BB962C8B-B14F-4D97-AF65-F5344CB8AC3E}">
        <p14:creationId xmlns:p14="http://schemas.microsoft.com/office/powerpoint/2010/main" val="288208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 smtClean="0"/>
              <a:t>Cluster Analysis in Minitab</a:t>
            </a:r>
            <a:endParaRPr lang="en-US" spc="0" dirty="0"/>
          </a:p>
        </p:txBody>
      </p:sp>
      <p:pic>
        <p:nvPicPr>
          <p:cNvPr id="2" name="Picture 1" descr="Help butt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5400"/>
            <a:ext cx="1637414" cy="533400"/>
          </a:xfrm>
          <a:prstGeom prst="rect">
            <a:avLst/>
          </a:prstGeom>
        </p:spPr>
      </p:pic>
      <p:pic>
        <p:nvPicPr>
          <p:cNvPr id="12" name="Picture 11" descr="stat guide butt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5400"/>
            <a:ext cx="1600200" cy="800100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13" name="Picture 12" descr="stat guide 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209800"/>
            <a:ext cx="4353102" cy="2819400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14" name="Picture 13" descr="stat guide 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00" y="2743201"/>
            <a:ext cx="4353100" cy="2819399"/>
          </a:xfrm>
          <a:prstGeom prst="rect">
            <a:avLst/>
          </a:prstGeom>
          <a:ln>
            <a:solidFill>
              <a:srgbClr val="A6A6A6"/>
            </a:solidFill>
          </a:ln>
        </p:spPr>
      </p:pic>
    </p:spTree>
    <p:extLst>
      <p:ext uri="{BB962C8B-B14F-4D97-AF65-F5344CB8AC3E}">
        <p14:creationId xmlns:p14="http://schemas.microsoft.com/office/powerpoint/2010/main" val="13361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 smtClean="0"/>
              <a:t>Cluster Analysis in Minitab</a:t>
            </a:r>
            <a:endParaRPr lang="en-US" spc="0" dirty="0"/>
          </a:p>
        </p:txBody>
      </p:sp>
      <p:pic>
        <p:nvPicPr>
          <p:cNvPr id="2" name="Picture 1" descr="Help butt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5400"/>
            <a:ext cx="1637414" cy="533400"/>
          </a:xfrm>
          <a:prstGeom prst="rect">
            <a:avLst/>
          </a:prstGeom>
        </p:spPr>
      </p:pic>
      <p:pic>
        <p:nvPicPr>
          <p:cNvPr id="12" name="Picture 11" descr="stat guide butt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5400"/>
            <a:ext cx="1600200" cy="800100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13" name="Picture 12" descr="stat guide 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209800"/>
            <a:ext cx="4353102" cy="2819400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14" name="Picture 13" descr="stat guide 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00" y="2743201"/>
            <a:ext cx="4353100" cy="2819399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15" name="Picture 14" descr="stat guide 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130484"/>
            <a:ext cx="4343400" cy="2813116"/>
          </a:xfrm>
          <a:prstGeom prst="rect">
            <a:avLst/>
          </a:prstGeom>
          <a:ln>
            <a:solidFill>
              <a:srgbClr val="A6A6A6"/>
            </a:solidFill>
          </a:ln>
        </p:spPr>
      </p:pic>
    </p:spTree>
    <p:extLst>
      <p:ext uri="{BB962C8B-B14F-4D97-AF65-F5344CB8AC3E}">
        <p14:creationId xmlns:p14="http://schemas.microsoft.com/office/powerpoint/2010/main" val="156524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 smtClean="0"/>
              <a:t>Cluster Analysis in Minitab</a:t>
            </a:r>
            <a:endParaRPr lang="en-US" spc="0" dirty="0"/>
          </a:p>
        </p:txBody>
      </p:sp>
      <p:pic>
        <p:nvPicPr>
          <p:cNvPr id="2" name="Picture 1" descr="Help butt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5400"/>
            <a:ext cx="1637414" cy="533400"/>
          </a:xfrm>
          <a:prstGeom prst="rect">
            <a:avLst/>
          </a:prstGeom>
        </p:spPr>
      </p:pic>
      <p:pic>
        <p:nvPicPr>
          <p:cNvPr id="12" name="Picture 11" descr="stat guide butt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5400"/>
            <a:ext cx="1600200" cy="800100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13" name="Picture 12" descr="stat guide 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209800"/>
            <a:ext cx="4353102" cy="2819400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14" name="Picture 13" descr="stat guide 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00" y="2743201"/>
            <a:ext cx="4353100" cy="2819399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15" name="Picture 14" descr="stat guide 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130484"/>
            <a:ext cx="4343400" cy="2813116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16" name="Picture 15" descr="stat guide 4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587684"/>
            <a:ext cx="4343400" cy="2813116"/>
          </a:xfrm>
          <a:prstGeom prst="rect">
            <a:avLst/>
          </a:prstGeom>
          <a:ln>
            <a:solidFill>
              <a:srgbClr val="A6A6A6"/>
            </a:solidFill>
          </a:ln>
        </p:spPr>
      </p:pic>
    </p:spTree>
    <p:extLst>
      <p:ext uri="{BB962C8B-B14F-4D97-AF65-F5344CB8AC3E}">
        <p14:creationId xmlns:p14="http://schemas.microsoft.com/office/powerpoint/2010/main" val="259834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 smtClean="0"/>
              <a:t>Cluster Analysis in Minitab</a:t>
            </a:r>
            <a:endParaRPr lang="en-US" spc="0" dirty="0"/>
          </a:p>
        </p:txBody>
      </p:sp>
    </p:spTree>
    <p:extLst>
      <p:ext uri="{BB962C8B-B14F-4D97-AF65-F5344CB8AC3E}">
        <p14:creationId xmlns:p14="http://schemas.microsoft.com/office/powerpoint/2010/main" val="27215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 smtClean="0"/>
              <a:t>Cluster Analysis in Minitab</a:t>
            </a:r>
            <a:endParaRPr lang="en-US" spc="0" dirty="0"/>
          </a:p>
        </p:txBody>
      </p:sp>
      <p:pic>
        <p:nvPicPr>
          <p:cNvPr id="2" name="Picture 1" descr="Line Plot of Ret, Mid, You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47800"/>
            <a:ext cx="7543800" cy="5029200"/>
          </a:xfrm>
          <a:prstGeom prst="rect">
            <a:avLst/>
          </a:prstGeom>
          <a:ln>
            <a:solidFill>
              <a:srgbClr val="A6A6A6"/>
            </a:solidFill>
          </a:ln>
        </p:spPr>
      </p:pic>
    </p:spTree>
    <p:extLst>
      <p:ext uri="{BB962C8B-B14F-4D97-AF65-F5344CB8AC3E}">
        <p14:creationId xmlns:p14="http://schemas.microsoft.com/office/powerpoint/2010/main" val="207253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/>
              <a:t>Cluster Analysis in Minitab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47800"/>
            <a:ext cx="7543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/>
              <a:t>Audiences</a:t>
            </a:r>
            <a:endParaRPr lang="en-US" dirty="0"/>
          </a:p>
        </p:txBody>
      </p:sp>
      <p:pic>
        <p:nvPicPr>
          <p:cNvPr id="3" name="Picture 2" descr="Screen Shot 2016-11-17 at 5.30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95600"/>
            <a:ext cx="1752600" cy="1626440"/>
          </a:xfrm>
          <a:prstGeom prst="rect">
            <a:avLst/>
          </a:prstGeom>
        </p:spPr>
      </p:pic>
      <p:pic>
        <p:nvPicPr>
          <p:cNvPr id="8" name="Picture 7" descr="Screen Shot 2016-11-17 at 5.35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901493"/>
            <a:ext cx="1633004" cy="1594307"/>
          </a:xfrm>
          <a:prstGeom prst="rect">
            <a:avLst/>
          </a:prstGeom>
        </p:spPr>
      </p:pic>
      <p:pic>
        <p:nvPicPr>
          <p:cNvPr id="9" name="Picture 8" descr="minitab-corp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048000"/>
            <a:ext cx="3124200" cy="113945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200" y="1371600"/>
            <a:ext cx="2590800" cy="762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  <a:t>Business</a:t>
            </a:r>
          </a:p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  <a:t>Analytics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Helvetica Neue Medium"/>
              <a:cs typeface="Helvetica Neue Medium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 Medium"/>
              <a:cs typeface="Helvetica Neue Medium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2800" y="1371600"/>
            <a:ext cx="2590800" cy="762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  <a:t>Traditional</a:t>
            </a:r>
            <a:b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</a:b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  <a:t>Statistical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  <a:t>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  <a:t>Sciences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Helvetica Neue Medium"/>
              <a:cs typeface="Helvetica Neue Medium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 Medium"/>
              <a:cs typeface="Helvetica Neue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72200" y="1371600"/>
            <a:ext cx="2590800" cy="762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  <a:t>Modern</a:t>
            </a:r>
            <a:b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</a:b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  <a:t>Data Science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Helvetica Neue Medium"/>
              <a:cs typeface="Helvetica Neue Medium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24205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/>
              <a:t>Cluster Analysis in Minitab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47800"/>
            <a:ext cx="7556775" cy="503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0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/>
              <a:t>Cluster Analysis in Minitab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55117"/>
            <a:ext cx="7628448" cy="508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9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/>
              <a:t>A vs. B Marketing Experiment</a:t>
            </a:r>
            <a:endParaRPr lang="en-US" dirty="0"/>
          </a:p>
        </p:txBody>
      </p:sp>
      <p:pic>
        <p:nvPicPr>
          <p:cNvPr id="5" name="Picture 4" descr="Screen shot 2015-01-20 at 3.10.59 PM.png"/>
          <p:cNvPicPr>
            <a:picLocks noChangeAspect="1"/>
          </p:cNvPicPr>
          <p:nvPr/>
        </p:nvPicPr>
        <p:blipFill rotWithShape="1">
          <a:blip r:embed="rId2"/>
          <a:srcRect t="47863" b="21795"/>
          <a:stretch/>
        </p:blipFill>
        <p:spPr>
          <a:xfrm>
            <a:off x="609600" y="2514600"/>
            <a:ext cx="3352800" cy="7251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682748" y="1524000"/>
            <a:ext cx="384052" cy="1004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8" name="Rectangle 7"/>
          <p:cNvSpPr/>
          <p:nvPr/>
        </p:nvSpPr>
        <p:spPr bwMode="auto">
          <a:xfrm>
            <a:off x="1368548" y="2286000"/>
            <a:ext cx="384052" cy="242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9" name="Rectangle 8"/>
          <p:cNvSpPr/>
          <p:nvPr/>
        </p:nvSpPr>
        <p:spPr bwMode="auto">
          <a:xfrm>
            <a:off x="2130548" y="1905000"/>
            <a:ext cx="384052" cy="623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0" name="Rectangle 9"/>
          <p:cNvSpPr/>
          <p:nvPr/>
        </p:nvSpPr>
        <p:spPr bwMode="auto">
          <a:xfrm>
            <a:off x="2740148" y="2057400"/>
            <a:ext cx="384052" cy="4710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1" name="Rectangle 10"/>
          <p:cNvSpPr/>
          <p:nvPr/>
        </p:nvSpPr>
        <p:spPr bwMode="auto">
          <a:xfrm>
            <a:off x="3425948" y="1752600"/>
            <a:ext cx="384052" cy="7758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pic>
        <p:nvPicPr>
          <p:cNvPr id="12" name="Picture 11" descr="Screen shot 2015-01-20 at 3.10.59 PM.png"/>
          <p:cNvPicPr>
            <a:picLocks noChangeAspect="1"/>
          </p:cNvPicPr>
          <p:nvPr/>
        </p:nvPicPr>
        <p:blipFill rotWithShape="1">
          <a:blip r:embed="rId2"/>
          <a:srcRect t="47863" b="21795"/>
          <a:stretch/>
        </p:blipFill>
        <p:spPr>
          <a:xfrm>
            <a:off x="5105400" y="2514600"/>
            <a:ext cx="3352800" cy="72518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5178548" y="2133600"/>
            <a:ext cx="384052" cy="3948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4" name="Rectangle 13"/>
          <p:cNvSpPr/>
          <p:nvPr/>
        </p:nvSpPr>
        <p:spPr bwMode="auto">
          <a:xfrm>
            <a:off x="5864348" y="2438400"/>
            <a:ext cx="384052" cy="900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5" name="Rectangle 14"/>
          <p:cNvSpPr/>
          <p:nvPr/>
        </p:nvSpPr>
        <p:spPr bwMode="auto">
          <a:xfrm>
            <a:off x="6626348" y="2286000"/>
            <a:ext cx="384052" cy="242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6" name="Rectangle 15"/>
          <p:cNvSpPr/>
          <p:nvPr/>
        </p:nvSpPr>
        <p:spPr bwMode="auto">
          <a:xfrm>
            <a:off x="7235948" y="1447800"/>
            <a:ext cx="384052" cy="10806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7" name="Rectangle 16"/>
          <p:cNvSpPr/>
          <p:nvPr/>
        </p:nvSpPr>
        <p:spPr bwMode="auto">
          <a:xfrm>
            <a:off x="7921748" y="1524000"/>
            <a:ext cx="384052" cy="1004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4" name="Down Arrow 3"/>
          <p:cNvSpPr/>
          <p:nvPr/>
        </p:nvSpPr>
        <p:spPr>
          <a:xfrm>
            <a:off x="1851890" y="3364345"/>
            <a:ext cx="1016000" cy="914400"/>
          </a:xfrm>
          <a:prstGeom prst="downArrow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133600" y="3352800"/>
            <a:ext cx="762000" cy="6096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3600" b="1" dirty="0">
                <a:latin typeface="Helvetica Neue"/>
                <a:cs typeface="Helvetica Neue"/>
              </a:rPr>
              <a:t>A</a:t>
            </a:r>
          </a:p>
        </p:txBody>
      </p:sp>
      <p:sp>
        <p:nvSpPr>
          <p:cNvPr id="30" name="Down Arrow 29"/>
          <p:cNvSpPr/>
          <p:nvPr/>
        </p:nvSpPr>
        <p:spPr>
          <a:xfrm>
            <a:off x="6271490" y="3364345"/>
            <a:ext cx="1016000" cy="914400"/>
          </a:xfrm>
          <a:prstGeom prst="downArrow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6553200" y="3352800"/>
            <a:ext cx="762000" cy="6096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3600" b="1" dirty="0">
                <a:latin typeface="Helvetica Neue"/>
                <a:cs typeface="Helvetica Neue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38555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/>
              <a:t>A vs. B Marketing Experiment</a:t>
            </a:r>
            <a:endParaRPr lang="en-US" b="0" dirty="0"/>
          </a:p>
        </p:txBody>
      </p:sp>
      <p:pic>
        <p:nvPicPr>
          <p:cNvPr id="3" name="Picture 2" descr="atlant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5" r="21653"/>
          <a:stretch/>
        </p:blipFill>
        <p:spPr>
          <a:xfrm>
            <a:off x="0" y="1219200"/>
            <a:ext cx="1788160" cy="1290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06"/>
          <a:stretch/>
        </p:blipFill>
        <p:spPr>
          <a:xfrm>
            <a:off x="1828800" y="1219200"/>
            <a:ext cx="1798320" cy="129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43"/>
          <a:stretch/>
        </p:blipFill>
        <p:spPr>
          <a:xfrm>
            <a:off x="3688079" y="1219200"/>
            <a:ext cx="1788161" cy="129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"/>
          <a:stretch/>
        </p:blipFill>
        <p:spPr>
          <a:xfrm>
            <a:off x="5527040" y="1219200"/>
            <a:ext cx="1788160" cy="1295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2" r="26683"/>
          <a:stretch/>
        </p:blipFill>
        <p:spPr>
          <a:xfrm>
            <a:off x="7345680" y="1219200"/>
            <a:ext cx="1798320" cy="1291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71"/>
          <a:stretch/>
        </p:blipFill>
        <p:spPr>
          <a:xfrm>
            <a:off x="0" y="2570479"/>
            <a:ext cx="1789040" cy="11887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85"/>
          <a:stretch/>
        </p:blipFill>
        <p:spPr>
          <a:xfrm>
            <a:off x="1828800" y="2560320"/>
            <a:ext cx="1788160" cy="11887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7" r="13648"/>
          <a:stretch/>
        </p:blipFill>
        <p:spPr>
          <a:xfrm>
            <a:off x="3688081" y="2560320"/>
            <a:ext cx="1788160" cy="11923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" t="7874" r="32825"/>
          <a:stretch/>
        </p:blipFill>
        <p:spPr>
          <a:xfrm>
            <a:off x="5527041" y="2560320"/>
            <a:ext cx="1788160" cy="11887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840" y="2560320"/>
            <a:ext cx="1788160" cy="11921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4330"/>
          <a:stretch/>
        </p:blipFill>
        <p:spPr>
          <a:xfrm>
            <a:off x="-10161" y="3825240"/>
            <a:ext cx="1798321" cy="1143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2" t="3620"/>
          <a:stretch/>
        </p:blipFill>
        <p:spPr>
          <a:xfrm>
            <a:off x="1828800" y="3820160"/>
            <a:ext cx="1808480" cy="11552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"/>
          <a:stretch/>
        </p:blipFill>
        <p:spPr>
          <a:xfrm>
            <a:off x="3688080" y="3804835"/>
            <a:ext cx="1798320" cy="11634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7" t="9765" r="4905"/>
          <a:stretch/>
        </p:blipFill>
        <p:spPr>
          <a:xfrm>
            <a:off x="5527039" y="3799840"/>
            <a:ext cx="1788161" cy="11736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840" y="3789680"/>
            <a:ext cx="1788160" cy="11832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" t="1250" r="1600" b="8598"/>
          <a:stretch/>
        </p:blipFill>
        <p:spPr>
          <a:xfrm>
            <a:off x="-16348" y="5029200"/>
            <a:ext cx="1804508" cy="11277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4" t="1" r="14659" b="889"/>
          <a:stretch/>
        </p:blipFill>
        <p:spPr>
          <a:xfrm>
            <a:off x="1828799" y="5024120"/>
            <a:ext cx="1808481" cy="11328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" t="2564" b="4972"/>
          <a:stretch/>
        </p:blipFill>
        <p:spPr>
          <a:xfrm>
            <a:off x="3688080" y="5029200"/>
            <a:ext cx="1798320" cy="11277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7" r="12754"/>
          <a:stretch/>
        </p:blipFill>
        <p:spPr>
          <a:xfrm>
            <a:off x="5527040" y="5024120"/>
            <a:ext cx="1778000" cy="114667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"/>
          <a:stretch/>
        </p:blipFill>
        <p:spPr>
          <a:xfrm>
            <a:off x="7355840" y="5024120"/>
            <a:ext cx="178816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7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/>
              <a:t>A vs. B Marketing Experiment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64" y="1600200"/>
            <a:ext cx="7506536" cy="497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4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/>
              <a:t>A vs. B Marketing Experiment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64" y="1600200"/>
            <a:ext cx="7506536" cy="49742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16200000" flipV="1">
            <a:off x="2819400" y="5257799"/>
            <a:ext cx="1524000" cy="609600"/>
          </a:xfrm>
          <a:prstGeom prst="rect">
            <a:avLst/>
          </a:prstGeom>
          <a:solidFill>
            <a:schemeClr val="tx1">
              <a:lumMod val="50000"/>
              <a:lumOff val="50000"/>
              <a:alpha val="2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16200000" flipV="1">
            <a:off x="2133599" y="5257799"/>
            <a:ext cx="1524000" cy="609600"/>
          </a:xfrm>
          <a:prstGeom prst="rect">
            <a:avLst/>
          </a:prstGeom>
          <a:solidFill>
            <a:schemeClr val="tx1">
              <a:lumMod val="50000"/>
              <a:lumOff val="50000"/>
              <a:alpha val="2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6200000" flipV="1">
            <a:off x="1251365" y="5073235"/>
            <a:ext cx="1688270" cy="838199"/>
          </a:xfrm>
          <a:prstGeom prst="rect">
            <a:avLst/>
          </a:prstGeom>
          <a:solidFill>
            <a:schemeClr val="tx1">
              <a:lumMod val="50000"/>
              <a:lumOff val="50000"/>
              <a:alpha val="2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6200000" flipV="1">
            <a:off x="3950530" y="4964870"/>
            <a:ext cx="1623940" cy="1143000"/>
          </a:xfrm>
          <a:prstGeom prst="rect">
            <a:avLst/>
          </a:prstGeom>
          <a:solidFill>
            <a:schemeClr val="tx1">
              <a:lumMod val="50000"/>
              <a:lumOff val="50000"/>
              <a:alpha val="2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6200000" flipV="1">
            <a:off x="5943599" y="5052941"/>
            <a:ext cx="1700142" cy="890660"/>
          </a:xfrm>
          <a:prstGeom prst="rect">
            <a:avLst/>
          </a:prstGeom>
          <a:solidFill>
            <a:schemeClr val="tx1">
              <a:lumMod val="50000"/>
              <a:lumOff val="50000"/>
              <a:alpha val="2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 flipV="1">
            <a:off x="6755570" y="5195960"/>
            <a:ext cx="1705120" cy="609600"/>
          </a:xfrm>
          <a:prstGeom prst="rect">
            <a:avLst/>
          </a:prstGeom>
          <a:solidFill>
            <a:schemeClr val="tx1">
              <a:lumMod val="50000"/>
              <a:lumOff val="50000"/>
              <a:alpha val="2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6200000" flipV="1">
            <a:off x="5052940" y="5117271"/>
            <a:ext cx="1852542" cy="609600"/>
          </a:xfrm>
          <a:prstGeom prst="rect">
            <a:avLst/>
          </a:prstGeom>
          <a:solidFill>
            <a:schemeClr val="tx1">
              <a:lumMod val="50000"/>
              <a:lumOff val="50000"/>
              <a:alpha val="2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0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/>
              <a:t>A vs. B Marketing Experiment</a:t>
            </a:r>
            <a:endParaRPr lang="en-US" dirty="0"/>
          </a:p>
        </p:txBody>
      </p:sp>
      <p:pic>
        <p:nvPicPr>
          <p:cNvPr id="5" name="Picture 4" descr="Screen shot 2015-01-20 at 3.10.59 PM.png"/>
          <p:cNvPicPr>
            <a:picLocks noChangeAspect="1"/>
          </p:cNvPicPr>
          <p:nvPr/>
        </p:nvPicPr>
        <p:blipFill rotWithShape="1">
          <a:blip r:embed="rId2"/>
          <a:srcRect t="47863" b="21795"/>
          <a:stretch/>
        </p:blipFill>
        <p:spPr>
          <a:xfrm>
            <a:off x="609600" y="2514600"/>
            <a:ext cx="3352800" cy="7251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682748" y="1524000"/>
            <a:ext cx="384052" cy="1004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8" name="Rectangle 7"/>
          <p:cNvSpPr/>
          <p:nvPr/>
        </p:nvSpPr>
        <p:spPr bwMode="auto">
          <a:xfrm>
            <a:off x="1368548" y="2286000"/>
            <a:ext cx="384052" cy="242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9" name="Rectangle 8"/>
          <p:cNvSpPr/>
          <p:nvPr/>
        </p:nvSpPr>
        <p:spPr bwMode="auto">
          <a:xfrm>
            <a:off x="2130548" y="1905000"/>
            <a:ext cx="384052" cy="623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0" name="Rectangle 9"/>
          <p:cNvSpPr/>
          <p:nvPr/>
        </p:nvSpPr>
        <p:spPr bwMode="auto">
          <a:xfrm>
            <a:off x="2740148" y="2057400"/>
            <a:ext cx="384052" cy="4710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1" name="Rectangle 10"/>
          <p:cNvSpPr/>
          <p:nvPr/>
        </p:nvSpPr>
        <p:spPr bwMode="auto">
          <a:xfrm>
            <a:off x="3425948" y="1752600"/>
            <a:ext cx="384052" cy="7758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pic>
        <p:nvPicPr>
          <p:cNvPr id="12" name="Picture 11" descr="Screen shot 2015-01-20 at 3.10.59 PM.png"/>
          <p:cNvPicPr>
            <a:picLocks noChangeAspect="1"/>
          </p:cNvPicPr>
          <p:nvPr/>
        </p:nvPicPr>
        <p:blipFill rotWithShape="1">
          <a:blip r:embed="rId2"/>
          <a:srcRect t="47863" b="21795"/>
          <a:stretch/>
        </p:blipFill>
        <p:spPr>
          <a:xfrm>
            <a:off x="5105400" y="2514600"/>
            <a:ext cx="3352800" cy="72518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5178548" y="2133600"/>
            <a:ext cx="384052" cy="3948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4" name="Rectangle 13"/>
          <p:cNvSpPr/>
          <p:nvPr/>
        </p:nvSpPr>
        <p:spPr bwMode="auto">
          <a:xfrm>
            <a:off x="5864348" y="2438400"/>
            <a:ext cx="384052" cy="900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5" name="Rectangle 14"/>
          <p:cNvSpPr/>
          <p:nvPr/>
        </p:nvSpPr>
        <p:spPr bwMode="auto">
          <a:xfrm>
            <a:off x="6626348" y="2286000"/>
            <a:ext cx="384052" cy="242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6" name="Rectangle 15"/>
          <p:cNvSpPr/>
          <p:nvPr/>
        </p:nvSpPr>
        <p:spPr bwMode="auto">
          <a:xfrm>
            <a:off x="7235948" y="1447800"/>
            <a:ext cx="384052" cy="10806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7" name="Rectangle 16"/>
          <p:cNvSpPr/>
          <p:nvPr/>
        </p:nvSpPr>
        <p:spPr bwMode="auto">
          <a:xfrm>
            <a:off x="7921748" y="1524000"/>
            <a:ext cx="384052" cy="1004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4" name="Down Arrow 3"/>
          <p:cNvSpPr/>
          <p:nvPr/>
        </p:nvSpPr>
        <p:spPr>
          <a:xfrm>
            <a:off x="1851890" y="3364345"/>
            <a:ext cx="1016000" cy="914400"/>
          </a:xfrm>
          <a:prstGeom prst="downArrow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133600" y="3352800"/>
            <a:ext cx="762000" cy="6096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3600" b="1" dirty="0">
                <a:latin typeface="Helvetica Neue"/>
                <a:cs typeface="Helvetica Neue"/>
              </a:rPr>
              <a:t>A</a:t>
            </a:r>
          </a:p>
        </p:txBody>
      </p:sp>
      <p:sp>
        <p:nvSpPr>
          <p:cNvPr id="30" name="Down Arrow 29"/>
          <p:cNvSpPr/>
          <p:nvPr/>
        </p:nvSpPr>
        <p:spPr>
          <a:xfrm>
            <a:off x="6271490" y="3364345"/>
            <a:ext cx="1016000" cy="914400"/>
          </a:xfrm>
          <a:prstGeom prst="downArrow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6553200" y="3352800"/>
            <a:ext cx="762000" cy="6096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3600" b="1" dirty="0">
                <a:latin typeface="Helvetica Neue"/>
                <a:cs typeface="Helvetica Neue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04925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/>
              <a:t>A vs. B Marketing Experiment</a:t>
            </a:r>
            <a:endParaRPr lang="en-US" dirty="0"/>
          </a:p>
        </p:txBody>
      </p:sp>
      <p:pic>
        <p:nvPicPr>
          <p:cNvPr id="5" name="Picture 4" descr="Screen shot 2015-01-20 at 3.10.59 PM.png"/>
          <p:cNvPicPr>
            <a:picLocks noChangeAspect="1"/>
          </p:cNvPicPr>
          <p:nvPr/>
        </p:nvPicPr>
        <p:blipFill rotWithShape="1">
          <a:blip r:embed="rId2"/>
          <a:srcRect t="47863" b="21795"/>
          <a:stretch/>
        </p:blipFill>
        <p:spPr>
          <a:xfrm>
            <a:off x="609600" y="2514600"/>
            <a:ext cx="3352800" cy="7251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682748" y="1524000"/>
            <a:ext cx="384052" cy="1004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8" name="Rectangle 7"/>
          <p:cNvSpPr/>
          <p:nvPr/>
        </p:nvSpPr>
        <p:spPr bwMode="auto">
          <a:xfrm>
            <a:off x="1368548" y="2286000"/>
            <a:ext cx="384052" cy="242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9" name="Rectangle 8"/>
          <p:cNvSpPr/>
          <p:nvPr/>
        </p:nvSpPr>
        <p:spPr bwMode="auto">
          <a:xfrm>
            <a:off x="2130548" y="1905000"/>
            <a:ext cx="384052" cy="623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0" name="Rectangle 9"/>
          <p:cNvSpPr/>
          <p:nvPr/>
        </p:nvSpPr>
        <p:spPr bwMode="auto">
          <a:xfrm>
            <a:off x="2740148" y="2057400"/>
            <a:ext cx="384052" cy="4710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1" name="Rectangle 10"/>
          <p:cNvSpPr/>
          <p:nvPr/>
        </p:nvSpPr>
        <p:spPr bwMode="auto">
          <a:xfrm>
            <a:off x="3425948" y="1752600"/>
            <a:ext cx="384052" cy="7758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pic>
        <p:nvPicPr>
          <p:cNvPr id="12" name="Picture 11" descr="Screen shot 2015-01-20 at 3.10.59 PM.png"/>
          <p:cNvPicPr>
            <a:picLocks noChangeAspect="1"/>
          </p:cNvPicPr>
          <p:nvPr/>
        </p:nvPicPr>
        <p:blipFill rotWithShape="1">
          <a:blip r:embed="rId2"/>
          <a:srcRect t="47863" b="21795"/>
          <a:stretch/>
        </p:blipFill>
        <p:spPr>
          <a:xfrm>
            <a:off x="5105400" y="2514600"/>
            <a:ext cx="3352800" cy="72518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5178548" y="2133600"/>
            <a:ext cx="384052" cy="3948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4" name="Rectangle 13"/>
          <p:cNvSpPr/>
          <p:nvPr/>
        </p:nvSpPr>
        <p:spPr bwMode="auto">
          <a:xfrm>
            <a:off x="5864348" y="2438400"/>
            <a:ext cx="384052" cy="900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5" name="Rectangle 14"/>
          <p:cNvSpPr/>
          <p:nvPr/>
        </p:nvSpPr>
        <p:spPr bwMode="auto">
          <a:xfrm>
            <a:off x="6626348" y="2286000"/>
            <a:ext cx="384052" cy="242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6" name="Rectangle 15"/>
          <p:cNvSpPr/>
          <p:nvPr/>
        </p:nvSpPr>
        <p:spPr bwMode="auto">
          <a:xfrm>
            <a:off x="7235948" y="1447800"/>
            <a:ext cx="384052" cy="10806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7" name="Rectangle 16"/>
          <p:cNvSpPr/>
          <p:nvPr/>
        </p:nvSpPr>
        <p:spPr bwMode="auto">
          <a:xfrm>
            <a:off x="7921748" y="1524000"/>
            <a:ext cx="384052" cy="1004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4" name="Down Arrow 3"/>
          <p:cNvSpPr/>
          <p:nvPr/>
        </p:nvSpPr>
        <p:spPr>
          <a:xfrm>
            <a:off x="1851890" y="3364345"/>
            <a:ext cx="1016000" cy="914400"/>
          </a:xfrm>
          <a:prstGeom prst="downArrow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133600" y="3352800"/>
            <a:ext cx="762000" cy="6096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3600" b="1" dirty="0">
                <a:latin typeface="Helvetica Neue"/>
                <a:cs typeface="Helvetica Neue"/>
              </a:rPr>
              <a:t>A</a:t>
            </a:r>
          </a:p>
        </p:txBody>
      </p:sp>
      <p:sp>
        <p:nvSpPr>
          <p:cNvPr id="30" name="Down Arrow 29"/>
          <p:cNvSpPr/>
          <p:nvPr/>
        </p:nvSpPr>
        <p:spPr>
          <a:xfrm>
            <a:off x="6271490" y="3364345"/>
            <a:ext cx="1016000" cy="914400"/>
          </a:xfrm>
          <a:prstGeom prst="downArrow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6553200" y="3352800"/>
            <a:ext cx="762000" cy="6096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3600" b="1" dirty="0">
                <a:latin typeface="Helvetica Neue"/>
                <a:cs typeface="Helvetica Neue"/>
              </a:rPr>
              <a:t>B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06"/>
          <a:stretch/>
        </p:blipFill>
        <p:spPr>
          <a:xfrm>
            <a:off x="1524000" y="4495800"/>
            <a:ext cx="1798320" cy="12954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4" t="-463" b="4972"/>
          <a:stretch/>
        </p:blipFill>
        <p:spPr>
          <a:xfrm>
            <a:off x="5943600" y="4495800"/>
            <a:ext cx="1808292" cy="131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0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/>
              <a:t>A vs. B Marketing Experiment</a:t>
            </a:r>
            <a:endParaRPr lang="en-US" dirty="0"/>
          </a:p>
        </p:txBody>
      </p:sp>
      <p:pic>
        <p:nvPicPr>
          <p:cNvPr id="5" name="Picture 4" descr="Screen shot 2015-01-20 at 3.10.59 PM.png"/>
          <p:cNvPicPr>
            <a:picLocks noChangeAspect="1"/>
          </p:cNvPicPr>
          <p:nvPr/>
        </p:nvPicPr>
        <p:blipFill rotWithShape="1">
          <a:blip r:embed="rId2"/>
          <a:srcRect t="47863" b="21795"/>
          <a:stretch/>
        </p:blipFill>
        <p:spPr>
          <a:xfrm>
            <a:off x="609600" y="2514600"/>
            <a:ext cx="3352800" cy="7251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682748" y="1524000"/>
            <a:ext cx="384052" cy="1004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8" name="Rectangle 7"/>
          <p:cNvSpPr/>
          <p:nvPr/>
        </p:nvSpPr>
        <p:spPr bwMode="auto">
          <a:xfrm>
            <a:off x="1368548" y="2286000"/>
            <a:ext cx="384052" cy="242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9" name="Rectangle 8"/>
          <p:cNvSpPr/>
          <p:nvPr/>
        </p:nvSpPr>
        <p:spPr bwMode="auto">
          <a:xfrm>
            <a:off x="2130548" y="1905000"/>
            <a:ext cx="384052" cy="623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0" name="Rectangle 9"/>
          <p:cNvSpPr/>
          <p:nvPr/>
        </p:nvSpPr>
        <p:spPr bwMode="auto">
          <a:xfrm>
            <a:off x="2740148" y="2057400"/>
            <a:ext cx="384052" cy="4710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1" name="Rectangle 10"/>
          <p:cNvSpPr/>
          <p:nvPr/>
        </p:nvSpPr>
        <p:spPr bwMode="auto">
          <a:xfrm>
            <a:off x="3425948" y="1752600"/>
            <a:ext cx="384052" cy="7758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pic>
        <p:nvPicPr>
          <p:cNvPr id="12" name="Picture 11" descr="Screen shot 2015-01-20 at 3.10.59 PM.png"/>
          <p:cNvPicPr>
            <a:picLocks noChangeAspect="1"/>
          </p:cNvPicPr>
          <p:nvPr/>
        </p:nvPicPr>
        <p:blipFill rotWithShape="1">
          <a:blip r:embed="rId2"/>
          <a:srcRect t="47863" b="21795"/>
          <a:stretch/>
        </p:blipFill>
        <p:spPr>
          <a:xfrm>
            <a:off x="5105400" y="2514600"/>
            <a:ext cx="3352800" cy="72518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5178548" y="2133600"/>
            <a:ext cx="384052" cy="3948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4" name="Rectangle 13"/>
          <p:cNvSpPr/>
          <p:nvPr/>
        </p:nvSpPr>
        <p:spPr bwMode="auto">
          <a:xfrm>
            <a:off x="5864348" y="2438400"/>
            <a:ext cx="384052" cy="900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5" name="Rectangle 14"/>
          <p:cNvSpPr/>
          <p:nvPr/>
        </p:nvSpPr>
        <p:spPr bwMode="auto">
          <a:xfrm>
            <a:off x="6626348" y="2286000"/>
            <a:ext cx="384052" cy="242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6" name="Rectangle 15"/>
          <p:cNvSpPr/>
          <p:nvPr/>
        </p:nvSpPr>
        <p:spPr bwMode="auto">
          <a:xfrm>
            <a:off x="7235948" y="1447800"/>
            <a:ext cx="384052" cy="10806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7" name="Rectangle 16"/>
          <p:cNvSpPr/>
          <p:nvPr/>
        </p:nvSpPr>
        <p:spPr bwMode="auto">
          <a:xfrm>
            <a:off x="7921748" y="1524000"/>
            <a:ext cx="384052" cy="1004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4" name="Down Arrow 3"/>
          <p:cNvSpPr/>
          <p:nvPr/>
        </p:nvSpPr>
        <p:spPr>
          <a:xfrm>
            <a:off x="1851890" y="3364345"/>
            <a:ext cx="1016000" cy="914400"/>
          </a:xfrm>
          <a:prstGeom prst="downArrow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133600" y="3352800"/>
            <a:ext cx="762000" cy="6096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3600" b="1" dirty="0">
                <a:latin typeface="Helvetica Neue"/>
                <a:cs typeface="Helvetica Neue"/>
              </a:rPr>
              <a:t>A</a:t>
            </a:r>
          </a:p>
        </p:txBody>
      </p:sp>
      <p:sp>
        <p:nvSpPr>
          <p:cNvPr id="30" name="Down Arrow 29"/>
          <p:cNvSpPr/>
          <p:nvPr/>
        </p:nvSpPr>
        <p:spPr>
          <a:xfrm>
            <a:off x="6271490" y="3364345"/>
            <a:ext cx="1016000" cy="914400"/>
          </a:xfrm>
          <a:prstGeom prst="downArrow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6553200" y="3352800"/>
            <a:ext cx="762000" cy="6096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3600" b="1" dirty="0">
                <a:latin typeface="Helvetica Neue"/>
                <a:cs typeface="Helvetica Neue"/>
              </a:rPr>
              <a:t>B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06"/>
          <a:stretch/>
        </p:blipFill>
        <p:spPr>
          <a:xfrm>
            <a:off x="1524000" y="4495800"/>
            <a:ext cx="1798320" cy="12954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4" t="-463" b="4972"/>
          <a:stretch/>
        </p:blipFill>
        <p:spPr>
          <a:xfrm>
            <a:off x="5943600" y="4495800"/>
            <a:ext cx="1808292" cy="13161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4330"/>
          <a:stretch/>
        </p:blipFill>
        <p:spPr>
          <a:xfrm>
            <a:off x="1524001" y="4495800"/>
            <a:ext cx="1828800" cy="1295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"/>
          <a:stretch/>
        </p:blipFill>
        <p:spPr>
          <a:xfrm>
            <a:off x="5943600" y="4495800"/>
            <a:ext cx="178816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6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/>
              <a:t>A vs. B Marketing Experiment</a:t>
            </a:r>
            <a:endParaRPr lang="en-US" dirty="0"/>
          </a:p>
        </p:txBody>
      </p:sp>
      <p:pic>
        <p:nvPicPr>
          <p:cNvPr id="5" name="Picture 4" descr="Screen shot 2015-01-20 at 3.10.59 PM.png"/>
          <p:cNvPicPr>
            <a:picLocks noChangeAspect="1"/>
          </p:cNvPicPr>
          <p:nvPr/>
        </p:nvPicPr>
        <p:blipFill rotWithShape="1">
          <a:blip r:embed="rId2"/>
          <a:srcRect t="47863" b="21795"/>
          <a:stretch/>
        </p:blipFill>
        <p:spPr>
          <a:xfrm>
            <a:off x="609600" y="2514600"/>
            <a:ext cx="3352800" cy="7251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682748" y="1524000"/>
            <a:ext cx="384052" cy="1004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8" name="Rectangle 7"/>
          <p:cNvSpPr/>
          <p:nvPr/>
        </p:nvSpPr>
        <p:spPr bwMode="auto">
          <a:xfrm>
            <a:off x="1368548" y="2286000"/>
            <a:ext cx="384052" cy="242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9" name="Rectangle 8"/>
          <p:cNvSpPr/>
          <p:nvPr/>
        </p:nvSpPr>
        <p:spPr bwMode="auto">
          <a:xfrm>
            <a:off x="2130548" y="1905000"/>
            <a:ext cx="384052" cy="623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0" name="Rectangle 9"/>
          <p:cNvSpPr/>
          <p:nvPr/>
        </p:nvSpPr>
        <p:spPr bwMode="auto">
          <a:xfrm>
            <a:off x="2740148" y="2057400"/>
            <a:ext cx="384052" cy="4710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1" name="Rectangle 10"/>
          <p:cNvSpPr/>
          <p:nvPr/>
        </p:nvSpPr>
        <p:spPr bwMode="auto">
          <a:xfrm>
            <a:off x="3425948" y="1752600"/>
            <a:ext cx="384052" cy="7758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pic>
        <p:nvPicPr>
          <p:cNvPr id="12" name="Picture 11" descr="Screen shot 2015-01-20 at 3.10.59 PM.png"/>
          <p:cNvPicPr>
            <a:picLocks noChangeAspect="1"/>
          </p:cNvPicPr>
          <p:nvPr/>
        </p:nvPicPr>
        <p:blipFill rotWithShape="1">
          <a:blip r:embed="rId2"/>
          <a:srcRect t="47863" b="21795"/>
          <a:stretch/>
        </p:blipFill>
        <p:spPr>
          <a:xfrm>
            <a:off x="5105400" y="2514600"/>
            <a:ext cx="3352800" cy="72518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5178548" y="2133600"/>
            <a:ext cx="384052" cy="3948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4" name="Rectangle 13"/>
          <p:cNvSpPr/>
          <p:nvPr/>
        </p:nvSpPr>
        <p:spPr bwMode="auto">
          <a:xfrm>
            <a:off x="5864348" y="2438400"/>
            <a:ext cx="384052" cy="900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5" name="Rectangle 14"/>
          <p:cNvSpPr/>
          <p:nvPr/>
        </p:nvSpPr>
        <p:spPr bwMode="auto">
          <a:xfrm>
            <a:off x="6626348" y="2286000"/>
            <a:ext cx="384052" cy="242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6" name="Rectangle 15"/>
          <p:cNvSpPr/>
          <p:nvPr/>
        </p:nvSpPr>
        <p:spPr bwMode="auto">
          <a:xfrm>
            <a:off x="7235948" y="1447800"/>
            <a:ext cx="384052" cy="10806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7" name="Rectangle 16"/>
          <p:cNvSpPr/>
          <p:nvPr/>
        </p:nvSpPr>
        <p:spPr bwMode="auto">
          <a:xfrm>
            <a:off x="7921748" y="1524000"/>
            <a:ext cx="384052" cy="1004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4" name="Down Arrow 3"/>
          <p:cNvSpPr/>
          <p:nvPr/>
        </p:nvSpPr>
        <p:spPr>
          <a:xfrm>
            <a:off x="1851890" y="3364345"/>
            <a:ext cx="1016000" cy="914400"/>
          </a:xfrm>
          <a:prstGeom prst="downArrow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133600" y="3352800"/>
            <a:ext cx="762000" cy="6096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3600" b="1" dirty="0">
                <a:latin typeface="Helvetica Neue"/>
                <a:cs typeface="Helvetica Neue"/>
              </a:rPr>
              <a:t>A</a:t>
            </a:r>
          </a:p>
        </p:txBody>
      </p:sp>
      <p:sp>
        <p:nvSpPr>
          <p:cNvPr id="30" name="Down Arrow 29"/>
          <p:cNvSpPr/>
          <p:nvPr/>
        </p:nvSpPr>
        <p:spPr>
          <a:xfrm>
            <a:off x="6271490" y="3364345"/>
            <a:ext cx="1016000" cy="914400"/>
          </a:xfrm>
          <a:prstGeom prst="downArrow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6553200" y="3352800"/>
            <a:ext cx="762000" cy="6096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3600" b="1" dirty="0">
                <a:latin typeface="Helvetica Neue"/>
                <a:cs typeface="Helvetica Neue"/>
              </a:rPr>
              <a:t>B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06"/>
          <a:stretch/>
        </p:blipFill>
        <p:spPr>
          <a:xfrm>
            <a:off x="1524000" y="4495800"/>
            <a:ext cx="1798320" cy="12954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4" t="-463" b="4972"/>
          <a:stretch/>
        </p:blipFill>
        <p:spPr>
          <a:xfrm>
            <a:off x="5943600" y="4495800"/>
            <a:ext cx="1808292" cy="1316140"/>
          </a:xfrm>
          <a:prstGeom prst="rect">
            <a:avLst/>
          </a:prstGeom>
        </p:spPr>
      </p:pic>
      <p:pic>
        <p:nvPicPr>
          <p:cNvPr id="23" name="Picture 22" descr="atlanta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5" r="21653"/>
          <a:stretch/>
        </p:blipFill>
        <p:spPr>
          <a:xfrm>
            <a:off x="1524000" y="4495800"/>
            <a:ext cx="1828800" cy="12903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" t="1250" r="1600" b="8598"/>
          <a:stretch/>
        </p:blipFill>
        <p:spPr>
          <a:xfrm>
            <a:off x="5943600" y="4495800"/>
            <a:ext cx="1804508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7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57200" y="1371600"/>
            <a:ext cx="2590800" cy="762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  <a:t>Business</a:t>
            </a:r>
          </a:p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  <a:t>Analytics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Helvetica Neue Medium"/>
              <a:cs typeface="Helvetica Neue Medium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 Medium"/>
              <a:cs typeface="Helvetica Neue Medium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2800" y="1371600"/>
            <a:ext cx="2590800" cy="762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  <a:t>Traditional</a:t>
            </a:r>
            <a:b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</a:b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  <a:t>Statistical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  <a:t>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  <a:t>Sciences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Helvetica Neue Medium"/>
              <a:cs typeface="Helvetica Neue Medium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 Medium"/>
              <a:cs typeface="Helvetica Neue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72200" y="1371600"/>
            <a:ext cx="2590800" cy="762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  <a:t>Modern</a:t>
            </a:r>
            <a:b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</a:b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  <a:t>Data Science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Helvetica Neue Medium"/>
              <a:cs typeface="Helvetica Neue Medium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51513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/>
              <a:t>A vs. B Marketing Experiment</a:t>
            </a:r>
            <a:endParaRPr lang="en-US" dirty="0"/>
          </a:p>
        </p:txBody>
      </p:sp>
      <p:pic>
        <p:nvPicPr>
          <p:cNvPr id="5" name="Picture 4" descr="Screen shot 2015-01-20 at 3.10.59 PM.png"/>
          <p:cNvPicPr>
            <a:picLocks noChangeAspect="1"/>
          </p:cNvPicPr>
          <p:nvPr/>
        </p:nvPicPr>
        <p:blipFill rotWithShape="1">
          <a:blip r:embed="rId2"/>
          <a:srcRect t="47863" b="21795"/>
          <a:stretch/>
        </p:blipFill>
        <p:spPr>
          <a:xfrm>
            <a:off x="609600" y="2514600"/>
            <a:ext cx="3352800" cy="7251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682748" y="1524000"/>
            <a:ext cx="384052" cy="1004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8" name="Rectangle 7"/>
          <p:cNvSpPr/>
          <p:nvPr/>
        </p:nvSpPr>
        <p:spPr bwMode="auto">
          <a:xfrm>
            <a:off x="1368548" y="2286000"/>
            <a:ext cx="384052" cy="242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9" name="Rectangle 8"/>
          <p:cNvSpPr/>
          <p:nvPr/>
        </p:nvSpPr>
        <p:spPr bwMode="auto">
          <a:xfrm>
            <a:off x="2130548" y="1905000"/>
            <a:ext cx="384052" cy="623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0" name="Rectangle 9"/>
          <p:cNvSpPr/>
          <p:nvPr/>
        </p:nvSpPr>
        <p:spPr bwMode="auto">
          <a:xfrm>
            <a:off x="2740148" y="2057400"/>
            <a:ext cx="384052" cy="4710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1" name="Rectangle 10"/>
          <p:cNvSpPr/>
          <p:nvPr/>
        </p:nvSpPr>
        <p:spPr bwMode="auto">
          <a:xfrm>
            <a:off x="3425948" y="1752600"/>
            <a:ext cx="384052" cy="7758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pic>
        <p:nvPicPr>
          <p:cNvPr id="12" name="Picture 11" descr="Screen shot 2015-01-20 at 3.10.59 PM.png"/>
          <p:cNvPicPr>
            <a:picLocks noChangeAspect="1"/>
          </p:cNvPicPr>
          <p:nvPr/>
        </p:nvPicPr>
        <p:blipFill rotWithShape="1">
          <a:blip r:embed="rId2"/>
          <a:srcRect t="47863" b="21795"/>
          <a:stretch/>
        </p:blipFill>
        <p:spPr>
          <a:xfrm>
            <a:off x="5105400" y="2514600"/>
            <a:ext cx="3352800" cy="72518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5178548" y="2133600"/>
            <a:ext cx="384052" cy="3948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4" name="Rectangle 13"/>
          <p:cNvSpPr/>
          <p:nvPr/>
        </p:nvSpPr>
        <p:spPr bwMode="auto">
          <a:xfrm>
            <a:off x="5864348" y="2438400"/>
            <a:ext cx="384052" cy="900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5" name="Rectangle 14"/>
          <p:cNvSpPr/>
          <p:nvPr/>
        </p:nvSpPr>
        <p:spPr bwMode="auto">
          <a:xfrm>
            <a:off x="6626348" y="2286000"/>
            <a:ext cx="384052" cy="242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6" name="Rectangle 15"/>
          <p:cNvSpPr/>
          <p:nvPr/>
        </p:nvSpPr>
        <p:spPr bwMode="auto">
          <a:xfrm>
            <a:off x="7235948" y="1447800"/>
            <a:ext cx="384052" cy="10806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7" name="Rectangle 16"/>
          <p:cNvSpPr/>
          <p:nvPr/>
        </p:nvSpPr>
        <p:spPr bwMode="auto">
          <a:xfrm>
            <a:off x="7921748" y="1524000"/>
            <a:ext cx="384052" cy="1004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4" name="Down Arrow 3"/>
          <p:cNvSpPr/>
          <p:nvPr/>
        </p:nvSpPr>
        <p:spPr>
          <a:xfrm>
            <a:off x="1851890" y="3364345"/>
            <a:ext cx="1016000" cy="914400"/>
          </a:xfrm>
          <a:prstGeom prst="downArrow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133600" y="3352800"/>
            <a:ext cx="762000" cy="6096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3600" b="1" dirty="0">
                <a:latin typeface="Helvetica Neue"/>
                <a:cs typeface="Helvetica Neue"/>
              </a:rPr>
              <a:t>A</a:t>
            </a:r>
          </a:p>
        </p:txBody>
      </p:sp>
      <p:sp>
        <p:nvSpPr>
          <p:cNvPr id="30" name="Down Arrow 29"/>
          <p:cNvSpPr/>
          <p:nvPr/>
        </p:nvSpPr>
        <p:spPr>
          <a:xfrm>
            <a:off x="6271490" y="3364345"/>
            <a:ext cx="1016000" cy="914400"/>
          </a:xfrm>
          <a:prstGeom prst="downArrow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6553200" y="3352800"/>
            <a:ext cx="762000" cy="6096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3600" b="1" dirty="0">
                <a:latin typeface="Helvetica Neue"/>
                <a:cs typeface="Helvetica Neue"/>
              </a:rPr>
              <a:t>B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06"/>
          <a:stretch/>
        </p:blipFill>
        <p:spPr>
          <a:xfrm>
            <a:off x="1524000" y="4495800"/>
            <a:ext cx="1798320" cy="12954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4" t="-463" b="4972"/>
          <a:stretch/>
        </p:blipFill>
        <p:spPr>
          <a:xfrm>
            <a:off x="5943600" y="4495800"/>
            <a:ext cx="1808292" cy="1316140"/>
          </a:xfrm>
          <a:prstGeom prst="rect">
            <a:avLst/>
          </a:prstGeom>
        </p:spPr>
      </p:pic>
      <p:pic>
        <p:nvPicPr>
          <p:cNvPr id="23" name="Picture 22" descr="atlanta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5" r="21653"/>
          <a:stretch/>
        </p:blipFill>
        <p:spPr>
          <a:xfrm>
            <a:off x="1524000" y="4495800"/>
            <a:ext cx="1828800" cy="12903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" t="1250" r="1600" b="8598"/>
          <a:stretch/>
        </p:blipFill>
        <p:spPr>
          <a:xfrm>
            <a:off x="5943600" y="4495800"/>
            <a:ext cx="1804508" cy="12954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7" r="13648"/>
          <a:stretch/>
        </p:blipFill>
        <p:spPr>
          <a:xfrm>
            <a:off x="5943600" y="4495800"/>
            <a:ext cx="1788722" cy="1295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2" t="3620"/>
          <a:stretch/>
        </p:blipFill>
        <p:spPr>
          <a:xfrm>
            <a:off x="1524000" y="4495800"/>
            <a:ext cx="18288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7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/>
              <a:t>A vs. B Marketing Experiment</a:t>
            </a:r>
            <a:endParaRPr lang="en-US" dirty="0"/>
          </a:p>
        </p:txBody>
      </p:sp>
      <p:pic>
        <p:nvPicPr>
          <p:cNvPr id="5" name="Picture 4" descr="Screen shot 2015-01-20 at 3.10.59 PM.png"/>
          <p:cNvPicPr>
            <a:picLocks noChangeAspect="1"/>
          </p:cNvPicPr>
          <p:nvPr/>
        </p:nvPicPr>
        <p:blipFill rotWithShape="1">
          <a:blip r:embed="rId2"/>
          <a:srcRect t="47863" b="21795"/>
          <a:stretch/>
        </p:blipFill>
        <p:spPr>
          <a:xfrm>
            <a:off x="609600" y="2514600"/>
            <a:ext cx="3352800" cy="7251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682748" y="1524000"/>
            <a:ext cx="384052" cy="1004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8" name="Rectangle 7"/>
          <p:cNvSpPr/>
          <p:nvPr/>
        </p:nvSpPr>
        <p:spPr bwMode="auto">
          <a:xfrm>
            <a:off x="1368548" y="2286000"/>
            <a:ext cx="384052" cy="242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9" name="Rectangle 8"/>
          <p:cNvSpPr/>
          <p:nvPr/>
        </p:nvSpPr>
        <p:spPr bwMode="auto">
          <a:xfrm>
            <a:off x="2130548" y="1905000"/>
            <a:ext cx="384052" cy="623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0" name="Rectangle 9"/>
          <p:cNvSpPr/>
          <p:nvPr/>
        </p:nvSpPr>
        <p:spPr bwMode="auto">
          <a:xfrm>
            <a:off x="2740148" y="2057400"/>
            <a:ext cx="384052" cy="4710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1" name="Rectangle 10"/>
          <p:cNvSpPr/>
          <p:nvPr/>
        </p:nvSpPr>
        <p:spPr bwMode="auto">
          <a:xfrm>
            <a:off x="3425948" y="1752600"/>
            <a:ext cx="384052" cy="7758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pic>
        <p:nvPicPr>
          <p:cNvPr id="12" name="Picture 11" descr="Screen shot 2015-01-20 at 3.10.59 PM.png"/>
          <p:cNvPicPr>
            <a:picLocks noChangeAspect="1"/>
          </p:cNvPicPr>
          <p:nvPr/>
        </p:nvPicPr>
        <p:blipFill rotWithShape="1">
          <a:blip r:embed="rId2"/>
          <a:srcRect t="47863" b="21795"/>
          <a:stretch/>
        </p:blipFill>
        <p:spPr>
          <a:xfrm>
            <a:off x="5105400" y="2514600"/>
            <a:ext cx="3352800" cy="72518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5178548" y="2133600"/>
            <a:ext cx="384052" cy="3948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4" name="Rectangle 13"/>
          <p:cNvSpPr/>
          <p:nvPr/>
        </p:nvSpPr>
        <p:spPr bwMode="auto">
          <a:xfrm>
            <a:off x="5864348" y="2438400"/>
            <a:ext cx="384052" cy="900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5" name="Rectangle 14"/>
          <p:cNvSpPr/>
          <p:nvPr/>
        </p:nvSpPr>
        <p:spPr bwMode="auto">
          <a:xfrm>
            <a:off x="6626348" y="2286000"/>
            <a:ext cx="384052" cy="242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6" name="Rectangle 15"/>
          <p:cNvSpPr/>
          <p:nvPr/>
        </p:nvSpPr>
        <p:spPr bwMode="auto">
          <a:xfrm>
            <a:off x="7235948" y="1447800"/>
            <a:ext cx="384052" cy="10806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7" name="Rectangle 16"/>
          <p:cNvSpPr/>
          <p:nvPr/>
        </p:nvSpPr>
        <p:spPr bwMode="auto">
          <a:xfrm>
            <a:off x="7921748" y="1524000"/>
            <a:ext cx="384052" cy="1004411"/>
          </a:xfrm>
          <a:prstGeom prst="rect">
            <a:avLst/>
          </a:prstGeom>
          <a:solidFill>
            <a:srgbClr val="13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4" name="Down Arrow 3"/>
          <p:cNvSpPr/>
          <p:nvPr/>
        </p:nvSpPr>
        <p:spPr>
          <a:xfrm>
            <a:off x="1851890" y="3364345"/>
            <a:ext cx="1016000" cy="914400"/>
          </a:xfrm>
          <a:prstGeom prst="downArrow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133600" y="3352800"/>
            <a:ext cx="762000" cy="6096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3600" b="1" dirty="0">
                <a:latin typeface="Helvetica Neue"/>
                <a:cs typeface="Helvetica Neue"/>
              </a:rPr>
              <a:t>A</a:t>
            </a:r>
          </a:p>
        </p:txBody>
      </p:sp>
      <p:sp>
        <p:nvSpPr>
          <p:cNvPr id="30" name="Down Arrow 29"/>
          <p:cNvSpPr/>
          <p:nvPr/>
        </p:nvSpPr>
        <p:spPr>
          <a:xfrm>
            <a:off x="6271490" y="3364345"/>
            <a:ext cx="1016000" cy="914400"/>
          </a:xfrm>
          <a:prstGeom prst="downArrow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6553200" y="3352800"/>
            <a:ext cx="762000" cy="6096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3600" b="1" dirty="0">
                <a:latin typeface="Helvetica Neue"/>
                <a:cs typeface="Helvetica Neue"/>
              </a:rPr>
              <a:t>B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06"/>
          <a:stretch/>
        </p:blipFill>
        <p:spPr>
          <a:xfrm>
            <a:off x="1524000" y="4495800"/>
            <a:ext cx="1798320" cy="12954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4" t="-463" b="4972"/>
          <a:stretch/>
        </p:blipFill>
        <p:spPr>
          <a:xfrm>
            <a:off x="5943600" y="4495800"/>
            <a:ext cx="1808292" cy="1316140"/>
          </a:xfrm>
          <a:prstGeom prst="rect">
            <a:avLst/>
          </a:prstGeom>
        </p:spPr>
      </p:pic>
      <p:pic>
        <p:nvPicPr>
          <p:cNvPr id="23" name="Picture 22" descr="atlanta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5" r="21653"/>
          <a:stretch/>
        </p:blipFill>
        <p:spPr>
          <a:xfrm>
            <a:off x="1524000" y="4495800"/>
            <a:ext cx="1828800" cy="12903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" t="1250" r="1600" b="8598"/>
          <a:stretch/>
        </p:blipFill>
        <p:spPr>
          <a:xfrm>
            <a:off x="5943600" y="4495800"/>
            <a:ext cx="1804508" cy="12954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7" r="13648"/>
          <a:stretch/>
        </p:blipFill>
        <p:spPr>
          <a:xfrm>
            <a:off x="5943600" y="4495800"/>
            <a:ext cx="1788722" cy="1295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2" t="3620"/>
          <a:stretch/>
        </p:blipFill>
        <p:spPr>
          <a:xfrm>
            <a:off x="1524000" y="4495800"/>
            <a:ext cx="1828800" cy="1295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2" r="26683"/>
          <a:stretch/>
        </p:blipFill>
        <p:spPr>
          <a:xfrm>
            <a:off x="1524000" y="4495800"/>
            <a:ext cx="1825428" cy="12913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9" y="4495800"/>
            <a:ext cx="1801173" cy="131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5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 smtClean="0"/>
              <a:t>Case Study and Project Ideas…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62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usic graph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491"/>
            <a:ext cx="9144000" cy="634962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 smtClean="0"/>
              <a:t>Case Study and Project Ideas…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26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7"/>
          <a:stretch/>
        </p:blipFill>
        <p:spPr>
          <a:xfrm>
            <a:off x="0" y="1155452"/>
            <a:ext cx="9144000" cy="572244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 smtClean="0"/>
              <a:t>Case Study and Project Ideas…</a:t>
            </a:r>
            <a:endParaRPr lang="en-US" dirty="0"/>
          </a:p>
        </p:txBody>
      </p:sp>
      <p:pic>
        <p:nvPicPr>
          <p:cNvPr id="4" name="Picture 3" descr="iPhone_Image.png"/>
          <p:cNvPicPr>
            <a:picLocks noChangeAspect="1"/>
          </p:cNvPicPr>
          <p:nvPr/>
        </p:nvPicPr>
        <p:blipFill rotWithShape="1">
          <a:blip r:embed="rId3"/>
          <a:srcRect l="6832" r="4789" b="1311"/>
          <a:stretch/>
        </p:blipFill>
        <p:spPr>
          <a:xfrm>
            <a:off x="0" y="1117971"/>
            <a:ext cx="9144000" cy="574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4" r="2695"/>
          <a:stretch/>
        </p:blipFill>
        <p:spPr>
          <a:xfrm>
            <a:off x="0" y="1120690"/>
            <a:ext cx="9144000" cy="575461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 smtClean="0"/>
              <a:t>Case Study and Project Ideas…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59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 smtClean="0"/>
              <a:t>Case Study and Project Ideas…</a:t>
            </a:r>
            <a:endParaRPr lang="en-US" dirty="0"/>
          </a:p>
        </p:txBody>
      </p:sp>
      <p:pic>
        <p:nvPicPr>
          <p:cNvPr id="7" name="Picture 6" descr="Education_Image.jpeg"/>
          <p:cNvPicPr>
            <a:picLocks noChangeAspect="1"/>
          </p:cNvPicPr>
          <p:nvPr/>
        </p:nvPicPr>
        <p:blipFill rotWithShape="1">
          <a:blip r:embed="rId2"/>
          <a:srcRect t="1812" r="-120" b="9588"/>
          <a:stretch/>
        </p:blipFill>
        <p:spPr>
          <a:xfrm>
            <a:off x="-7264" y="1108238"/>
            <a:ext cx="9163715" cy="574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5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 smtClean="0"/>
              <a:t>Case Study and Project Ideas…</a:t>
            </a:r>
            <a:endParaRPr lang="en-US" dirty="0"/>
          </a:p>
        </p:txBody>
      </p:sp>
      <p:pic>
        <p:nvPicPr>
          <p:cNvPr id="4" name="Picture 3" descr="Voting Booth.jpeg"/>
          <p:cNvPicPr>
            <a:picLocks noChangeAspect="1"/>
          </p:cNvPicPr>
          <p:nvPr/>
        </p:nvPicPr>
        <p:blipFill rotWithShape="1">
          <a:blip r:embed="rId2"/>
          <a:srcRect l="48" t="14538" r="11673" b="1853"/>
          <a:stretch/>
        </p:blipFill>
        <p:spPr>
          <a:xfrm>
            <a:off x="0" y="1105396"/>
            <a:ext cx="9144000" cy="575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5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 smtClean="0"/>
              <a:t>Case Study and Project Ideas…</a:t>
            </a:r>
            <a:endParaRPr lang="en-US" dirty="0"/>
          </a:p>
        </p:txBody>
      </p:sp>
      <p:pic>
        <p:nvPicPr>
          <p:cNvPr id="3" name="Picture 2" descr="Starsinthesky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"/>
          <a:stretch/>
        </p:blipFill>
        <p:spPr>
          <a:xfrm>
            <a:off x="0" y="1083334"/>
            <a:ext cx="9144000" cy="578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8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/>
              <a:t>A vs. B Marketing Experiment</a:t>
            </a:r>
            <a:endParaRPr lang="en-US" b="0" dirty="0"/>
          </a:p>
        </p:txBody>
      </p:sp>
      <p:pic>
        <p:nvPicPr>
          <p:cNvPr id="3" name="Picture 2" descr="atlant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5" r="21653"/>
          <a:stretch/>
        </p:blipFill>
        <p:spPr>
          <a:xfrm>
            <a:off x="0" y="1219200"/>
            <a:ext cx="1788160" cy="1290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06"/>
          <a:stretch/>
        </p:blipFill>
        <p:spPr>
          <a:xfrm>
            <a:off x="1828800" y="1219200"/>
            <a:ext cx="1798320" cy="129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43"/>
          <a:stretch/>
        </p:blipFill>
        <p:spPr>
          <a:xfrm>
            <a:off x="3688079" y="1219200"/>
            <a:ext cx="1788161" cy="129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"/>
          <a:stretch/>
        </p:blipFill>
        <p:spPr>
          <a:xfrm>
            <a:off x="5527040" y="1219200"/>
            <a:ext cx="1788160" cy="1295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2" r="26683"/>
          <a:stretch/>
        </p:blipFill>
        <p:spPr>
          <a:xfrm>
            <a:off x="7345680" y="1219200"/>
            <a:ext cx="1798320" cy="1291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71"/>
          <a:stretch/>
        </p:blipFill>
        <p:spPr>
          <a:xfrm>
            <a:off x="0" y="2570479"/>
            <a:ext cx="1789040" cy="11887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85"/>
          <a:stretch/>
        </p:blipFill>
        <p:spPr>
          <a:xfrm>
            <a:off x="1828800" y="2560320"/>
            <a:ext cx="1788160" cy="11887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7" r="13648"/>
          <a:stretch/>
        </p:blipFill>
        <p:spPr>
          <a:xfrm>
            <a:off x="3688081" y="2560320"/>
            <a:ext cx="1788160" cy="11923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" t="7874" r="32825"/>
          <a:stretch/>
        </p:blipFill>
        <p:spPr>
          <a:xfrm>
            <a:off x="5527041" y="2560320"/>
            <a:ext cx="1788160" cy="11887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840" y="2560320"/>
            <a:ext cx="1788160" cy="11921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4330"/>
          <a:stretch/>
        </p:blipFill>
        <p:spPr>
          <a:xfrm>
            <a:off x="-10161" y="3825240"/>
            <a:ext cx="1798321" cy="1143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2" t="3620"/>
          <a:stretch/>
        </p:blipFill>
        <p:spPr>
          <a:xfrm>
            <a:off x="1828800" y="3820160"/>
            <a:ext cx="1808480" cy="11552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"/>
          <a:stretch/>
        </p:blipFill>
        <p:spPr>
          <a:xfrm>
            <a:off x="3688080" y="3804835"/>
            <a:ext cx="1798320" cy="11634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7" t="9765" r="4905"/>
          <a:stretch/>
        </p:blipFill>
        <p:spPr>
          <a:xfrm>
            <a:off x="5527039" y="3799840"/>
            <a:ext cx="1788161" cy="11736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840" y="3789680"/>
            <a:ext cx="1788160" cy="11832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" t="1250" r="1600" b="8598"/>
          <a:stretch/>
        </p:blipFill>
        <p:spPr>
          <a:xfrm>
            <a:off x="-16348" y="5029200"/>
            <a:ext cx="1804508" cy="11277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4" t="1" r="14659" b="889"/>
          <a:stretch/>
        </p:blipFill>
        <p:spPr>
          <a:xfrm>
            <a:off x="1828799" y="5024120"/>
            <a:ext cx="1808481" cy="11328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" t="2564" b="4972"/>
          <a:stretch/>
        </p:blipFill>
        <p:spPr>
          <a:xfrm>
            <a:off x="3688080" y="5029200"/>
            <a:ext cx="1798320" cy="11277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7" r="12754"/>
          <a:stretch/>
        </p:blipFill>
        <p:spPr>
          <a:xfrm>
            <a:off x="5527040" y="5024120"/>
            <a:ext cx="1778000" cy="114667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"/>
          <a:stretch/>
        </p:blipFill>
        <p:spPr>
          <a:xfrm>
            <a:off x="7355840" y="5024120"/>
            <a:ext cx="178816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 smtClean="0"/>
              <a:t>Focus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" y="1371600"/>
            <a:ext cx="2590800" cy="762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  <a:t>Business</a:t>
            </a:r>
          </a:p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  <a:t>Analytics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Helvetica Neue Medium"/>
              <a:cs typeface="Helvetica Neue Medium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 Medium"/>
              <a:cs typeface="Helvetica Neue Medium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2800" y="1371600"/>
            <a:ext cx="2590800" cy="762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  <a:t>Traditional</a:t>
            </a:r>
            <a:b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</a:b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  <a:t>Statistical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  <a:t>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  <a:t>Sciences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Helvetica Neue Medium"/>
              <a:cs typeface="Helvetica Neue Medium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 Medium"/>
              <a:cs typeface="Helvetica Neue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72200" y="1371600"/>
            <a:ext cx="2590800" cy="762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  <a:t>Modern</a:t>
            </a:r>
            <a:b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</a:b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  <a:t>Data Science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Helvetica Neue Medium"/>
              <a:cs typeface="Helvetica Neue Medium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02519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868019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8" t="7946" r="25307" b="54632"/>
          <a:stretch/>
        </p:blipFill>
        <p:spPr bwMode="auto">
          <a:xfrm>
            <a:off x="-228600" y="0"/>
            <a:ext cx="937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Q &amp; A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121276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90600" y="2514600"/>
            <a:ext cx="4800600" cy="29718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>
                <a:solidFill>
                  <a:schemeClr val="tx2">
                    <a:lumMod val="75000"/>
                  </a:schemeClr>
                </a:solidFill>
              </a:ln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/>
              <a:t>Focus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81200" y="2971800"/>
            <a:ext cx="2590800" cy="24384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>
              <a:lnSpc>
                <a:spcPct val="200000"/>
              </a:lnSpc>
            </a:pPr>
            <a:r>
              <a:rPr lang="en-US" dirty="0" smtClean="0">
                <a:latin typeface="Helvetica Neue"/>
                <a:cs typeface="Helvetica Neue"/>
              </a:rPr>
              <a:t>Insights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latin typeface="Helvetica Neue"/>
                <a:cs typeface="Helvetica Neue"/>
              </a:rPr>
              <a:t>Interpretation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latin typeface="Helvetica Neue"/>
                <a:cs typeface="Helvetica Neue"/>
              </a:rPr>
              <a:t>Business Decisions</a:t>
            </a:r>
          </a:p>
          <a:p>
            <a:pPr algn="ctr"/>
            <a:endParaRPr lang="en-US" sz="2000" dirty="0">
              <a:latin typeface="Helvetica Neue"/>
              <a:cs typeface="Helvetica Neue"/>
            </a:endParaRP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" y="1371600"/>
            <a:ext cx="2590800" cy="762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  <a:t>Business</a:t>
            </a:r>
          </a:p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  <a:t>Analytics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Helvetica Neue Medium"/>
              <a:cs typeface="Helvetica Neue Medium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 Medium"/>
              <a:cs typeface="Helvetica Neue Medium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2800" y="1371600"/>
            <a:ext cx="2590800" cy="762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  <a:t>Traditional</a:t>
            </a:r>
            <a:b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</a:b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  <a:t>Statistical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  <a:t>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  <a:t>Sciences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Helvetica Neue Medium"/>
              <a:cs typeface="Helvetica Neue Medium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 Medium"/>
              <a:cs typeface="Helvetica Neue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72200" y="1371600"/>
            <a:ext cx="2590800" cy="762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  <a:t>Modern</a:t>
            </a:r>
            <a:b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</a:b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  <a:t>Data Science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Helvetica Neue Medium"/>
              <a:cs typeface="Helvetica Neue Medium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60889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3886200" y="2514600"/>
            <a:ext cx="4648200" cy="29718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38100" cmpd="sng">
                <a:solidFill>
                  <a:srgbClr val="10253F"/>
                </a:solidFill>
              </a:ln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90600" y="2514600"/>
            <a:ext cx="4800600" cy="29718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>
                <a:solidFill>
                  <a:schemeClr val="tx2">
                    <a:lumMod val="75000"/>
                  </a:schemeClr>
                </a:solidFill>
              </a:ln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pc="0" dirty="0"/>
              <a:t>Focus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81200" y="2971800"/>
            <a:ext cx="2590800" cy="24384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>
              <a:lnSpc>
                <a:spcPct val="200000"/>
              </a:lnSpc>
            </a:pPr>
            <a:r>
              <a:rPr lang="en-US" dirty="0" smtClean="0">
                <a:latin typeface="Helvetica Neue"/>
                <a:cs typeface="Helvetica Neue"/>
              </a:rPr>
              <a:t>Insights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latin typeface="Helvetica Neue"/>
                <a:cs typeface="Helvetica Neue"/>
              </a:rPr>
              <a:t>Interpretation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latin typeface="Helvetica Neue"/>
                <a:cs typeface="Helvetica Neue"/>
              </a:rPr>
              <a:t>Business Decisions</a:t>
            </a:r>
          </a:p>
          <a:p>
            <a:pPr algn="ctr"/>
            <a:endParaRPr lang="en-US" sz="2000" dirty="0">
              <a:latin typeface="Helvetica Neue"/>
              <a:cs typeface="Helvetica Neue"/>
            </a:endParaRP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34000" y="2971800"/>
            <a:ext cx="2133600" cy="24384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r">
              <a:lnSpc>
                <a:spcPct val="200000"/>
              </a:lnSpc>
            </a:pPr>
            <a:r>
              <a:rPr lang="en-US" dirty="0" smtClean="0">
                <a:latin typeface="Helvetica Neue"/>
                <a:cs typeface="Helvetica Neue"/>
              </a:rPr>
              <a:t>Mathematics</a:t>
            </a:r>
          </a:p>
          <a:p>
            <a:pPr algn="r">
              <a:lnSpc>
                <a:spcPct val="200000"/>
              </a:lnSpc>
            </a:pPr>
            <a:r>
              <a:rPr lang="en-US" dirty="0" smtClean="0">
                <a:latin typeface="Helvetica Neue"/>
                <a:cs typeface="Helvetica Neue"/>
              </a:rPr>
              <a:t>Algorithm</a:t>
            </a:r>
          </a:p>
          <a:p>
            <a:pPr algn="r">
              <a:lnSpc>
                <a:spcPct val="200000"/>
              </a:lnSpc>
            </a:pPr>
            <a:r>
              <a:rPr lang="en-US" dirty="0" smtClean="0">
                <a:latin typeface="Helvetica Neue"/>
                <a:cs typeface="Helvetica Neue"/>
              </a:rPr>
              <a:t>Big Data</a:t>
            </a:r>
          </a:p>
          <a:p>
            <a:pPr algn="r"/>
            <a:endParaRPr lang="en-US" sz="2000" dirty="0">
              <a:latin typeface="Helvetica Neue"/>
              <a:cs typeface="Helvetica Neue"/>
            </a:endParaRPr>
          </a:p>
          <a:p>
            <a:pPr algn="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" y="1371600"/>
            <a:ext cx="2590800" cy="762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  <a:t>Business</a:t>
            </a:r>
          </a:p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  <a:t>Analytics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Helvetica Neue Medium"/>
              <a:cs typeface="Helvetica Neue Medium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 Medium"/>
              <a:cs typeface="Helvetica Neue Medium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2800" y="1371600"/>
            <a:ext cx="2590800" cy="762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  <a:t>Traditional</a:t>
            </a:r>
            <a:b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</a:b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  <a:t>Statistical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  <a:t>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  <a:t>Sciences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Helvetica Neue Medium"/>
              <a:cs typeface="Helvetica Neue Medium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 Medium"/>
              <a:cs typeface="Helvetica Neue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72200" y="1371600"/>
            <a:ext cx="2590800" cy="762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  <a:t>Modern</a:t>
            </a:r>
            <a:b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</a:b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rPr>
              <a:t>Data Science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Helvetica Neue Medium"/>
              <a:cs typeface="Helvetica Neue Medium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6412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2">
      <a:dk1>
        <a:srgbClr val="002848"/>
      </a:dk1>
      <a:lt1>
        <a:sysClr val="window" lastClr="FFFFFF"/>
      </a:lt1>
      <a:dk2>
        <a:srgbClr val="1F497D"/>
      </a:dk2>
      <a:lt2>
        <a:srgbClr val="EEECE1"/>
      </a:lt2>
      <a:accent1>
        <a:srgbClr val="DF6421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50000"/>
            <a:lumOff val="50000"/>
          </a:schemeClr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/>
      <a:bodyPr vert="horz" lIns="91440" tIns="45720" rIns="91440" bIns="45720" rtlCol="0">
        <a:normAutofit lnSpcReduction="10000"/>
      </a:bodyPr>
      <a:lstStyle>
        <a:defPPr marL="0" indent="0">
          <a:buNone/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48705</TotalTime>
  <Words>374</Words>
  <Application>Microsoft Macintosh PowerPoint</Application>
  <PresentationFormat>On-screen Show (4:3)</PresentationFormat>
  <Paragraphs>139</Paragraphs>
  <Slides>70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Office Theme</vt:lpstr>
      <vt:lpstr>Teaching Cluster Analysis through a Marketing Sciences Application  Kevin Potcner  Minitab, Inc. University of San Francisco California State University - Fullerton</vt:lpstr>
      <vt:lpstr>Audiences</vt:lpstr>
      <vt:lpstr>Audiences</vt:lpstr>
      <vt:lpstr>Audiences</vt:lpstr>
      <vt:lpstr>Audiences</vt:lpstr>
      <vt:lpstr>PowerPoint Presentation</vt:lpstr>
      <vt:lpstr>Focus</vt:lpstr>
      <vt:lpstr>Focus</vt:lpstr>
      <vt:lpstr>Focus</vt:lpstr>
      <vt:lpstr>A vs. B Marketing Experiment</vt:lpstr>
      <vt:lpstr>A vs. B Marketing Experiment</vt:lpstr>
      <vt:lpstr>A vs. B Marketing Experiment</vt:lpstr>
      <vt:lpstr>A vs. B Marketing Experiment</vt:lpstr>
      <vt:lpstr>A vs. B Marketing Experiment</vt:lpstr>
      <vt:lpstr>Problem Statement  </vt:lpstr>
      <vt:lpstr>Problem Statement  </vt:lpstr>
      <vt:lpstr>Solution</vt:lpstr>
      <vt:lpstr>Solution</vt:lpstr>
      <vt:lpstr>Solution</vt:lpstr>
      <vt:lpstr>Data</vt:lpstr>
      <vt:lpstr>Data</vt:lpstr>
      <vt:lpstr>Data</vt:lpstr>
      <vt:lpstr>Data</vt:lpstr>
      <vt:lpstr>Data</vt:lpstr>
      <vt:lpstr>Data</vt:lpstr>
      <vt:lpstr>Cluster Analysis in Minitab</vt:lpstr>
      <vt:lpstr>Cluster Analysis in Minitab</vt:lpstr>
      <vt:lpstr>Cluster Analysis in Minitab</vt:lpstr>
      <vt:lpstr>Cluster Analysis in Minitab</vt:lpstr>
      <vt:lpstr>Cluster Analysis in Minitab</vt:lpstr>
      <vt:lpstr>Cluster Analysis in Minitab</vt:lpstr>
      <vt:lpstr>Cluster Analysis in Minitab</vt:lpstr>
      <vt:lpstr>Cluster Analysis in Minitab</vt:lpstr>
      <vt:lpstr>Cluster Analysis in Minitab</vt:lpstr>
      <vt:lpstr>Cluster Analysis in Minitab</vt:lpstr>
      <vt:lpstr>Cluster Analysis in Minitab</vt:lpstr>
      <vt:lpstr>Cluster Analysis in Minitab</vt:lpstr>
      <vt:lpstr>Cluster Analysis in Minitab</vt:lpstr>
      <vt:lpstr>Cluster Analysis in Minitab</vt:lpstr>
      <vt:lpstr>Cluster Analysis in Minitab</vt:lpstr>
      <vt:lpstr>Cluster Analysis in Minitab</vt:lpstr>
      <vt:lpstr>Cluster Analysis in Minitab</vt:lpstr>
      <vt:lpstr>Cluster Analysis in Minitab</vt:lpstr>
      <vt:lpstr>Cluster Analysis in Minitab</vt:lpstr>
      <vt:lpstr>Cluster Analysis in Minitab</vt:lpstr>
      <vt:lpstr>Cluster Analysis in Minitab</vt:lpstr>
      <vt:lpstr>Cluster Analysis in Minitab</vt:lpstr>
      <vt:lpstr>Cluster Analysis in Minitab</vt:lpstr>
      <vt:lpstr>Cluster Analysis in Minitab</vt:lpstr>
      <vt:lpstr>Cluster Analysis in Minitab</vt:lpstr>
      <vt:lpstr>Cluster Analysis in Minitab</vt:lpstr>
      <vt:lpstr>A vs. B Marketing Experiment</vt:lpstr>
      <vt:lpstr>A vs. B Marketing Experiment</vt:lpstr>
      <vt:lpstr>A vs. B Marketing Experiment</vt:lpstr>
      <vt:lpstr>A vs. B Marketing Experiment</vt:lpstr>
      <vt:lpstr>A vs. B Marketing Experiment</vt:lpstr>
      <vt:lpstr>A vs. B Marketing Experiment</vt:lpstr>
      <vt:lpstr>A vs. B Marketing Experiment</vt:lpstr>
      <vt:lpstr>A vs. B Marketing Experiment</vt:lpstr>
      <vt:lpstr>A vs. B Marketing Experiment</vt:lpstr>
      <vt:lpstr>A vs. B Marketing Experiment</vt:lpstr>
      <vt:lpstr>Case Study and Project Ideas…</vt:lpstr>
      <vt:lpstr>Case Study and Project Ideas…</vt:lpstr>
      <vt:lpstr>Case Study and Project Ideas…</vt:lpstr>
      <vt:lpstr>Case Study and Project Ideas…</vt:lpstr>
      <vt:lpstr>Case Study and Project Ideas…</vt:lpstr>
      <vt:lpstr>Case Study and Project Ideas…</vt:lpstr>
      <vt:lpstr>Case Study and Project Ideas…</vt:lpstr>
      <vt:lpstr>A vs. B Marketing Experiment</vt:lpstr>
      <vt:lpstr>Q &amp; A and Discussion</vt:lpstr>
    </vt:vector>
  </TitlesOfParts>
  <Company>Charles Schwab &amp; Co.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Foundational Data Science</dc:title>
  <dc:creator>Potcner, Kevin J</dc:creator>
  <cp:lastModifiedBy>Kevin Potcner</cp:lastModifiedBy>
  <cp:revision>509</cp:revision>
  <cp:lastPrinted>2014-12-02T04:07:27Z</cp:lastPrinted>
  <dcterms:created xsi:type="dcterms:W3CDTF">2014-12-11T18:44:31Z</dcterms:created>
  <dcterms:modified xsi:type="dcterms:W3CDTF">2016-11-20T19:20:20Z</dcterms:modified>
</cp:coreProperties>
</file>