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3" r:id="rId2"/>
    <p:sldId id="321" r:id="rId3"/>
    <p:sldId id="267" r:id="rId4"/>
    <p:sldId id="316" r:id="rId5"/>
    <p:sldId id="319" r:id="rId6"/>
    <p:sldId id="320" r:id="rId7"/>
    <p:sldId id="317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07DE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0" autoAdjust="0"/>
    <p:restoredTop sz="81677" autoAdjust="0"/>
  </p:normalViewPr>
  <p:slideViewPr>
    <p:cSldViewPr snapToGrid="0">
      <p:cViewPr varScale="1">
        <p:scale>
          <a:sx n="74" d="100"/>
          <a:sy n="74" d="100"/>
        </p:scale>
        <p:origin x="1037" y="6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880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1B3D6-78BD-4CA8-83A0-C1BFBD230B7C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B0349C-D768-4AE1-A00B-5AF379C6E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6869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7EB60D2-7C19-44BF-98BF-A662E8C55C93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6C5CCE3-B5A7-43BB-9FA6-FC05BF044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060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5CCE3-B5A7-43BB-9FA6-FC05BF044D3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84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96384-B2C1-4E13-8179-C2874CCB206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9821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96384-B2C1-4E13-8179-C2874CCB206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3274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96384-B2C1-4E13-8179-C2874CCB206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2449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96384-B2C1-4E13-8179-C2874CCB206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1126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96384-B2C1-4E13-8179-C2874CCB206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225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96384-B2C1-4E13-8179-C2874CCB206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440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5F75F-C602-4DEA-9AE6-B1DDC571DE1C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DF9B1-6440-47B6-A873-B9C5B32ACFF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9782" y="6253163"/>
            <a:ext cx="7472217" cy="571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9733" y="6400800"/>
            <a:ext cx="1267867" cy="322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309886" y="3227814"/>
            <a:ext cx="5572227" cy="402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381562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5F75F-C602-4DEA-9AE6-B1DDC571DE1C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DF9B1-6440-47B6-A873-B9C5B32ACFF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9782" y="6253163"/>
            <a:ext cx="7472217" cy="571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9733" y="6400800"/>
            <a:ext cx="1267867" cy="32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1450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5F75F-C602-4DEA-9AE6-B1DDC571DE1C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DF9B1-6440-47B6-A873-B9C5B32ACFF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9782" y="6253163"/>
            <a:ext cx="7472217" cy="571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9733" y="6400800"/>
            <a:ext cx="1267867" cy="32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5226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561" y="1394887"/>
            <a:ext cx="11035592" cy="400051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3000"/>
              </a:lnSpc>
              <a:defRPr sz="2800" b="1">
                <a:solidFill>
                  <a:srgbClr val="27A9E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9782" y="6253163"/>
            <a:ext cx="7472217" cy="5715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9733" y="6400800"/>
            <a:ext cx="1267867" cy="32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8034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5F75F-C602-4DEA-9AE6-B1DDC571DE1C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DF9B1-6440-47B6-A873-B9C5B32ACFF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9782" y="6253163"/>
            <a:ext cx="7472217" cy="571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9733" y="6400800"/>
            <a:ext cx="1267867" cy="322000"/>
          </a:xfrm>
          <a:prstGeom prst="rect">
            <a:avLst/>
          </a:prstGeom>
        </p:spPr>
      </p:pic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556686" y="6419120"/>
            <a:ext cx="5456764" cy="184150"/>
          </a:xfrm>
          <a:prstGeom prst="rect">
            <a:avLst/>
          </a:prstGeom>
        </p:spPr>
        <p:txBody>
          <a:bodyPr lIns="0" tIns="0" rIns="0" bIns="0"/>
          <a:lstStyle>
            <a:lvl1pPr>
              <a:defRPr sz="15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 Vision For Business Education</a:t>
            </a:r>
            <a:endParaRPr kumimoji="0" lang="en-GB" sz="15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26324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5F75F-C602-4DEA-9AE6-B1DDC571DE1C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DF9B1-6440-47B6-A873-B9C5B32ACFF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9782" y="6253163"/>
            <a:ext cx="7472217" cy="571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9733" y="6400800"/>
            <a:ext cx="1267867" cy="322000"/>
          </a:xfrm>
          <a:prstGeom prst="rect">
            <a:avLst/>
          </a:prstGeom>
        </p:spPr>
      </p:pic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556686" y="6419120"/>
            <a:ext cx="5456764" cy="184150"/>
          </a:xfrm>
          <a:prstGeom prst="rect">
            <a:avLst/>
          </a:prstGeom>
        </p:spPr>
        <p:txBody>
          <a:bodyPr lIns="0" tIns="0" rIns="0" bIns="0"/>
          <a:lstStyle>
            <a:lvl1pPr>
              <a:defRPr sz="15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 Vision For Business Education</a:t>
            </a:r>
            <a:endParaRPr kumimoji="0" lang="en-GB" sz="15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00739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5F75F-C602-4DEA-9AE6-B1DDC571DE1C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DF9B1-6440-47B6-A873-B9C5B32ACFF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9782" y="6253163"/>
            <a:ext cx="7472217" cy="571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9733" y="6400800"/>
            <a:ext cx="1267867" cy="322000"/>
          </a:xfrm>
          <a:prstGeom prst="rect">
            <a:avLst/>
          </a:prstGeom>
        </p:spPr>
      </p:pic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556686" y="6419120"/>
            <a:ext cx="5456764" cy="184150"/>
          </a:xfrm>
          <a:prstGeom prst="rect">
            <a:avLst/>
          </a:prstGeom>
        </p:spPr>
        <p:txBody>
          <a:bodyPr lIns="0" tIns="0" rIns="0" bIns="0"/>
          <a:lstStyle>
            <a:lvl1pPr>
              <a:defRPr sz="15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 Vision For Business Education</a:t>
            </a:r>
            <a:endParaRPr kumimoji="0" lang="en-GB" sz="15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730563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DF9B1-6440-47B6-A873-B9C5B32ACFF9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9782" y="6253163"/>
            <a:ext cx="7472217" cy="5715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9733" y="6400800"/>
            <a:ext cx="1267867" cy="322000"/>
          </a:xfrm>
          <a:prstGeom prst="rect">
            <a:avLst/>
          </a:prstGeom>
        </p:spPr>
      </p:pic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556686" y="6419120"/>
            <a:ext cx="5456764" cy="184150"/>
          </a:xfrm>
          <a:prstGeom prst="rect">
            <a:avLst/>
          </a:prstGeom>
        </p:spPr>
        <p:txBody>
          <a:bodyPr lIns="0" tIns="0" rIns="0" bIns="0"/>
          <a:lstStyle>
            <a:lvl1pPr>
              <a:defRPr sz="15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 Vision For Business Education</a:t>
            </a:r>
            <a:endParaRPr kumimoji="0" lang="en-GB" sz="15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447017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5F75F-C602-4DEA-9AE6-B1DDC571DE1C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DF9B1-6440-47B6-A873-B9C5B32ACFF9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9782" y="6253163"/>
            <a:ext cx="7472217" cy="571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9733" y="6400800"/>
            <a:ext cx="1267867" cy="32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34626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5F75F-C602-4DEA-9AE6-B1DDC571DE1C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DF9B1-6440-47B6-A873-B9C5B32ACFF9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9782" y="6253163"/>
            <a:ext cx="7472217" cy="571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9733" y="6400800"/>
            <a:ext cx="1267867" cy="32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6963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5F75F-C602-4DEA-9AE6-B1DDC571DE1C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DF9B1-6440-47B6-A873-B9C5B32ACFF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9782" y="6253163"/>
            <a:ext cx="7472217" cy="571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9733" y="6400800"/>
            <a:ext cx="1267867" cy="32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3358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5F75F-C602-4DEA-9AE6-B1DDC571DE1C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DF9B1-6440-47B6-A873-B9C5B32ACFF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9782" y="6253163"/>
            <a:ext cx="7472217" cy="571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9733" y="6400800"/>
            <a:ext cx="1267867" cy="32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7437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5F75F-C602-4DEA-9AE6-B1DDC571DE1C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DF9B1-6440-47B6-A873-B9C5B32AC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024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ransition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Hexagon 14"/>
          <p:cNvSpPr/>
          <p:nvPr/>
        </p:nvSpPr>
        <p:spPr>
          <a:xfrm rot="1368374">
            <a:off x="6628941" y="1967554"/>
            <a:ext cx="3633055" cy="3362745"/>
          </a:xfrm>
          <a:prstGeom prst="hexagon">
            <a:avLst/>
          </a:prstGeom>
          <a:noFill/>
          <a:ln w="1333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Hexagon 15"/>
          <p:cNvSpPr/>
          <p:nvPr/>
        </p:nvSpPr>
        <p:spPr>
          <a:xfrm rot="437397">
            <a:off x="7000148" y="4073351"/>
            <a:ext cx="2057410" cy="1741588"/>
          </a:xfrm>
          <a:prstGeom prst="hexagon">
            <a:avLst/>
          </a:prstGeom>
          <a:noFill/>
          <a:ln w="1143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Hexagon 16"/>
          <p:cNvSpPr/>
          <p:nvPr/>
        </p:nvSpPr>
        <p:spPr>
          <a:xfrm rot="3064289">
            <a:off x="2836340" y="3387693"/>
            <a:ext cx="1798157" cy="1639955"/>
          </a:xfrm>
          <a:prstGeom prst="hexagon">
            <a:avLst/>
          </a:prstGeom>
          <a:noFill/>
          <a:ln w="50800">
            <a:solidFill>
              <a:schemeClr val="bg2">
                <a:lumMod val="9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Hexagon 17"/>
          <p:cNvSpPr/>
          <p:nvPr/>
        </p:nvSpPr>
        <p:spPr>
          <a:xfrm rot="3064289">
            <a:off x="2647490" y="2032055"/>
            <a:ext cx="2346602" cy="2187855"/>
          </a:xfrm>
          <a:prstGeom prst="hexagon">
            <a:avLst/>
          </a:prstGeom>
          <a:noFill/>
          <a:ln w="1333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098710" y="1805355"/>
            <a:ext cx="8276694" cy="121628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GB" sz="4800" dirty="0" smtClean="0">
                <a:solidFill>
                  <a:schemeClr val="tx2"/>
                </a:solidFill>
              </a:rPr>
              <a:t>AACSB Resources – Building Data Analytics Programs</a:t>
            </a:r>
            <a:endParaRPr lang="en-GB" sz="3200" b="0" dirty="0">
              <a:solidFill>
                <a:schemeClr val="tx2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905" r="7143"/>
          <a:stretch/>
        </p:blipFill>
        <p:spPr>
          <a:xfrm>
            <a:off x="0" y="0"/>
            <a:ext cx="12191999" cy="6598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73" t="8677" b="77566"/>
          <a:stretch/>
        </p:blipFill>
        <p:spPr>
          <a:xfrm>
            <a:off x="0" y="6241144"/>
            <a:ext cx="12191999" cy="61685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</p:spPr>
      </p:pic>
      <p:sp>
        <p:nvSpPr>
          <p:cNvPr id="19" name="Hexagon 18"/>
          <p:cNvSpPr/>
          <p:nvPr/>
        </p:nvSpPr>
        <p:spPr>
          <a:xfrm rot="19800000">
            <a:off x="8346765" y="4035390"/>
            <a:ext cx="2057410" cy="1741588"/>
          </a:xfrm>
          <a:prstGeom prst="hexagon">
            <a:avLst/>
          </a:prstGeom>
          <a:noFill/>
          <a:ln w="114300">
            <a:gradFill>
              <a:gsLst>
                <a:gs pos="0">
                  <a:srgbClr val="27A9E1"/>
                </a:gs>
                <a:gs pos="61000">
                  <a:schemeClr val="accent1">
                    <a:lumMod val="60000"/>
                    <a:lumOff val="40000"/>
                  </a:schemeClr>
                </a:gs>
                <a:gs pos="29000">
                  <a:srgbClr val="FFC000"/>
                </a:gs>
                <a:gs pos="100000">
                  <a:srgbClr val="A47AA3"/>
                </a:gs>
              </a:gsLst>
              <a:lin ang="5400000" scaled="1"/>
            </a:gra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8395" y="6345345"/>
            <a:ext cx="1733594" cy="442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40110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400989" y="0"/>
            <a:ext cx="486934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solidFill>
                  <a:schemeClr val="bg1">
                    <a:lumMod val="95000"/>
                  </a:schemeClr>
                </a:solidFill>
              </a:rPr>
              <a:t>DRAFT</a:t>
            </a:r>
            <a:endParaRPr lang="en-US" sz="115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Hexagon 4"/>
          <p:cNvSpPr/>
          <p:nvPr/>
        </p:nvSpPr>
        <p:spPr>
          <a:xfrm rot="1368374">
            <a:off x="5011157" y="1967554"/>
            <a:ext cx="3633055" cy="3362745"/>
          </a:xfrm>
          <a:prstGeom prst="hexagon">
            <a:avLst/>
          </a:prstGeom>
          <a:noFill/>
          <a:ln w="1333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Hexagon 5"/>
          <p:cNvSpPr/>
          <p:nvPr/>
        </p:nvSpPr>
        <p:spPr>
          <a:xfrm rot="437397">
            <a:off x="9102311" y="3481066"/>
            <a:ext cx="2057410" cy="1741588"/>
          </a:xfrm>
          <a:prstGeom prst="hexagon">
            <a:avLst/>
          </a:prstGeom>
          <a:noFill/>
          <a:ln w="1143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Hexagon 6"/>
          <p:cNvSpPr/>
          <p:nvPr/>
        </p:nvSpPr>
        <p:spPr>
          <a:xfrm rot="3064289">
            <a:off x="771798" y="1255812"/>
            <a:ext cx="2346602" cy="2187855"/>
          </a:xfrm>
          <a:prstGeom prst="hexagon">
            <a:avLst/>
          </a:prstGeom>
          <a:noFill/>
          <a:ln w="1333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375598" y="1790700"/>
            <a:ext cx="99193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accent5">
                    <a:lumMod val="50000"/>
                  </a:schemeClr>
                </a:solidFill>
              </a:rPr>
              <a:t>f</a:t>
            </a:r>
            <a:r>
              <a:rPr lang="en-US" sz="4000" b="1" dirty="0" smtClean="0">
                <a:solidFill>
                  <a:schemeClr val="accent5">
                    <a:lumMod val="50000"/>
                  </a:schemeClr>
                </a:solidFill>
              </a:rPr>
              <a:t>osters </a:t>
            </a:r>
            <a:r>
              <a:rPr lang="en-US" sz="4000" b="1" dirty="0" smtClean="0">
                <a:solidFill>
                  <a:schemeClr val="accent5">
                    <a:lumMod val="50000"/>
                  </a:schemeClr>
                </a:solidFill>
              </a:rPr>
              <a:t>engagement</a:t>
            </a:r>
            <a:endParaRPr lang="en-US" sz="4000" dirty="0">
              <a:solidFill>
                <a:schemeClr val="accent5">
                  <a:lumMod val="50000"/>
                </a:schemeClr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accent5">
                    <a:lumMod val="50000"/>
                  </a:schemeClr>
                </a:solidFill>
              </a:rPr>
              <a:t>a</a:t>
            </a:r>
            <a:r>
              <a:rPr lang="en-US" sz="4000" b="1" dirty="0" smtClean="0">
                <a:solidFill>
                  <a:schemeClr val="accent5">
                    <a:lumMod val="50000"/>
                  </a:schemeClr>
                </a:solidFill>
              </a:rPr>
              <a:t>ccelerates </a:t>
            </a:r>
            <a:r>
              <a:rPr lang="en-US" sz="4000" b="1" dirty="0" smtClean="0">
                <a:solidFill>
                  <a:schemeClr val="accent5">
                    <a:lumMod val="50000"/>
                  </a:schemeClr>
                </a:solidFill>
              </a:rPr>
              <a:t>innovation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</a:rPr>
              <a:t> 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accent5">
                    <a:lumMod val="50000"/>
                  </a:schemeClr>
                </a:solidFill>
              </a:rPr>
              <a:t>a</a:t>
            </a:r>
            <a:r>
              <a:rPr lang="en-US" sz="4000" b="1" dirty="0" smtClean="0">
                <a:solidFill>
                  <a:schemeClr val="accent5">
                    <a:lumMod val="50000"/>
                  </a:schemeClr>
                </a:solidFill>
              </a:rPr>
              <a:t>mplifies </a:t>
            </a:r>
            <a:r>
              <a:rPr lang="en-US" sz="4000" b="1" dirty="0" smtClean="0">
                <a:solidFill>
                  <a:schemeClr val="accent5">
                    <a:lumMod val="50000"/>
                  </a:schemeClr>
                </a:solidFill>
              </a:rPr>
              <a:t>impact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75598" y="775037"/>
            <a:ext cx="40732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chemeClr val="accent5">
                    <a:lumMod val="50000"/>
                  </a:schemeClr>
                </a:solidFill>
              </a:rPr>
              <a:t>AACSB</a:t>
            </a:r>
            <a:endParaRPr lang="en-US" sz="6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75598" y="3729692"/>
            <a:ext cx="73735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accent5">
                    <a:lumMod val="50000"/>
                  </a:schemeClr>
                </a:solidFill>
              </a:rPr>
              <a:t>i</a:t>
            </a:r>
            <a:r>
              <a:rPr lang="en-US" sz="6000" b="1" dirty="0" smtClean="0">
                <a:solidFill>
                  <a:schemeClr val="accent5">
                    <a:lumMod val="50000"/>
                  </a:schemeClr>
                </a:solidFill>
              </a:rPr>
              <a:t>n </a:t>
            </a:r>
            <a:r>
              <a:rPr lang="en-US" sz="6000" b="1" dirty="0" smtClean="0">
                <a:solidFill>
                  <a:schemeClr val="accent5">
                    <a:lumMod val="50000"/>
                  </a:schemeClr>
                </a:solidFill>
              </a:rPr>
              <a:t>business education</a:t>
            </a:r>
            <a:endParaRPr lang="en-US" sz="60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9646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9705" y="51955"/>
            <a:ext cx="996419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solidFill>
                  <a:schemeClr val="bg1">
                    <a:lumMod val="85000"/>
                  </a:schemeClr>
                </a:solidFill>
              </a:rPr>
              <a:t>Dat</a:t>
            </a:r>
            <a:r>
              <a:rPr lang="en-US" sz="11500" b="1" dirty="0" smtClean="0">
                <a:solidFill>
                  <a:schemeClr val="bg1">
                    <a:lumMod val="85000"/>
                  </a:schemeClr>
                </a:solidFill>
              </a:rPr>
              <a:t>a Analytics</a:t>
            </a:r>
            <a:endParaRPr lang="en-US" sz="115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43054" y="3231578"/>
            <a:ext cx="486934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solidFill>
                  <a:schemeClr val="bg1">
                    <a:lumMod val="95000"/>
                  </a:schemeClr>
                </a:solidFill>
              </a:rPr>
              <a:t>DRAFT</a:t>
            </a:r>
            <a:endParaRPr lang="en-US" sz="115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Hexagon 6"/>
          <p:cNvSpPr/>
          <p:nvPr/>
        </p:nvSpPr>
        <p:spPr>
          <a:xfrm rot="3064289">
            <a:off x="771798" y="1255812"/>
            <a:ext cx="2346602" cy="2187855"/>
          </a:xfrm>
          <a:prstGeom prst="hexagon">
            <a:avLst/>
          </a:prstGeom>
          <a:noFill/>
          <a:ln w="1333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Hexagon 4"/>
          <p:cNvSpPr/>
          <p:nvPr/>
        </p:nvSpPr>
        <p:spPr>
          <a:xfrm rot="1368374">
            <a:off x="6628941" y="1967554"/>
            <a:ext cx="3633055" cy="3362745"/>
          </a:xfrm>
          <a:prstGeom prst="hexagon">
            <a:avLst/>
          </a:prstGeom>
          <a:noFill/>
          <a:ln w="1333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Hexagon 5"/>
          <p:cNvSpPr/>
          <p:nvPr/>
        </p:nvSpPr>
        <p:spPr>
          <a:xfrm rot="437397">
            <a:off x="7000148" y="4073351"/>
            <a:ext cx="2057410" cy="1741588"/>
          </a:xfrm>
          <a:prstGeom prst="hexagon">
            <a:avLst/>
          </a:prstGeom>
          <a:noFill/>
          <a:ln w="1143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718496" y="2408276"/>
            <a:ext cx="953086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Enable </a:t>
            </a:r>
            <a:r>
              <a:rPr lang="en-US" sz="3600" b="1" dirty="0"/>
              <a:t>[business] schools to develop distinctive analytics programs to meet the needs of business and society.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718496" y="1392613"/>
            <a:ext cx="87763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chemeClr val="accent5">
                    <a:lumMod val="50000"/>
                  </a:schemeClr>
                </a:solidFill>
              </a:rPr>
              <a:t>What we are trying to do</a:t>
            </a:r>
            <a:endParaRPr lang="en-US" sz="6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18496" y="4457687"/>
            <a:ext cx="22335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chemeClr val="accent5">
                    <a:lumMod val="50000"/>
                  </a:schemeClr>
                </a:solidFill>
              </a:rPr>
              <a:t>Why?</a:t>
            </a:r>
            <a:endParaRPr lang="en-US" sz="60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5935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400989" y="0"/>
            <a:ext cx="486934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solidFill>
                  <a:schemeClr val="bg1">
                    <a:lumMod val="95000"/>
                  </a:schemeClr>
                </a:solidFill>
              </a:rPr>
              <a:t>DRAFT</a:t>
            </a:r>
            <a:endParaRPr lang="en-US" sz="115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Hexagon 4"/>
          <p:cNvSpPr/>
          <p:nvPr/>
        </p:nvSpPr>
        <p:spPr>
          <a:xfrm rot="1368374">
            <a:off x="5011157" y="1967554"/>
            <a:ext cx="3633055" cy="3362745"/>
          </a:xfrm>
          <a:prstGeom prst="hexagon">
            <a:avLst/>
          </a:prstGeom>
          <a:noFill/>
          <a:ln w="1333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Hexagon 5"/>
          <p:cNvSpPr/>
          <p:nvPr/>
        </p:nvSpPr>
        <p:spPr>
          <a:xfrm rot="437397">
            <a:off x="9102311" y="3481066"/>
            <a:ext cx="2057410" cy="1741588"/>
          </a:xfrm>
          <a:prstGeom prst="hexagon">
            <a:avLst/>
          </a:prstGeom>
          <a:noFill/>
          <a:ln w="1143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Hexagon 6"/>
          <p:cNvSpPr/>
          <p:nvPr/>
        </p:nvSpPr>
        <p:spPr>
          <a:xfrm rot="3064289">
            <a:off x="771798" y="1255812"/>
            <a:ext cx="2346602" cy="2187855"/>
          </a:xfrm>
          <a:prstGeom prst="hexagon">
            <a:avLst/>
          </a:prstGeom>
          <a:noFill/>
          <a:ln w="1333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375598" y="1790700"/>
            <a:ext cx="991932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AACSB’s data analytics initiative will enable &amp; promote</a:t>
            </a:r>
            <a:r>
              <a:rPr lang="en-US" sz="3200" dirty="0"/>
              <a:t>: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b="1" dirty="0"/>
              <a:t>Innovation in both business practice and academia </a:t>
            </a:r>
            <a:r>
              <a:rPr lang="en-US" sz="3200" dirty="0"/>
              <a:t> 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b="1" dirty="0"/>
              <a:t>Co-creation and dissemination of </a:t>
            </a:r>
            <a:r>
              <a:rPr lang="en-US" sz="3200" b="1" dirty="0" smtClean="0"/>
              <a:t>knowledge</a:t>
            </a:r>
            <a:r>
              <a:rPr lang="en-US" sz="3200" dirty="0"/>
              <a:t> 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b="1" dirty="0"/>
              <a:t>Interdisciplinary collaboration across </a:t>
            </a:r>
            <a:r>
              <a:rPr lang="en-US" sz="3200" b="1" dirty="0" smtClean="0"/>
              <a:t>campuses </a:t>
            </a:r>
            <a:endParaRPr lang="en-US" sz="32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b="1" dirty="0" smtClean="0"/>
              <a:t>Engagement </a:t>
            </a:r>
            <a:r>
              <a:rPr lang="en-US" sz="3200" b="1" dirty="0"/>
              <a:t>with a broad range of </a:t>
            </a:r>
            <a:r>
              <a:rPr lang="en-US" sz="3200" b="1" dirty="0" smtClean="0"/>
              <a:t>schools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375598" y="775037"/>
            <a:ext cx="40732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chemeClr val="accent5">
                    <a:lumMod val="50000"/>
                  </a:schemeClr>
                </a:solidFill>
              </a:rPr>
              <a:t>Our v</a:t>
            </a:r>
            <a:r>
              <a:rPr lang="en-US" sz="6000" b="1" dirty="0" smtClean="0">
                <a:solidFill>
                  <a:schemeClr val="accent5">
                    <a:lumMod val="50000"/>
                  </a:schemeClr>
                </a:solidFill>
              </a:rPr>
              <a:t>ision</a:t>
            </a:r>
            <a:endParaRPr lang="en-US" sz="60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9695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ACSB Analytics Curricula Advisory Grou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8812" y="857654"/>
            <a:ext cx="8743950" cy="38862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Hexagon 4"/>
          <p:cNvSpPr/>
          <p:nvPr/>
        </p:nvSpPr>
        <p:spPr>
          <a:xfrm rot="1368374">
            <a:off x="9813136" y="1686999"/>
            <a:ext cx="3633055" cy="3362745"/>
          </a:xfrm>
          <a:prstGeom prst="hexagon">
            <a:avLst/>
          </a:prstGeom>
          <a:noFill/>
          <a:ln w="1333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Hexagon 5"/>
          <p:cNvSpPr/>
          <p:nvPr/>
        </p:nvSpPr>
        <p:spPr>
          <a:xfrm rot="437397">
            <a:off x="9295681" y="484656"/>
            <a:ext cx="2057410" cy="1741588"/>
          </a:xfrm>
          <a:prstGeom prst="hexagon">
            <a:avLst/>
          </a:prstGeom>
          <a:noFill/>
          <a:ln w="1143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Hexagon 6"/>
          <p:cNvSpPr/>
          <p:nvPr/>
        </p:nvSpPr>
        <p:spPr>
          <a:xfrm rot="3064289">
            <a:off x="148340" y="1255812"/>
            <a:ext cx="2346602" cy="2187855"/>
          </a:xfrm>
          <a:prstGeom prst="hexagon">
            <a:avLst/>
          </a:prstGeom>
          <a:noFill/>
          <a:ln w="1333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3677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Hexagon 11"/>
          <p:cNvSpPr/>
          <p:nvPr/>
        </p:nvSpPr>
        <p:spPr>
          <a:xfrm rot="3064289">
            <a:off x="1333223" y="4053645"/>
            <a:ext cx="2346602" cy="2187855"/>
          </a:xfrm>
          <a:prstGeom prst="hexagon">
            <a:avLst/>
          </a:prstGeom>
          <a:noFill/>
          <a:ln w="1333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-88771" y="1706935"/>
            <a:ext cx="418354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solidFill>
                  <a:schemeClr val="bg1">
                    <a:lumMod val="95000"/>
                  </a:schemeClr>
                </a:solidFill>
              </a:rPr>
              <a:t>IDEAS</a:t>
            </a:r>
            <a:endParaRPr lang="en-US" sz="115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Hexagon 6"/>
          <p:cNvSpPr/>
          <p:nvPr/>
        </p:nvSpPr>
        <p:spPr>
          <a:xfrm rot="3064289">
            <a:off x="7887185" y="404870"/>
            <a:ext cx="2346602" cy="2187855"/>
          </a:xfrm>
          <a:prstGeom prst="hexagon">
            <a:avLst/>
          </a:prstGeom>
          <a:noFill/>
          <a:ln w="1333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Hexagon 4"/>
          <p:cNvSpPr/>
          <p:nvPr/>
        </p:nvSpPr>
        <p:spPr>
          <a:xfrm rot="1368374">
            <a:off x="4650475" y="2071465"/>
            <a:ext cx="3633055" cy="3362745"/>
          </a:xfrm>
          <a:prstGeom prst="hexagon">
            <a:avLst/>
          </a:prstGeom>
          <a:noFill/>
          <a:ln w="1333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Hexagon 5"/>
          <p:cNvSpPr/>
          <p:nvPr/>
        </p:nvSpPr>
        <p:spPr>
          <a:xfrm rot="437397">
            <a:off x="407401" y="3291252"/>
            <a:ext cx="2057410" cy="1741588"/>
          </a:xfrm>
          <a:prstGeom prst="hexagon">
            <a:avLst/>
          </a:prstGeom>
          <a:noFill/>
          <a:ln w="1143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960982" y="2176887"/>
            <a:ext cx="890154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Learning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communities for creating new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knowledge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Online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platforms for sharing information and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ideas</a:t>
            </a:r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Increasing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funding support for developing data analytics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capacity</a:t>
            </a:r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Connecting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business education with other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disciplines</a:t>
            </a:r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Developing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frameworks and other tools to assist business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educators</a:t>
            </a:r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Advancing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efforts in doctoral education related to data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analytics</a:t>
            </a:r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Creating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platforms for connecting education to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practice</a:t>
            </a:r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52682" y="106760"/>
            <a:ext cx="486934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solidFill>
                  <a:schemeClr val="bg1">
                    <a:lumMod val="85000"/>
                  </a:schemeClr>
                </a:solidFill>
              </a:rPr>
              <a:t>how</a:t>
            </a:r>
            <a:endParaRPr lang="en-US" sz="115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69363" y="332309"/>
            <a:ext cx="561109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Accreditation standards and </a:t>
            </a:r>
            <a:r>
              <a:rPr lang="en-US" sz="2400" dirty="0" smtClean="0"/>
              <a:t>processes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Advocacy </a:t>
            </a:r>
            <a:r>
              <a:rPr lang="en-US" sz="2400" dirty="0"/>
              <a:t>and awareness </a:t>
            </a:r>
            <a:r>
              <a:rPr lang="en-US" sz="2400" dirty="0" smtClean="0"/>
              <a:t>activities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Seminars </a:t>
            </a:r>
            <a:r>
              <a:rPr lang="en-US" sz="2400" dirty="0"/>
              <a:t>and other educational </a:t>
            </a:r>
            <a:r>
              <a:rPr lang="en-US" sz="2400" dirty="0" smtClean="0"/>
              <a:t>events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840574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exagon 6"/>
          <p:cNvSpPr/>
          <p:nvPr/>
        </p:nvSpPr>
        <p:spPr>
          <a:xfrm rot="3064289">
            <a:off x="5586604" y="1901077"/>
            <a:ext cx="2346602" cy="2187855"/>
          </a:xfrm>
          <a:prstGeom prst="hexagon">
            <a:avLst/>
          </a:prstGeom>
          <a:noFill/>
          <a:ln w="1333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Hexagon 4"/>
          <p:cNvSpPr/>
          <p:nvPr/>
        </p:nvSpPr>
        <p:spPr>
          <a:xfrm rot="1368374">
            <a:off x="7461275" y="1967554"/>
            <a:ext cx="3633055" cy="3362745"/>
          </a:xfrm>
          <a:prstGeom prst="hexagon">
            <a:avLst/>
          </a:prstGeom>
          <a:noFill/>
          <a:ln w="1333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Hexagon 5"/>
          <p:cNvSpPr/>
          <p:nvPr/>
        </p:nvSpPr>
        <p:spPr>
          <a:xfrm rot="437397">
            <a:off x="7832482" y="4073351"/>
            <a:ext cx="2057410" cy="1741588"/>
          </a:xfrm>
          <a:prstGeom prst="hexagon">
            <a:avLst/>
          </a:prstGeom>
          <a:noFill/>
          <a:ln w="1143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46998" y="304801"/>
            <a:ext cx="105843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chemeClr val="accent5">
                    <a:lumMod val="50000"/>
                  </a:schemeClr>
                </a:solidFill>
              </a:rPr>
              <a:t>Data </a:t>
            </a:r>
            <a:r>
              <a:rPr lang="en-US" sz="7200" b="1" dirty="0">
                <a:solidFill>
                  <a:schemeClr val="accent5">
                    <a:lumMod val="50000"/>
                  </a:schemeClr>
                </a:solidFill>
              </a:rPr>
              <a:t>Analytics </a:t>
            </a:r>
            <a:r>
              <a:rPr lang="en-US" sz="7200" b="1" dirty="0" smtClean="0">
                <a:solidFill>
                  <a:schemeClr val="accent5">
                    <a:lumMod val="50000"/>
                  </a:schemeClr>
                </a:solidFill>
              </a:rPr>
              <a:t>Seminar</a:t>
            </a:r>
          </a:p>
          <a:p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</a:rPr>
              <a:t>Part of the AACSB Curriculum 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</a:rPr>
              <a:t>Development 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</a:rPr>
              <a:t>Series</a:t>
            </a:r>
            <a:endParaRPr lang="en-US" sz="36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454728" y="2358733"/>
            <a:ext cx="669174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5-6 December 2016 | Tampa, Florida, USA</a:t>
            </a:r>
          </a:p>
          <a:p>
            <a:r>
              <a:rPr lang="en-US" sz="2400" b="1" dirty="0"/>
              <a:t>AACSB World Headquarters</a:t>
            </a:r>
          </a:p>
          <a:p>
            <a:endParaRPr lang="en-US" sz="2400" b="1" dirty="0"/>
          </a:p>
          <a:p>
            <a:r>
              <a:rPr lang="en-US" sz="2400" b="1" dirty="0"/>
              <a:t>29–30 March 2017 | Taipei, Taiwan </a:t>
            </a:r>
          </a:p>
          <a:p>
            <a:r>
              <a:rPr lang="en-US" sz="2400" b="1" dirty="0"/>
              <a:t>Hosted by National </a:t>
            </a:r>
            <a:r>
              <a:rPr lang="en-US" sz="2400" b="1" dirty="0" err="1"/>
              <a:t>Chengchi</a:t>
            </a:r>
            <a:r>
              <a:rPr lang="en-US" sz="2400" b="1" dirty="0"/>
              <a:t> University</a:t>
            </a:r>
          </a:p>
          <a:p>
            <a:endParaRPr lang="en-US" sz="2400" b="1" dirty="0"/>
          </a:p>
          <a:p>
            <a:r>
              <a:rPr lang="en-US" sz="2400" b="1" dirty="0"/>
              <a:t>16–17 May 2017 |Amsterdam, the Netherlands</a:t>
            </a:r>
          </a:p>
          <a:p>
            <a:r>
              <a:rPr lang="en-US" sz="2400" b="1" dirty="0"/>
              <a:t>Hosted by Amsterdam Business School</a:t>
            </a:r>
          </a:p>
          <a:p>
            <a:endParaRPr lang="en-US" sz="2400" b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267691" y="2613125"/>
            <a:ext cx="0" cy="2384902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90014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186</Words>
  <Application>Microsoft Office PowerPoint</Application>
  <PresentationFormat>Widescreen</PresentationFormat>
  <Paragraphs>48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AACSB Resources – Building Data Analytics Programs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Challenges for Asia Pacific Business Schools</dc:title>
  <dc:creator>Elliot Davis</dc:creator>
  <cp:lastModifiedBy>Dan LeClair</cp:lastModifiedBy>
  <cp:revision>57</cp:revision>
  <cp:lastPrinted>2016-09-28T14:59:32Z</cp:lastPrinted>
  <dcterms:created xsi:type="dcterms:W3CDTF">2016-09-28T08:15:16Z</dcterms:created>
  <dcterms:modified xsi:type="dcterms:W3CDTF">2016-11-19T19:42:20Z</dcterms:modified>
</cp:coreProperties>
</file>