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57"/>
  </p:notesMasterIdLst>
  <p:sldIdLst>
    <p:sldId id="318" r:id="rId4"/>
    <p:sldId id="405" r:id="rId5"/>
    <p:sldId id="403" r:id="rId6"/>
    <p:sldId id="417" r:id="rId7"/>
    <p:sldId id="322" r:id="rId8"/>
    <p:sldId id="426" r:id="rId9"/>
    <p:sldId id="427" r:id="rId10"/>
    <p:sldId id="428" r:id="rId11"/>
    <p:sldId id="379" r:id="rId12"/>
    <p:sldId id="285" r:id="rId13"/>
    <p:sldId id="374" r:id="rId14"/>
    <p:sldId id="283" r:id="rId15"/>
    <p:sldId id="409" r:id="rId16"/>
    <p:sldId id="415" r:id="rId17"/>
    <p:sldId id="407" r:id="rId18"/>
    <p:sldId id="408" r:id="rId19"/>
    <p:sldId id="410" r:id="rId20"/>
    <p:sldId id="422" r:id="rId21"/>
    <p:sldId id="423" r:id="rId22"/>
    <p:sldId id="425" r:id="rId23"/>
    <p:sldId id="411" r:id="rId24"/>
    <p:sldId id="348" r:id="rId25"/>
    <p:sldId id="349" r:id="rId26"/>
    <p:sldId id="288" r:id="rId27"/>
    <p:sldId id="289" r:id="rId28"/>
    <p:sldId id="412" r:id="rId29"/>
    <p:sldId id="344" r:id="rId30"/>
    <p:sldId id="345" r:id="rId31"/>
    <p:sldId id="340" r:id="rId32"/>
    <p:sldId id="341" r:id="rId33"/>
    <p:sldId id="347" r:id="rId34"/>
    <p:sldId id="413" r:id="rId35"/>
    <p:sldId id="419" r:id="rId36"/>
    <p:sldId id="420" r:id="rId37"/>
    <p:sldId id="301" r:id="rId38"/>
    <p:sldId id="416" r:id="rId39"/>
    <p:sldId id="293" r:id="rId40"/>
    <p:sldId id="294" r:id="rId41"/>
    <p:sldId id="367" r:id="rId42"/>
    <p:sldId id="372" r:id="rId43"/>
    <p:sldId id="373" r:id="rId44"/>
    <p:sldId id="414" r:id="rId45"/>
    <p:sldId id="424" r:id="rId46"/>
    <p:sldId id="430" r:id="rId47"/>
    <p:sldId id="406" r:id="rId48"/>
    <p:sldId id="432" r:id="rId49"/>
    <p:sldId id="377" r:id="rId50"/>
    <p:sldId id="290" r:id="rId51"/>
    <p:sldId id="402" r:id="rId52"/>
    <p:sldId id="418" r:id="rId53"/>
    <p:sldId id="431" r:id="rId54"/>
    <p:sldId id="353" r:id="rId55"/>
    <p:sldId id="35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B82204F-4DB5-4E2E-9515-95EA8E04D5BD}">
          <p14:sldIdLst>
            <p14:sldId id="318"/>
            <p14:sldId id="405"/>
            <p14:sldId id="403"/>
            <p14:sldId id="417"/>
            <p14:sldId id="322"/>
            <p14:sldId id="426"/>
            <p14:sldId id="427"/>
            <p14:sldId id="428"/>
          </p14:sldIdLst>
        </p14:section>
        <p14:section name="Good Bad examples" id="{0B131CC5-AA95-4435-9BE7-FA9DAC0D7C45}">
          <p14:sldIdLst>
            <p14:sldId id="379"/>
            <p14:sldId id="285"/>
            <p14:sldId id="374"/>
            <p14:sldId id="283"/>
          </p14:sldIdLst>
        </p14:section>
        <p14:section name="Storytelling" id="{11F579DA-B1EC-4888-9866-101BCDEF61B2}">
          <p14:sldIdLst>
            <p14:sldId id="409"/>
            <p14:sldId id="415"/>
            <p14:sldId id="407"/>
            <p14:sldId id="408"/>
            <p14:sldId id="410"/>
            <p14:sldId id="422"/>
            <p14:sldId id="423"/>
            <p14:sldId id="425"/>
            <p14:sldId id="411"/>
            <p14:sldId id="348"/>
            <p14:sldId id="349"/>
            <p14:sldId id="288"/>
            <p14:sldId id="289"/>
            <p14:sldId id="412"/>
            <p14:sldId id="344"/>
            <p14:sldId id="345"/>
            <p14:sldId id="340"/>
            <p14:sldId id="341"/>
            <p14:sldId id="347"/>
            <p14:sldId id="413"/>
            <p14:sldId id="419"/>
            <p14:sldId id="420"/>
            <p14:sldId id="301"/>
            <p14:sldId id="416"/>
            <p14:sldId id="293"/>
            <p14:sldId id="294"/>
            <p14:sldId id="367"/>
            <p14:sldId id="372"/>
            <p14:sldId id="373"/>
            <p14:sldId id="414"/>
            <p14:sldId id="424"/>
            <p14:sldId id="430"/>
            <p14:sldId id="406"/>
          </p14:sldIdLst>
        </p14:section>
        <p14:section name="Resources" id="{5C8084CB-7718-4B97-900F-EC09411A9E86}">
          <p14:sldIdLst>
            <p14:sldId id="432"/>
            <p14:sldId id="377"/>
            <p14:sldId id="290"/>
            <p14:sldId id="402"/>
          </p14:sldIdLst>
        </p14:section>
        <p14:section name="Summary" id="{F9E58C2A-2312-48D1-9321-6B412E77FBD1}">
          <p14:sldIdLst>
            <p14:sldId id="418"/>
            <p14:sldId id="431"/>
            <p14:sldId id="353"/>
            <p14:sldId id="3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5B9BD5"/>
    <a:srgbClr val="1B1B1B"/>
    <a:srgbClr val="DAAA69"/>
    <a:srgbClr val="DDAD6D"/>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3669" autoAdjust="0"/>
  </p:normalViewPr>
  <p:slideViewPr>
    <p:cSldViewPr snapToGrid="0">
      <p:cViewPr varScale="1">
        <p:scale>
          <a:sx n="50" d="100"/>
          <a:sy n="50" d="100"/>
        </p:scale>
        <p:origin x="978" y="36"/>
      </p:cViewPr>
      <p:guideLst/>
    </p:cSldViewPr>
  </p:slideViewPr>
  <p:notesTextViewPr>
    <p:cViewPr>
      <p:scale>
        <a:sx n="150" d="100"/>
        <a:sy n="150" d="100"/>
      </p:scale>
      <p:origin x="0" y="0"/>
    </p:cViewPr>
  </p:notesTextViewPr>
  <p:sorterViewPr>
    <p:cViewPr varScale="1">
      <p:scale>
        <a:sx n="1" d="1"/>
        <a:sy n="1" d="1"/>
      </p:scale>
      <p:origin x="0" y="-7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CD7DD-5081-4D4E-8401-A95FE237925A}"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0C8835D2-D5AE-44AF-878F-71D4D09D68E1}">
      <dgm:prSet custT="1"/>
      <dgm:spPr/>
      <dgm:t>
        <a:bodyPr/>
        <a:lstStyle/>
        <a:p>
          <a:pPr rtl="0"/>
          <a:r>
            <a:rPr lang="en-US" sz="2800" dirty="0"/>
            <a:t>Better Presentations</a:t>
          </a:r>
        </a:p>
      </dgm:t>
    </dgm:pt>
    <dgm:pt modelId="{37FC0461-8B57-4FD5-AF03-F2A12C4A2372}" type="parTrans" cxnId="{F7BA0953-C14E-4987-AF12-E1AB9163799F}">
      <dgm:prSet/>
      <dgm:spPr/>
      <dgm:t>
        <a:bodyPr/>
        <a:lstStyle/>
        <a:p>
          <a:endParaRPr lang="en-US"/>
        </a:p>
      </dgm:t>
    </dgm:pt>
    <dgm:pt modelId="{6C538C9D-C9A5-4D47-98A5-B67A378740FF}" type="sibTrans" cxnId="{F7BA0953-C14E-4987-AF12-E1AB9163799F}">
      <dgm:prSet/>
      <dgm:spPr/>
      <dgm:t>
        <a:bodyPr/>
        <a:lstStyle/>
        <a:p>
          <a:endParaRPr lang="en-US"/>
        </a:p>
      </dgm:t>
    </dgm:pt>
    <dgm:pt modelId="{92A39417-FAAD-4533-99E8-971F29BB6E18}">
      <dgm:prSet/>
      <dgm:spPr/>
      <dgm:t>
        <a:bodyPr/>
        <a:lstStyle/>
        <a:p>
          <a:pPr rtl="0"/>
          <a:r>
            <a:rPr lang="en-US" dirty="0"/>
            <a:t>Employment Goal</a:t>
          </a:r>
        </a:p>
      </dgm:t>
    </dgm:pt>
    <dgm:pt modelId="{6B6F63D7-9117-4A49-A2D5-D7D7CBA089CC}" type="parTrans" cxnId="{DACC2B90-9B5C-4401-9BFB-50DBDF7EA8CB}">
      <dgm:prSet/>
      <dgm:spPr/>
      <dgm:t>
        <a:bodyPr/>
        <a:lstStyle/>
        <a:p>
          <a:endParaRPr lang="en-US"/>
        </a:p>
      </dgm:t>
    </dgm:pt>
    <dgm:pt modelId="{9F7167BE-F1AF-42D1-91F3-E7B3ACD04E87}" type="sibTrans" cxnId="{DACC2B90-9B5C-4401-9BFB-50DBDF7EA8CB}">
      <dgm:prSet/>
      <dgm:spPr/>
      <dgm:t>
        <a:bodyPr/>
        <a:lstStyle/>
        <a:p>
          <a:endParaRPr lang="en-US"/>
        </a:p>
      </dgm:t>
    </dgm:pt>
    <dgm:pt modelId="{B34EABE9-9BBC-42C3-BB8C-8B9CB1F6E38C}">
      <dgm:prSet/>
      <dgm:spPr/>
      <dgm:t>
        <a:bodyPr/>
        <a:lstStyle/>
        <a:p>
          <a:pPr rtl="0"/>
          <a:r>
            <a:rPr lang="en-US" dirty="0"/>
            <a:t> Good examples</a:t>
          </a:r>
        </a:p>
      </dgm:t>
    </dgm:pt>
    <dgm:pt modelId="{465C1DC7-9ACA-4974-ACAF-B6F29AA5EC0A}" type="parTrans" cxnId="{9902C30A-2EF5-4D65-AADC-443EB8E8879E}">
      <dgm:prSet/>
      <dgm:spPr/>
      <dgm:t>
        <a:bodyPr/>
        <a:lstStyle/>
        <a:p>
          <a:endParaRPr lang="en-US"/>
        </a:p>
      </dgm:t>
    </dgm:pt>
    <dgm:pt modelId="{E8720BCD-7819-4747-8113-2F928E2F1DE7}" type="sibTrans" cxnId="{9902C30A-2EF5-4D65-AADC-443EB8E8879E}">
      <dgm:prSet/>
      <dgm:spPr/>
      <dgm:t>
        <a:bodyPr/>
        <a:lstStyle/>
        <a:p>
          <a:endParaRPr lang="en-US"/>
        </a:p>
      </dgm:t>
    </dgm:pt>
    <dgm:pt modelId="{83C67C53-BAB1-4134-A89B-A7D2F9CE2D92}">
      <dgm:prSet/>
      <dgm:spPr/>
      <dgm:t>
        <a:bodyPr/>
        <a:lstStyle/>
        <a:p>
          <a:pPr rtl="0"/>
          <a:r>
            <a:rPr lang="en-US" dirty="0" err="1"/>
            <a:t>NeuroScience</a:t>
          </a:r>
          <a:endParaRPr lang="en-US" dirty="0"/>
        </a:p>
      </dgm:t>
    </dgm:pt>
    <dgm:pt modelId="{A9E4E8A2-0C7D-4719-BDD1-DEFFDA6314D2}" type="parTrans" cxnId="{44EB1335-7D86-48B2-9C88-8D12B140C265}">
      <dgm:prSet/>
      <dgm:spPr/>
      <dgm:t>
        <a:bodyPr/>
        <a:lstStyle/>
        <a:p>
          <a:endParaRPr lang="en-US"/>
        </a:p>
      </dgm:t>
    </dgm:pt>
    <dgm:pt modelId="{E69B9522-3C69-47D0-9689-26DBD0FB1D28}" type="sibTrans" cxnId="{44EB1335-7D86-48B2-9C88-8D12B140C265}">
      <dgm:prSet/>
      <dgm:spPr/>
      <dgm:t>
        <a:bodyPr/>
        <a:lstStyle/>
        <a:p>
          <a:endParaRPr lang="en-US"/>
        </a:p>
      </dgm:t>
    </dgm:pt>
    <dgm:pt modelId="{7A83281E-00B5-4B97-8760-51810E53AAC0}">
      <dgm:prSet/>
      <dgm:spPr/>
      <dgm:t>
        <a:bodyPr/>
        <a:lstStyle/>
        <a:p>
          <a:pPr rtl="0"/>
          <a:r>
            <a:rPr lang="en-US" dirty="0"/>
            <a:t>Software skills</a:t>
          </a:r>
        </a:p>
      </dgm:t>
    </dgm:pt>
    <dgm:pt modelId="{90CE121C-14C3-40FB-826E-AF915D42D58A}" type="parTrans" cxnId="{1BD2F080-1FF4-4A3B-9EE4-432EDC94E8AA}">
      <dgm:prSet/>
      <dgm:spPr/>
      <dgm:t>
        <a:bodyPr/>
        <a:lstStyle/>
        <a:p>
          <a:endParaRPr lang="en-US"/>
        </a:p>
      </dgm:t>
    </dgm:pt>
    <dgm:pt modelId="{5562015A-ECF4-48A4-A8E3-8C2ABC638B82}" type="sibTrans" cxnId="{1BD2F080-1FF4-4A3B-9EE4-432EDC94E8AA}">
      <dgm:prSet/>
      <dgm:spPr/>
      <dgm:t>
        <a:bodyPr/>
        <a:lstStyle/>
        <a:p>
          <a:endParaRPr lang="en-US"/>
        </a:p>
      </dgm:t>
    </dgm:pt>
    <dgm:pt modelId="{852BDF17-773C-4AB4-945A-50F311D998FC}">
      <dgm:prSet/>
      <dgm:spPr/>
      <dgm:t>
        <a:bodyPr/>
        <a:lstStyle/>
        <a:p>
          <a:pPr rtl="0"/>
          <a:r>
            <a:rPr lang="en-US" dirty="0"/>
            <a:t>Data Visualization</a:t>
          </a:r>
        </a:p>
      </dgm:t>
    </dgm:pt>
    <dgm:pt modelId="{89CFF0A3-745F-4A26-A9B4-B435B763D186}" type="parTrans" cxnId="{F3643225-7022-4BA3-927B-A65145D450EA}">
      <dgm:prSet/>
      <dgm:spPr/>
      <dgm:t>
        <a:bodyPr/>
        <a:lstStyle/>
        <a:p>
          <a:endParaRPr lang="en-US"/>
        </a:p>
      </dgm:t>
    </dgm:pt>
    <dgm:pt modelId="{12D0F876-0FEE-49D7-8736-E7E2DED253E2}" type="sibTrans" cxnId="{F3643225-7022-4BA3-927B-A65145D450EA}">
      <dgm:prSet/>
      <dgm:spPr/>
      <dgm:t>
        <a:bodyPr/>
        <a:lstStyle/>
        <a:p>
          <a:endParaRPr lang="en-US"/>
        </a:p>
      </dgm:t>
    </dgm:pt>
    <dgm:pt modelId="{88014F40-BABA-4F31-83A2-A299191ED770}">
      <dgm:prSet/>
      <dgm:spPr/>
      <dgm:t>
        <a:bodyPr/>
        <a:lstStyle/>
        <a:p>
          <a:pPr rtl="0"/>
          <a:r>
            <a:rPr lang="en-US" dirty="0"/>
            <a:t>Classroom</a:t>
          </a:r>
        </a:p>
      </dgm:t>
    </dgm:pt>
    <dgm:pt modelId="{2542C089-12C6-4602-ACD2-8D6B10F84BB2}" type="parTrans" cxnId="{AF4057F3-F0BC-45AB-A42B-A314844F53D4}">
      <dgm:prSet/>
      <dgm:spPr/>
      <dgm:t>
        <a:bodyPr/>
        <a:lstStyle/>
        <a:p>
          <a:endParaRPr lang="en-US"/>
        </a:p>
      </dgm:t>
    </dgm:pt>
    <dgm:pt modelId="{98280917-3720-44FF-8970-6DCBAA62D0DD}" type="sibTrans" cxnId="{AF4057F3-F0BC-45AB-A42B-A314844F53D4}">
      <dgm:prSet/>
      <dgm:spPr/>
      <dgm:t>
        <a:bodyPr/>
        <a:lstStyle/>
        <a:p>
          <a:endParaRPr lang="en-US"/>
        </a:p>
      </dgm:t>
    </dgm:pt>
    <dgm:pt modelId="{F249580C-DF5A-4932-A449-5062B8F9CA22}">
      <dgm:prSet/>
      <dgm:spPr/>
      <dgm:t>
        <a:bodyPr/>
        <a:lstStyle/>
        <a:p>
          <a:pPr rtl="0"/>
          <a:r>
            <a:rPr lang="en-US" dirty="0"/>
            <a:t>Professionals</a:t>
          </a:r>
        </a:p>
      </dgm:t>
    </dgm:pt>
    <dgm:pt modelId="{D0B0AE97-D59A-4F35-A10D-F05475AF5F1D}" type="parTrans" cxnId="{38869906-D469-4556-A220-C0D9622F67D7}">
      <dgm:prSet/>
      <dgm:spPr/>
      <dgm:t>
        <a:bodyPr/>
        <a:lstStyle/>
        <a:p>
          <a:endParaRPr lang="en-US"/>
        </a:p>
      </dgm:t>
    </dgm:pt>
    <dgm:pt modelId="{976BE961-3B79-4AAB-B4FD-825C042CC5D0}" type="sibTrans" cxnId="{38869906-D469-4556-A220-C0D9622F67D7}">
      <dgm:prSet/>
      <dgm:spPr/>
      <dgm:t>
        <a:bodyPr/>
        <a:lstStyle/>
        <a:p>
          <a:endParaRPr lang="en-US"/>
        </a:p>
      </dgm:t>
    </dgm:pt>
    <dgm:pt modelId="{E2C63C27-A9F9-4273-8256-A2BB0C70824F}">
      <dgm:prSet/>
      <dgm:spPr/>
      <dgm:t>
        <a:bodyPr/>
        <a:lstStyle/>
        <a:p>
          <a:pPr rtl="0"/>
          <a:r>
            <a:rPr lang="en-US" dirty="0"/>
            <a:t>Tutorials</a:t>
          </a:r>
        </a:p>
      </dgm:t>
    </dgm:pt>
    <dgm:pt modelId="{320B56ED-9BF3-45E9-B7D6-C8774590D219}" type="parTrans" cxnId="{BE66F043-ECA2-45E4-B2E0-BB54124A7B9D}">
      <dgm:prSet/>
      <dgm:spPr/>
      <dgm:t>
        <a:bodyPr/>
        <a:lstStyle/>
        <a:p>
          <a:endParaRPr lang="en-US"/>
        </a:p>
      </dgm:t>
    </dgm:pt>
    <dgm:pt modelId="{E7EFAF16-0A7E-4CF3-9B32-A3ACAD59FFD9}" type="sibTrans" cxnId="{BE66F043-ECA2-45E4-B2E0-BB54124A7B9D}">
      <dgm:prSet/>
      <dgm:spPr/>
      <dgm:t>
        <a:bodyPr/>
        <a:lstStyle/>
        <a:p>
          <a:endParaRPr lang="en-US"/>
        </a:p>
      </dgm:t>
    </dgm:pt>
    <dgm:pt modelId="{22FEC7D8-59A1-4146-BAA4-057AC711F946}">
      <dgm:prSet/>
      <dgm:spPr/>
      <dgm:t>
        <a:bodyPr/>
        <a:lstStyle/>
        <a:p>
          <a:pPr rtl="0"/>
          <a:r>
            <a:rPr lang="en-US" dirty="0"/>
            <a:t>Newsletters</a:t>
          </a:r>
        </a:p>
      </dgm:t>
    </dgm:pt>
    <dgm:pt modelId="{178DF585-1984-47AE-A7EC-6B67CDA43160}" type="parTrans" cxnId="{6109FB4F-A32A-461A-8D64-40B529970EE2}">
      <dgm:prSet/>
      <dgm:spPr/>
      <dgm:t>
        <a:bodyPr/>
        <a:lstStyle/>
        <a:p>
          <a:endParaRPr lang="en-US"/>
        </a:p>
      </dgm:t>
    </dgm:pt>
    <dgm:pt modelId="{73497723-4B29-4B6A-8086-13EC0EE47215}" type="sibTrans" cxnId="{6109FB4F-A32A-461A-8D64-40B529970EE2}">
      <dgm:prSet/>
      <dgm:spPr/>
      <dgm:t>
        <a:bodyPr/>
        <a:lstStyle/>
        <a:p>
          <a:endParaRPr lang="en-US"/>
        </a:p>
      </dgm:t>
    </dgm:pt>
    <dgm:pt modelId="{80C9A7D4-DA81-4F7E-88AC-9627E9CAA4CC}">
      <dgm:prSet/>
      <dgm:spPr/>
      <dgm:t>
        <a:bodyPr/>
        <a:lstStyle/>
        <a:p>
          <a:pPr rtl="0"/>
          <a:r>
            <a:rPr lang="en-US" dirty="0"/>
            <a:t>TED talks</a:t>
          </a:r>
        </a:p>
      </dgm:t>
    </dgm:pt>
    <dgm:pt modelId="{D940E56A-85C2-4173-9450-695A64FC60E6}" type="parTrans" cxnId="{2394A8F6-E8AC-4A0E-8671-B9AD483E312E}">
      <dgm:prSet/>
      <dgm:spPr/>
      <dgm:t>
        <a:bodyPr/>
        <a:lstStyle/>
        <a:p>
          <a:endParaRPr lang="en-US"/>
        </a:p>
      </dgm:t>
    </dgm:pt>
    <dgm:pt modelId="{4C366665-7858-4CB2-ACF0-54F2F6051420}" type="sibTrans" cxnId="{2394A8F6-E8AC-4A0E-8671-B9AD483E312E}">
      <dgm:prSet/>
      <dgm:spPr/>
      <dgm:t>
        <a:bodyPr/>
        <a:lstStyle/>
        <a:p>
          <a:endParaRPr lang="en-US"/>
        </a:p>
      </dgm:t>
    </dgm:pt>
    <dgm:pt modelId="{D84779BB-5AA6-4DEE-99CC-DAB663384C4D}">
      <dgm:prSet/>
      <dgm:spPr/>
      <dgm:t>
        <a:bodyPr/>
        <a:lstStyle/>
        <a:p>
          <a:pPr rtl="0"/>
          <a:r>
            <a:rPr lang="en-US" dirty="0" err="1"/>
            <a:t>YouTubes</a:t>
          </a:r>
          <a:endParaRPr lang="en-US" dirty="0"/>
        </a:p>
      </dgm:t>
    </dgm:pt>
    <dgm:pt modelId="{CBCC6A2C-BD11-4B94-942D-844C00DC9A78}" type="parTrans" cxnId="{D863B11E-62AC-411C-B658-742F2C776C5E}">
      <dgm:prSet/>
      <dgm:spPr/>
      <dgm:t>
        <a:bodyPr/>
        <a:lstStyle/>
        <a:p>
          <a:endParaRPr lang="en-US"/>
        </a:p>
      </dgm:t>
    </dgm:pt>
    <dgm:pt modelId="{BA64E9EA-689F-4446-B547-F5E44BB7BABB}" type="sibTrans" cxnId="{D863B11E-62AC-411C-B658-742F2C776C5E}">
      <dgm:prSet/>
      <dgm:spPr/>
      <dgm:t>
        <a:bodyPr/>
        <a:lstStyle/>
        <a:p>
          <a:endParaRPr lang="en-US"/>
        </a:p>
      </dgm:t>
    </dgm:pt>
    <dgm:pt modelId="{6D43384C-0B02-406D-8778-61115D8D75D7}" type="pres">
      <dgm:prSet presAssocID="{2AACD7DD-5081-4D4E-8401-A95FE237925A}" presName="cycle" presStyleCnt="0">
        <dgm:presLayoutVars>
          <dgm:chMax val="1"/>
          <dgm:dir/>
          <dgm:animLvl val="ctr"/>
          <dgm:resizeHandles val="exact"/>
        </dgm:presLayoutVars>
      </dgm:prSet>
      <dgm:spPr/>
      <dgm:t>
        <a:bodyPr/>
        <a:lstStyle/>
        <a:p>
          <a:endParaRPr lang="en-US"/>
        </a:p>
      </dgm:t>
    </dgm:pt>
    <dgm:pt modelId="{448AF0F3-3C56-4500-85B3-EF3007FE03AB}" type="pres">
      <dgm:prSet presAssocID="{0C8835D2-D5AE-44AF-878F-71D4D09D68E1}" presName="centerShape" presStyleLbl="node0" presStyleIdx="0" presStyleCnt="1" custScaleX="123385" custScaleY="136816" custLinFactNeighborY="548"/>
      <dgm:spPr/>
      <dgm:t>
        <a:bodyPr/>
        <a:lstStyle/>
        <a:p>
          <a:endParaRPr lang="en-US"/>
        </a:p>
      </dgm:t>
    </dgm:pt>
    <dgm:pt modelId="{A8BFC64C-8D29-48DA-BA31-F719E864945A}" type="pres">
      <dgm:prSet presAssocID="{465C1DC7-9ACA-4974-ACAF-B6F29AA5EC0A}" presName="parTrans" presStyleLbl="bgSibTrans2D1" presStyleIdx="0" presStyleCnt="4"/>
      <dgm:spPr/>
      <dgm:t>
        <a:bodyPr/>
        <a:lstStyle/>
        <a:p>
          <a:endParaRPr lang="en-US"/>
        </a:p>
      </dgm:t>
    </dgm:pt>
    <dgm:pt modelId="{F79556EB-56CF-4B5A-8B44-6481D22B6464}" type="pres">
      <dgm:prSet presAssocID="{B34EABE9-9BBC-42C3-BB8C-8B9CB1F6E38C}" presName="node" presStyleLbl="node1" presStyleIdx="0" presStyleCnt="4" custRadScaleRad="103511" custRadScaleInc="4334">
        <dgm:presLayoutVars>
          <dgm:bulletEnabled val="1"/>
        </dgm:presLayoutVars>
      </dgm:prSet>
      <dgm:spPr/>
      <dgm:t>
        <a:bodyPr/>
        <a:lstStyle/>
        <a:p>
          <a:endParaRPr lang="en-US"/>
        </a:p>
      </dgm:t>
    </dgm:pt>
    <dgm:pt modelId="{B0F62932-A7FD-4B3A-927A-80D3BAA88FB2}" type="pres">
      <dgm:prSet presAssocID="{89CFF0A3-745F-4A26-A9B4-B435B763D186}" presName="parTrans" presStyleLbl="bgSibTrans2D1" presStyleIdx="1" presStyleCnt="4"/>
      <dgm:spPr/>
      <dgm:t>
        <a:bodyPr/>
        <a:lstStyle/>
        <a:p>
          <a:endParaRPr lang="en-US"/>
        </a:p>
      </dgm:t>
    </dgm:pt>
    <dgm:pt modelId="{7DDA860C-FB0D-47B6-B021-4BADE069211E}" type="pres">
      <dgm:prSet presAssocID="{852BDF17-773C-4AB4-945A-50F311D998FC}" presName="node" presStyleLbl="node1" presStyleIdx="1" presStyleCnt="4">
        <dgm:presLayoutVars>
          <dgm:bulletEnabled val="1"/>
        </dgm:presLayoutVars>
      </dgm:prSet>
      <dgm:spPr/>
      <dgm:t>
        <a:bodyPr/>
        <a:lstStyle/>
        <a:p>
          <a:endParaRPr lang="en-US"/>
        </a:p>
      </dgm:t>
    </dgm:pt>
    <dgm:pt modelId="{5CE67031-0212-4193-BC81-A0B926F71D45}" type="pres">
      <dgm:prSet presAssocID="{6B6F63D7-9117-4A49-A2D5-D7D7CBA089CC}" presName="parTrans" presStyleLbl="bgSibTrans2D1" presStyleIdx="2" presStyleCnt="4"/>
      <dgm:spPr/>
      <dgm:t>
        <a:bodyPr/>
        <a:lstStyle/>
        <a:p>
          <a:endParaRPr lang="en-US"/>
        </a:p>
      </dgm:t>
    </dgm:pt>
    <dgm:pt modelId="{57BA602A-0B37-4B68-B484-D88FFAA4BA64}" type="pres">
      <dgm:prSet presAssocID="{92A39417-FAAD-4533-99E8-971F29BB6E18}" presName="node" presStyleLbl="node1" presStyleIdx="2" presStyleCnt="4" custRadScaleRad="104511" custRadScaleInc="-2461">
        <dgm:presLayoutVars>
          <dgm:bulletEnabled val="1"/>
        </dgm:presLayoutVars>
      </dgm:prSet>
      <dgm:spPr/>
      <dgm:t>
        <a:bodyPr/>
        <a:lstStyle/>
        <a:p>
          <a:endParaRPr lang="en-US"/>
        </a:p>
      </dgm:t>
    </dgm:pt>
    <dgm:pt modelId="{F4206C60-9A91-45CB-BF76-6B6F10892C33}" type="pres">
      <dgm:prSet presAssocID="{90CE121C-14C3-40FB-826E-AF915D42D58A}" presName="parTrans" presStyleLbl="bgSibTrans2D1" presStyleIdx="3" presStyleCnt="4" custLinFactNeighborX="-3716" custLinFactNeighborY="-30515"/>
      <dgm:spPr/>
      <dgm:t>
        <a:bodyPr/>
        <a:lstStyle/>
        <a:p>
          <a:endParaRPr lang="en-US"/>
        </a:p>
      </dgm:t>
    </dgm:pt>
    <dgm:pt modelId="{01CA6331-07E6-4619-8D39-C6F7239ABD14}" type="pres">
      <dgm:prSet presAssocID="{7A83281E-00B5-4B97-8760-51810E53AAC0}" presName="node" presStyleLbl="node1" presStyleIdx="3" presStyleCnt="4" custRadScaleRad="103157" custRadScaleInc="2032">
        <dgm:presLayoutVars>
          <dgm:bulletEnabled val="1"/>
        </dgm:presLayoutVars>
      </dgm:prSet>
      <dgm:spPr/>
      <dgm:t>
        <a:bodyPr/>
        <a:lstStyle/>
        <a:p>
          <a:endParaRPr lang="en-US"/>
        </a:p>
      </dgm:t>
    </dgm:pt>
  </dgm:ptLst>
  <dgm:cxnLst>
    <dgm:cxn modelId="{BE66F043-ECA2-45E4-B2E0-BB54124A7B9D}" srcId="{7A83281E-00B5-4B97-8760-51810E53AAC0}" destId="{E2C63C27-A9F9-4273-8256-A2BB0C70824F}" srcOrd="0" destOrd="0" parTransId="{320B56ED-9BF3-45E9-B7D6-C8774590D219}" sibTransId="{E7EFAF16-0A7E-4CF3-9B32-A3ACAD59FFD9}"/>
    <dgm:cxn modelId="{F4434EBB-EF52-4510-AE59-1FD1C7199192}" type="presOf" srcId="{89CFF0A3-745F-4A26-A9B4-B435B763D186}" destId="{B0F62932-A7FD-4B3A-927A-80D3BAA88FB2}" srcOrd="0" destOrd="0" presId="urn:microsoft.com/office/officeart/2005/8/layout/radial4"/>
    <dgm:cxn modelId="{9902C30A-2EF5-4D65-AADC-443EB8E8879E}" srcId="{0C8835D2-D5AE-44AF-878F-71D4D09D68E1}" destId="{B34EABE9-9BBC-42C3-BB8C-8B9CB1F6E38C}" srcOrd="0" destOrd="0" parTransId="{465C1DC7-9ACA-4974-ACAF-B6F29AA5EC0A}" sibTransId="{E8720BCD-7819-4747-8113-2F928E2F1DE7}"/>
    <dgm:cxn modelId="{44EB1335-7D86-48B2-9C88-8D12B140C265}" srcId="{852BDF17-773C-4AB4-945A-50F311D998FC}" destId="{83C67C53-BAB1-4134-A89B-A7D2F9CE2D92}" srcOrd="0" destOrd="0" parTransId="{A9E4E8A2-0C7D-4719-BDD1-DEFFDA6314D2}" sibTransId="{E69B9522-3C69-47D0-9689-26DBD0FB1D28}"/>
    <dgm:cxn modelId="{D863B11E-62AC-411C-B658-742F2C776C5E}" srcId="{7A83281E-00B5-4B97-8760-51810E53AAC0}" destId="{D84779BB-5AA6-4DEE-99CC-DAB663384C4D}" srcOrd="2" destOrd="0" parTransId="{CBCC6A2C-BD11-4B94-942D-844C00DC9A78}" sibTransId="{BA64E9EA-689F-4446-B547-F5E44BB7BABB}"/>
    <dgm:cxn modelId="{7328A23A-6366-447E-8CC1-BDE4B8E37A73}" type="presOf" srcId="{80C9A7D4-DA81-4F7E-88AC-9627E9CAA4CC}" destId="{F79556EB-56CF-4B5A-8B44-6481D22B6464}" srcOrd="0" destOrd="3" presId="urn:microsoft.com/office/officeart/2005/8/layout/radial4"/>
    <dgm:cxn modelId="{1BD2F080-1FF4-4A3B-9EE4-432EDC94E8AA}" srcId="{0C8835D2-D5AE-44AF-878F-71D4D09D68E1}" destId="{7A83281E-00B5-4B97-8760-51810E53AAC0}" srcOrd="3" destOrd="0" parTransId="{90CE121C-14C3-40FB-826E-AF915D42D58A}" sibTransId="{5562015A-ECF4-48A4-A8E3-8C2ABC638B82}"/>
    <dgm:cxn modelId="{9414EF79-6FAE-441F-856C-8948D2F2A1D6}" type="presOf" srcId="{22FEC7D8-59A1-4146-BAA4-057AC711F946}" destId="{01CA6331-07E6-4619-8D39-C6F7239ABD14}" srcOrd="0" destOrd="2" presId="urn:microsoft.com/office/officeart/2005/8/layout/radial4"/>
    <dgm:cxn modelId="{499462B6-A29E-40CF-850B-3F051ADFCE1A}" type="presOf" srcId="{6B6F63D7-9117-4A49-A2D5-D7D7CBA089CC}" destId="{5CE67031-0212-4193-BC81-A0B926F71D45}" srcOrd="0" destOrd="0" presId="urn:microsoft.com/office/officeart/2005/8/layout/radial4"/>
    <dgm:cxn modelId="{EAC9F0C7-F021-4DB0-B4CE-14453AA6723E}" type="presOf" srcId="{2AACD7DD-5081-4D4E-8401-A95FE237925A}" destId="{6D43384C-0B02-406D-8778-61115D8D75D7}" srcOrd="0" destOrd="0" presId="urn:microsoft.com/office/officeart/2005/8/layout/radial4"/>
    <dgm:cxn modelId="{38869906-D469-4556-A220-C0D9622F67D7}" srcId="{B34EABE9-9BBC-42C3-BB8C-8B9CB1F6E38C}" destId="{F249580C-DF5A-4932-A449-5062B8F9CA22}" srcOrd="1" destOrd="0" parTransId="{D0B0AE97-D59A-4F35-A10D-F05475AF5F1D}" sibTransId="{976BE961-3B79-4AAB-B4FD-825C042CC5D0}"/>
    <dgm:cxn modelId="{6109FB4F-A32A-461A-8D64-40B529970EE2}" srcId="{7A83281E-00B5-4B97-8760-51810E53AAC0}" destId="{22FEC7D8-59A1-4146-BAA4-057AC711F946}" srcOrd="1" destOrd="0" parTransId="{178DF585-1984-47AE-A7EC-6B67CDA43160}" sibTransId="{73497723-4B29-4B6A-8086-13EC0EE47215}"/>
    <dgm:cxn modelId="{22824221-06FA-4424-ADAE-5B0526EA5197}" type="presOf" srcId="{D84779BB-5AA6-4DEE-99CC-DAB663384C4D}" destId="{01CA6331-07E6-4619-8D39-C6F7239ABD14}" srcOrd="0" destOrd="3" presId="urn:microsoft.com/office/officeart/2005/8/layout/radial4"/>
    <dgm:cxn modelId="{F3643225-7022-4BA3-927B-A65145D450EA}" srcId="{0C8835D2-D5AE-44AF-878F-71D4D09D68E1}" destId="{852BDF17-773C-4AB4-945A-50F311D998FC}" srcOrd="1" destOrd="0" parTransId="{89CFF0A3-745F-4A26-A9B4-B435B763D186}" sibTransId="{12D0F876-0FEE-49D7-8736-E7E2DED253E2}"/>
    <dgm:cxn modelId="{F7BA0953-C14E-4987-AF12-E1AB9163799F}" srcId="{2AACD7DD-5081-4D4E-8401-A95FE237925A}" destId="{0C8835D2-D5AE-44AF-878F-71D4D09D68E1}" srcOrd="0" destOrd="0" parTransId="{37FC0461-8B57-4FD5-AF03-F2A12C4A2372}" sibTransId="{6C538C9D-C9A5-4D47-98A5-B67A378740FF}"/>
    <dgm:cxn modelId="{4F2ABAD9-2177-45B1-BCE5-557ED1D9418F}" type="presOf" srcId="{F249580C-DF5A-4932-A449-5062B8F9CA22}" destId="{F79556EB-56CF-4B5A-8B44-6481D22B6464}" srcOrd="0" destOrd="2" presId="urn:microsoft.com/office/officeart/2005/8/layout/radial4"/>
    <dgm:cxn modelId="{AF4057F3-F0BC-45AB-A42B-A314844F53D4}" srcId="{B34EABE9-9BBC-42C3-BB8C-8B9CB1F6E38C}" destId="{88014F40-BABA-4F31-83A2-A299191ED770}" srcOrd="0" destOrd="0" parTransId="{2542C089-12C6-4602-ACD2-8D6B10F84BB2}" sibTransId="{98280917-3720-44FF-8970-6DCBAA62D0DD}"/>
    <dgm:cxn modelId="{F7EA2B36-A5E7-47DC-A288-5A440CE6F25E}" type="presOf" srcId="{92A39417-FAAD-4533-99E8-971F29BB6E18}" destId="{57BA602A-0B37-4B68-B484-D88FFAA4BA64}" srcOrd="0" destOrd="0" presId="urn:microsoft.com/office/officeart/2005/8/layout/radial4"/>
    <dgm:cxn modelId="{F67CA4A5-F834-4BF8-8F6A-D2FBE05D0526}" type="presOf" srcId="{7A83281E-00B5-4B97-8760-51810E53AAC0}" destId="{01CA6331-07E6-4619-8D39-C6F7239ABD14}" srcOrd="0" destOrd="0" presId="urn:microsoft.com/office/officeart/2005/8/layout/radial4"/>
    <dgm:cxn modelId="{10AC436A-802F-47C2-B1EB-6B38897F664E}" type="presOf" srcId="{90CE121C-14C3-40FB-826E-AF915D42D58A}" destId="{F4206C60-9A91-45CB-BF76-6B6F10892C33}" srcOrd="0" destOrd="0" presId="urn:microsoft.com/office/officeart/2005/8/layout/radial4"/>
    <dgm:cxn modelId="{1E644B48-CF64-450D-AC1A-200265314CC7}" type="presOf" srcId="{B34EABE9-9BBC-42C3-BB8C-8B9CB1F6E38C}" destId="{F79556EB-56CF-4B5A-8B44-6481D22B6464}" srcOrd="0" destOrd="0" presId="urn:microsoft.com/office/officeart/2005/8/layout/radial4"/>
    <dgm:cxn modelId="{E1ECB529-4EA3-4477-88E0-4748BB6DC8E3}" type="presOf" srcId="{465C1DC7-9ACA-4974-ACAF-B6F29AA5EC0A}" destId="{A8BFC64C-8D29-48DA-BA31-F719E864945A}" srcOrd="0" destOrd="0" presId="urn:microsoft.com/office/officeart/2005/8/layout/radial4"/>
    <dgm:cxn modelId="{2394A8F6-E8AC-4A0E-8671-B9AD483E312E}" srcId="{B34EABE9-9BBC-42C3-BB8C-8B9CB1F6E38C}" destId="{80C9A7D4-DA81-4F7E-88AC-9627E9CAA4CC}" srcOrd="2" destOrd="0" parTransId="{D940E56A-85C2-4173-9450-695A64FC60E6}" sibTransId="{4C366665-7858-4CB2-ACF0-54F2F6051420}"/>
    <dgm:cxn modelId="{DACC2B90-9B5C-4401-9BFB-50DBDF7EA8CB}" srcId="{0C8835D2-D5AE-44AF-878F-71D4D09D68E1}" destId="{92A39417-FAAD-4533-99E8-971F29BB6E18}" srcOrd="2" destOrd="0" parTransId="{6B6F63D7-9117-4A49-A2D5-D7D7CBA089CC}" sibTransId="{9F7167BE-F1AF-42D1-91F3-E7B3ACD04E87}"/>
    <dgm:cxn modelId="{178B0261-4085-489C-BDE4-17D0CC4C6BA6}" type="presOf" srcId="{E2C63C27-A9F9-4273-8256-A2BB0C70824F}" destId="{01CA6331-07E6-4619-8D39-C6F7239ABD14}" srcOrd="0" destOrd="1" presId="urn:microsoft.com/office/officeart/2005/8/layout/radial4"/>
    <dgm:cxn modelId="{0B542507-13D3-4377-9BE6-6CD34BD745E2}" type="presOf" srcId="{83C67C53-BAB1-4134-A89B-A7D2F9CE2D92}" destId="{7DDA860C-FB0D-47B6-B021-4BADE069211E}" srcOrd="0" destOrd="1" presId="urn:microsoft.com/office/officeart/2005/8/layout/radial4"/>
    <dgm:cxn modelId="{DEF20D64-1C65-47EF-B243-E17F48AA5170}" type="presOf" srcId="{88014F40-BABA-4F31-83A2-A299191ED770}" destId="{F79556EB-56CF-4B5A-8B44-6481D22B6464}" srcOrd="0" destOrd="1" presId="urn:microsoft.com/office/officeart/2005/8/layout/radial4"/>
    <dgm:cxn modelId="{1C44CB1B-4808-49F2-93F4-850F40B4502A}" type="presOf" srcId="{0C8835D2-D5AE-44AF-878F-71D4D09D68E1}" destId="{448AF0F3-3C56-4500-85B3-EF3007FE03AB}" srcOrd="0" destOrd="0" presId="urn:microsoft.com/office/officeart/2005/8/layout/radial4"/>
    <dgm:cxn modelId="{9E705F1B-334F-44F3-AE40-FF9376089835}" type="presOf" srcId="{852BDF17-773C-4AB4-945A-50F311D998FC}" destId="{7DDA860C-FB0D-47B6-B021-4BADE069211E}" srcOrd="0" destOrd="0" presId="urn:microsoft.com/office/officeart/2005/8/layout/radial4"/>
    <dgm:cxn modelId="{72402F4A-7A85-4116-BD6F-6EE8BDB6F715}" type="presParOf" srcId="{6D43384C-0B02-406D-8778-61115D8D75D7}" destId="{448AF0F3-3C56-4500-85B3-EF3007FE03AB}" srcOrd="0" destOrd="0" presId="urn:microsoft.com/office/officeart/2005/8/layout/radial4"/>
    <dgm:cxn modelId="{9094FDAC-7EF6-4357-967E-C7A70DD550C9}" type="presParOf" srcId="{6D43384C-0B02-406D-8778-61115D8D75D7}" destId="{A8BFC64C-8D29-48DA-BA31-F719E864945A}" srcOrd="1" destOrd="0" presId="urn:microsoft.com/office/officeart/2005/8/layout/radial4"/>
    <dgm:cxn modelId="{3EE88E48-4DDE-484E-8639-906D2FAE0B00}" type="presParOf" srcId="{6D43384C-0B02-406D-8778-61115D8D75D7}" destId="{F79556EB-56CF-4B5A-8B44-6481D22B6464}" srcOrd="2" destOrd="0" presId="urn:microsoft.com/office/officeart/2005/8/layout/radial4"/>
    <dgm:cxn modelId="{12B73ECF-C154-4092-8A79-4A647DD6E306}" type="presParOf" srcId="{6D43384C-0B02-406D-8778-61115D8D75D7}" destId="{B0F62932-A7FD-4B3A-927A-80D3BAA88FB2}" srcOrd="3" destOrd="0" presId="urn:microsoft.com/office/officeart/2005/8/layout/radial4"/>
    <dgm:cxn modelId="{438BFE38-0CE6-4731-9757-2AE80E6DA2DB}" type="presParOf" srcId="{6D43384C-0B02-406D-8778-61115D8D75D7}" destId="{7DDA860C-FB0D-47B6-B021-4BADE069211E}" srcOrd="4" destOrd="0" presId="urn:microsoft.com/office/officeart/2005/8/layout/radial4"/>
    <dgm:cxn modelId="{D90F7CEF-CC03-4610-9F54-AD66F7E31274}" type="presParOf" srcId="{6D43384C-0B02-406D-8778-61115D8D75D7}" destId="{5CE67031-0212-4193-BC81-A0B926F71D45}" srcOrd="5" destOrd="0" presId="urn:microsoft.com/office/officeart/2005/8/layout/radial4"/>
    <dgm:cxn modelId="{E42987F1-7A47-4F2F-BAAD-8C2E65D102DF}" type="presParOf" srcId="{6D43384C-0B02-406D-8778-61115D8D75D7}" destId="{57BA602A-0B37-4B68-B484-D88FFAA4BA64}" srcOrd="6" destOrd="0" presId="urn:microsoft.com/office/officeart/2005/8/layout/radial4"/>
    <dgm:cxn modelId="{DBB63661-F105-4A4B-BE4C-8C19E8D52E49}" type="presParOf" srcId="{6D43384C-0B02-406D-8778-61115D8D75D7}" destId="{F4206C60-9A91-45CB-BF76-6B6F10892C33}" srcOrd="7" destOrd="0" presId="urn:microsoft.com/office/officeart/2005/8/layout/radial4"/>
    <dgm:cxn modelId="{B247CCBC-97CC-4939-80DA-36831059124A}" type="presParOf" srcId="{6D43384C-0B02-406D-8778-61115D8D75D7}" destId="{01CA6331-07E6-4619-8D39-C6F7239ABD1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AF0F3-3C56-4500-85B3-EF3007FE03AB}">
      <dsp:nvSpPr>
        <dsp:cNvPr id="0" name=""/>
        <dsp:cNvSpPr/>
      </dsp:nvSpPr>
      <dsp:spPr>
        <a:xfrm>
          <a:off x="2861673" y="2297296"/>
          <a:ext cx="2859178" cy="31704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t>Better Presentations</a:t>
          </a:r>
        </a:p>
      </dsp:txBody>
      <dsp:txXfrm>
        <a:off x="3280390" y="2761592"/>
        <a:ext cx="2021744" cy="2241820"/>
      </dsp:txXfrm>
    </dsp:sp>
    <dsp:sp modelId="{A8BFC64C-8D29-48DA-BA31-F719E864945A}">
      <dsp:nvSpPr>
        <dsp:cNvPr id="0" name=""/>
        <dsp:cNvSpPr/>
      </dsp:nvSpPr>
      <dsp:spPr>
        <a:xfrm rot="11845299">
          <a:off x="1059477" y="2820211"/>
          <a:ext cx="1797622" cy="6604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9556EB-56CF-4B5A-8B44-6481D22B6464}">
      <dsp:nvSpPr>
        <dsp:cNvPr id="0" name=""/>
        <dsp:cNvSpPr/>
      </dsp:nvSpPr>
      <dsp:spPr>
        <a:xfrm>
          <a:off x="0" y="2000751"/>
          <a:ext cx="2201417" cy="1761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1066800" rtl="0">
            <a:lnSpc>
              <a:spcPct val="90000"/>
            </a:lnSpc>
            <a:spcBef>
              <a:spcPct val="0"/>
            </a:spcBef>
            <a:spcAft>
              <a:spcPct val="35000"/>
            </a:spcAft>
          </a:pPr>
          <a:r>
            <a:rPr lang="en-US" sz="2400" kern="1200" dirty="0"/>
            <a:t> Good examples</a:t>
          </a:r>
        </a:p>
        <a:p>
          <a:pPr marL="171450" lvl="1" indent="-171450" algn="l" defTabSz="844550" rtl="0">
            <a:lnSpc>
              <a:spcPct val="90000"/>
            </a:lnSpc>
            <a:spcBef>
              <a:spcPct val="0"/>
            </a:spcBef>
            <a:spcAft>
              <a:spcPct val="15000"/>
            </a:spcAft>
            <a:buChar char="••"/>
          </a:pPr>
          <a:r>
            <a:rPr lang="en-US" sz="1900" kern="1200" dirty="0"/>
            <a:t>Classroom</a:t>
          </a:r>
        </a:p>
        <a:p>
          <a:pPr marL="171450" lvl="1" indent="-171450" algn="l" defTabSz="844550" rtl="0">
            <a:lnSpc>
              <a:spcPct val="90000"/>
            </a:lnSpc>
            <a:spcBef>
              <a:spcPct val="0"/>
            </a:spcBef>
            <a:spcAft>
              <a:spcPct val="15000"/>
            </a:spcAft>
            <a:buChar char="••"/>
          </a:pPr>
          <a:r>
            <a:rPr lang="en-US" sz="1900" kern="1200" dirty="0"/>
            <a:t>Professionals</a:t>
          </a:r>
        </a:p>
        <a:p>
          <a:pPr marL="171450" lvl="1" indent="-171450" algn="l" defTabSz="844550" rtl="0">
            <a:lnSpc>
              <a:spcPct val="90000"/>
            </a:lnSpc>
            <a:spcBef>
              <a:spcPct val="0"/>
            </a:spcBef>
            <a:spcAft>
              <a:spcPct val="15000"/>
            </a:spcAft>
            <a:buChar char="••"/>
          </a:pPr>
          <a:r>
            <a:rPr lang="en-US" sz="1900" kern="1200" dirty="0"/>
            <a:t>TED talks</a:t>
          </a:r>
        </a:p>
      </dsp:txBody>
      <dsp:txXfrm>
        <a:off x="51582" y="2052333"/>
        <a:ext cx="2098253" cy="1657970"/>
      </dsp:txXfrm>
    </dsp:sp>
    <dsp:sp modelId="{B0F62932-A7FD-4B3A-927A-80D3BAA88FB2}">
      <dsp:nvSpPr>
        <dsp:cNvPr id="0" name=""/>
        <dsp:cNvSpPr/>
      </dsp:nvSpPr>
      <dsp:spPr>
        <a:xfrm rot="14702122">
          <a:off x="2417446" y="1305759"/>
          <a:ext cx="1655860" cy="6604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DA860C-FB0D-47B6-B021-4BADE069211E}">
      <dsp:nvSpPr>
        <dsp:cNvPr id="0" name=""/>
        <dsp:cNvSpPr/>
      </dsp:nvSpPr>
      <dsp:spPr>
        <a:xfrm>
          <a:off x="1795232" y="4829"/>
          <a:ext cx="2201417" cy="1761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1066800" rtl="0">
            <a:lnSpc>
              <a:spcPct val="90000"/>
            </a:lnSpc>
            <a:spcBef>
              <a:spcPct val="0"/>
            </a:spcBef>
            <a:spcAft>
              <a:spcPct val="35000"/>
            </a:spcAft>
          </a:pPr>
          <a:r>
            <a:rPr lang="en-US" sz="2400" kern="1200" dirty="0"/>
            <a:t>Data Visualization</a:t>
          </a:r>
        </a:p>
        <a:p>
          <a:pPr marL="171450" lvl="1" indent="-171450" algn="l" defTabSz="844550" rtl="0">
            <a:lnSpc>
              <a:spcPct val="90000"/>
            </a:lnSpc>
            <a:spcBef>
              <a:spcPct val="0"/>
            </a:spcBef>
            <a:spcAft>
              <a:spcPct val="15000"/>
            </a:spcAft>
            <a:buChar char="••"/>
          </a:pPr>
          <a:r>
            <a:rPr lang="en-US" sz="1900" kern="1200" dirty="0" err="1"/>
            <a:t>NeuroScience</a:t>
          </a:r>
          <a:endParaRPr lang="en-US" sz="1900" kern="1200" dirty="0"/>
        </a:p>
      </dsp:txBody>
      <dsp:txXfrm>
        <a:off x="1846814" y="56411"/>
        <a:ext cx="2098253" cy="1657970"/>
      </dsp:txXfrm>
    </dsp:sp>
    <dsp:sp modelId="{5CE67031-0212-4193-BC81-A0B926F71D45}">
      <dsp:nvSpPr>
        <dsp:cNvPr id="0" name=""/>
        <dsp:cNvSpPr/>
      </dsp:nvSpPr>
      <dsp:spPr>
        <a:xfrm rot="17697859">
          <a:off x="4507878" y="1303209"/>
          <a:ext cx="1660885" cy="6604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7BA602A-0B37-4B68-B484-D88FFAA4BA64}">
      <dsp:nvSpPr>
        <dsp:cNvPr id="0" name=""/>
        <dsp:cNvSpPr/>
      </dsp:nvSpPr>
      <dsp:spPr>
        <a:xfrm>
          <a:off x="4588104" y="0"/>
          <a:ext cx="2201417" cy="1761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Employment Goal</a:t>
          </a:r>
        </a:p>
      </dsp:txBody>
      <dsp:txXfrm>
        <a:off x="4639686" y="51582"/>
        <a:ext cx="2098253" cy="1657970"/>
      </dsp:txXfrm>
    </dsp:sp>
    <dsp:sp modelId="{F4206C60-9A91-45CB-BF76-6B6F10892C33}">
      <dsp:nvSpPr>
        <dsp:cNvPr id="0" name=""/>
        <dsp:cNvSpPr/>
      </dsp:nvSpPr>
      <dsp:spPr>
        <a:xfrm rot="20721340">
          <a:off x="5687846" y="2739175"/>
          <a:ext cx="1757215" cy="66042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1CA6331-07E6-4619-8D39-C6F7239ABD14}">
      <dsp:nvSpPr>
        <dsp:cNvPr id="0" name=""/>
        <dsp:cNvSpPr/>
      </dsp:nvSpPr>
      <dsp:spPr>
        <a:xfrm>
          <a:off x="6381108" y="2168221"/>
          <a:ext cx="2201417" cy="1761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1066800" rtl="0">
            <a:lnSpc>
              <a:spcPct val="90000"/>
            </a:lnSpc>
            <a:spcBef>
              <a:spcPct val="0"/>
            </a:spcBef>
            <a:spcAft>
              <a:spcPct val="35000"/>
            </a:spcAft>
          </a:pPr>
          <a:r>
            <a:rPr lang="en-US" sz="2400" kern="1200" dirty="0"/>
            <a:t>Software skills</a:t>
          </a:r>
        </a:p>
        <a:p>
          <a:pPr marL="171450" lvl="1" indent="-171450" algn="l" defTabSz="844550" rtl="0">
            <a:lnSpc>
              <a:spcPct val="90000"/>
            </a:lnSpc>
            <a:spcBef>
              <a:spcPct val="0"/>
            </a:spcBef>
            <a:spcAft>
              <a:spcPct val="15000"/>
            </a:spcAft>
            <a:buChar char="••"/>
          </a:pPr>
          <a:r>
            <a:rPr lang="en-US" sz="1900" kern="1200" dirty="0"/>
            <a:t>Tutorials</a:t>
          </a:r>
        </a:p>
        <a:p>
          <a:pPr marL="171450" lvl="1" indent="-171450" algn="l" defTabSz="844550" rtl="0">
            <a:lnSpc>
              <a:spcPct val="90000"/>
            </a:lnSpc>
            <a:spcBef>
              <a:spcPct val="0"/>
            </a:spcBef>
            <a:spcAft>
              <a:spcPct val="15000"/>
            </a:spcAft>
            <a:buChar char="••"/>
          </a:pPr>
          <a:r>
            <a:rPr lang="en-US" sz="1900" kern="1200" dirty="0"/>
            <a:t>Newsletters</a:t>
          </a:r>
        </a:p>
        <a:p>
          <a:pPr marL="171450" lvl="1" indent="-171450" algn="l" defTabSz="844550" rtl="0">
            <a:lnSpc>
              <a:spcPct val="90000"/>
            </a:lnSpc>
            <a:spcBef>
              <a:spcPct val="0"/>
            </a:spcBef>
            <a:spcAft>
              <a:spcPct val="15000"/>
            </a:spcAft>
            <a:buChar char="••"/>
          </a:pPr>
          <a:r>
            <a:rPr lang="en-US" sz="1900" kern="1200" dirty="0" err="1"/>
            <a:t>YouTubes</a:t>
          </a:r>
          <a:endParaRPr lang="en-US" sz="1900" kern="1200" dirty="0"/>
        </a:p>
      </dsp:txBody>
      <dsp:txXfrm>
        <a:off x="6432690" y="2219803"/>
        <a:ext cx="2098253" cy="165797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1D5EE-9D4A-4469-B758-EED7E50D1B95}" type="datetimeFigureOut">
              <a:rPr lang="en-US" smtClean="0"/>
              <a:t>11/19/2016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BAA6-BF54-4E18-8924-5709ACF8F8D6}" type="slidenum">
              <a:rPr lang="en-US" smtClean="0"/>
              <a:t>‹#›</a:t>
            </a:fld>
            <a:endParaRPr lang="en-US"/>
          </a:p>
        </p:txBody>
      </p:sp>
    </p:spTree>
    <p:extLst>
      <p:ext uri="{BB962C8B-B14F-4D97-AF65-F5344CB8AC3E}">
        <p14:creationId xmlns:p14="http://schemas.microsoft.com/office/powerpoint/2010/main" val="1720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to help students better understand the importance of being able to communicate analytical results. Tell a story here about why presentations are important to you. Annie’s class story.  </a:t>
            </a:r>
          </a:p>
          <a:p>
            <a:r>
              <a:rPr lang="en-US" baseline="0" dirty="0"/>
              <a:t>My story –</a:t>
            </a:r>
          </a:p>
          <a:p>
            <a:r>
              <a:rPr lang="en-US" baseline="0" dirty="0"/>
              <a:t>--</a:t>
            </a:r>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1</a:t>
            </a:fld>
            <a:endParaRPr lang="en-US" dirty="0"/>
          </a:p>
        </p:txBody>
      </p:sp>
    </p:spTree>
    <p:extLst>
      <p:ext uri="{BB962C8B-B14F-4D97-AF65-F5344CB8AC3E}">
        <p14:creationId xmlns:p14="http://schemas.microsoft.com/office/powerpoint/2010/main" val="345303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baseline="0" dirty="0"/>
              <a:t>How often have they tried to impress you by putting up info like this? Good for papers, need to </a:t>
            </a:r>
            <a:r>
              <a:rPr lang="en-US" dirty="0"/>
              <a:t>show formulas but</a:t>
            </a:r>
            <a:r>
              <a:rPr lang="en-US" baseline="0" dirty="0"/>
              <a:t> not presentations.</a:t>
            </a:r>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10</a:t>
            </a:fld>
            <a:endParaRPr lang="en-US" dirty="0"/>
          </a:p>
        </p:txBody>
      </p:sp>
    </p:spTree>
    <p:extLst>
      <p:ext uri="{BB962C8B-B14F-4D97-AF65-F5344CB8AC3E}">
        <p14:creationId xmlns:p14="http://schemas.microsoft.com/office/powerpoint/2010/main" val="221241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a:t>
            </a:r>
          </a:p>
        </p:txBody>
      </p:sp>
      <p:sp>
        <p:nvSpPr>
          <p:cNvPr id="4" name="Slide Number Placeholder 3"/>
          <p:cNvSpPr>
            <a:spLocks noGrp="1"/>
          </p:cNvSpPr>
          <p:nvPr>
            <p:ph type="sldNum" sz="quarter" idx="10"/>
          </p:nvPr>
        </p:nvSpPr>
        <p:spPr/>
        <p:txBody>
          <a:bodyPr/>
          <a:lstStyle/>
          <a:p>
            <a:fld id="{1B82BAA6-BF54-4E18-8924-5709ACF8F8D6}" type="slidenum">
              <a:rPr lang="en-US" smtClean="0"/>
              <a:t>11</a:t>
            </a:fld>
            <a:endParaRPr lang="en-US" dirty="0"/>
          </a:p>
        </p:txBody>
      </p:sp>
    </p:spTree>
    <p:extLst>
      <p:ext uri="{BB962C8B-B14F-4D97-AF65-F5344CB8AC3E}">
        <p14:creationId xmlns:p14="http://schemas.microsoft.com/office/powerpoint/2010/main" val="334363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Spreadsheets, formulas or graphs with far too much on them.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Slide # + Enter for hidden slides</a:t>
            </a:r>
            <a:endParaRPr lang="en-US" dirty="0"/>
          </a:p>
          <a:p>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12</a:t>
            </a:fld>
            <a:endParaRPr lang="en-US" dirty="0"/>
          </a:p>
        </p:txBody>
      </p:sp>
    </p:spTree>
    <p:extLst>
      <p:ext uri="{BB962C8B-B14F-4D97-AF65-F5344CB8AC3E}">
        <p14:creationId xmlns:p14="http://schemas.microsoft.com/office/powerpoint/2010/main" val="171175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Georgia" panose="02040502050405020303" pitchFamily="18" charset="0"/>
              </a:rPr>
              <a:t>Data visualization—and communicating with data in general—sits at the intersection of science and art</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14</a:t>
            </a:fld>
            <a:endParaRPr lang="en-US"/>
          </a:p>
        </p:txBody>
      </p:sp>
    </p:spTree>
    <p:extLst>
      <p:ext uri="{BB962C8B-B14F-4D97-AF65-F5344CB8AC3E}">
        <p14:creationId xmlns:p14="http://schemas.microsoft.com/office/powerpoint/2010/main" val="370327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Georgia" panose="02040502050405020303" pitchFamily="18" charset="0"/>
              </a:rPr>
              <a:t>data visualization is last step</a:t>
            </a:r>
          </a:p>
          <a:p>
            <a:r>
              <a:rPr lang="en-US" dirty="0">
                <a:solidFill>
                  <a:srgbClr val="000000"/>
                </a:solidFill>
                <a:latin typeface="Georgia" panose="02040502050405020303" pitchFamily="18" charset="0"/>
              </a:rPr>
              <a:t>hires quantitative backgrounds that suit them well for the other steps (finding the data, pulling it together, analyzing it, building models), but not necessarily any formal training in design to help them when it comes to the communication of the analysis—which, by the way, is typically the only part of the analytical process that your audience ever sees. </a:t>
            </a:r>
            <a:endParaRPr lang="en-US" dirty="0"/>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15</a:t>
            </a:fld>
            <a:endParaRPr lang="en-US" dirty="0"/>
          </a:p>
        </p:txBody>
      </p:sp>
    </p:spTree>
    <p:extLst>
      <p:ext uri="{BB962C8B-B14F-4D97-AF65-F5344CB8AC3E}">
        <p14:creationId xmlns:p14="http://schemas.microsoft.com/office/powerpoint/2010/main" val="84410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000000"/>
                </a:solidFill>
                <a:effectLst/>
                <a:latin typeface="Georgia" panose="02040502050405020303" pitchFamily="18" charset="0"/>
              </a:rPr>
              <a:t>100 oysters</a:t>
            </a:r>
            <a:r>
              <a:rPr lang="en-US" b="0" i="0" baseline="0" dirty="0">
                <a:solidFill>
                  <a:srgbClr val="000000"/>
                </a:solidFill>
                <a:effectLst/>
                <a:latin typeface="Georgia" panose="02040502050405020303" pitchFamily="18" charset="0"/>
              </a:rPr>
              <a:t> example, 2 pearls </a:t>
            </a:r>
            <a:endParaRPr lang="en-US" b="0" i="0" dirty="0">
              <a:solidFill>
                <a:srgbClr val="000000"/>
              </a:solidFill>
              <a:effectLst/>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B82BAA6-BF54-4E18-8924-5709ACF8F8D6}" type="slidenum">
              <a:rPr lang="en-US" smtClean="0"/>
              <a:t>17</a:t>
            </a:fld>
            <a:endParaRPr lang="en-US" dirty="0"/>
          </a:p>
        </p:txBody>
      </p:sp>
    </p:spTree>
    <p:extLst>
      <p:ext uri="{BB962C8B-B14F-4D97-AF65-F5344CB8AC3E}">
        <p14:creationId xmlns:p14="http://schemas.microsoft.com/office/powerpoint/2010/main" val="244543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000000"/>
                </a:solidFill>
                <a:effectLst/>
                <a:latin typeface="Georgia" panose="02040502050405020303" pitchFamily="18" charset="0"/>
              </a:rPr>
              <a:t>Bob’s story - Instructor maybe now,</a:t>
            </a:r>
            <a:r>
              <a:rPr lang="en-US" b="0" i="0" baseline="0" dirty="0">
                <a:solidFill>
                  <a:srgbClr val="000000"/>
                </a:solidFill>
                <a:effectLst/>
                <a:latin typeface="Georgia" panose="02040502050405020303" pitchFamily="18" charset="0"/>
              </a:rPr>
              <a:t> future manager, sales pitch, </a:t>
            </a:r>
            <a:endParaRPr lang="en-US" b="0" i="0" dirty="0">
              <a:solidFill>
                <a:srgbClr val="000000"/>
              </a:solidFill>
              <a:effectLst/>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B82BAA6-BF54-4E18-8924-5709ACF8F8D6}" type="slidenum">
              <a:rPr lang="en-US" smtClean="0"/>
              <a:t>20</a:t>
            </a:fld>
            <a:endParaRPr lang="en-US" dirty="0"/>
          </a:p>
        </p:txBody>
      </p:sp>
    </p:spTree>
    <p:extLst>
      <p:ext uri="{BB962C8B-B14F-4D97-AF65-F5344CB8AC3E}">
        <p14:creationId xmlns:p14="http://schemas.microsoft.com/office/powerpoint/2010/main" val="244496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simple text, table, heatmap, line graph, </a:t>
            </a:r>
            <a:r>
              <a:rPr lang="en-US" sz="1200" dirty="0" err="1">
                <a:solidFill>
                  <a:schemeClr val="bg1"/>
                </a:solidFill>
                <a:latin typeface="Calibri" panose="020F0502020204030204" pitchFamily="34" charset="0"/>
                <a:cs typeface="Calibri" panose="020F0502020204030204" pitchFamily="34" charset="0"/>
              </a:rPr>
              <a:t>slopegraph</a:t>
            </a:r>
            <a:r>
              <a:rPr lang="en-US" sz="1200" dirty="0">
                <a:solidFill>
                  <a:schemeClr val="bg1"/>
                </a:solidFill>
                <a:latin typeface="Calibri" panose="020F0502020204030204" pitchFamily="34" charset="0"/>
                <a:cs typeface="Calibri" panose="020F0502020204030204" pitchFamily="34" charset="0"/>
              </a:rPr>
              <a:t>, vertical bar chart, vertical stacked bar chart, waterfall chart, horizontal bar chart, horizontal stacked bar chart, square area graph.</a:t>
            </a:r>
            <a:endParaRPr lang="en-US" sz="1200" kern="1200"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21</a:t>
            </a:fld>
            <a:endParaRPr lang="en-US"/>
          </a:p>
        </p:txBody>
      </p:sp>
    </p:spTree>
    <p:extLst>
      <p:ext uri="{BB962C8B-B14F-4D97-AF65-F5344CB8AC3E}">
        <p14:creationId xmlns:p14="http://schemas.microsoft.com/office/powerpoint/2010/main" val="217445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1195388"/>
            <a:ext cx="4298950" cy="3224212"/>
          </a:xfrm>
        </p:spPr>
      </p:sp>
      <p:sp>
        <p:nvSpPr>
          <p:cNvPr id="3" name="Notes Placeholder 2"/>
          <p:cNvSpPr>
            <a:spLocks noGrp="1"/>
          </p:cNvSpPr>
          <p:nvPr>
            <p:ph type="body" idx="1"/>
          </p:nvPr>
        </p:nvSpPr>
        <p:spPr/>
        <p:txBody>
          <a:bodyPr/>
          <a:lstStyle/>
          <a:p>
            <a:r>
              <a:rPr lang="en-US" dirty="0"/>
              <a:t>Take complex graphics</a:t>
            </a:r>
            <a:r>
              <a:rPr lang="en-US" baseline="0" dirty="0"/>
              <a:t>  charts/tables that the audience won’t understand</a:t>
            </a:r>
          </a:p>
          <a:p>
            <a:r>
              <a:rPr lang="en-US" baseline="0" dirty="0"/>
              <a:t>PPT Slide Makeover #65  </a:t>
            </a:r>
            <a:r>
              <a:rPr lang="en-US" sz="1200" dirty="0"/>
              <a:t>http://www.youtube.com/watch?v=AYAtLlH3sgM</a:t>
            </a:r>
          </a:p>
          <a:p>
            <a:pPr marL="0" indent="0">
              <a:buNone/>
            </a:pPr>
            <a:r>
              <a:rPr lang="en-US" sz="1200" dirty="0"/>
              <a:t>Audience will not do math</a:t>
            </a:r>
          </a:p>
          <a:p>
            <a:pPr marL="0" indent="0">
              <a:buNone/>
            </a:pPr>
            <a:r>
              <a:rPr lang="en-US" sz="1200" dirty="0"/>
              <a:t>Determine best denominator (per x)</a:t>
            </a:r>
          </a:p>
          <a:p>
            <a:pPr marL="0" indent="0">
              <a:buNone/>
            </a:pPr>
            <a:r>
              <a:rPr lang="en-US" sz="1200" dirty="0"/>
              <a:t>Calculate the “per x” values</a:t>
            </a:r>
          </a:p>
          <a:p>
            <a:pPr marL="0" indent="0">
              <a:buNone/>
            </a:pPr>
            <a:r>
              <a:rPr lang="en-US" sz="1200" dirty="0"/>
              <a:t>Show the differences in a simple graph</a:t>
            </a:r>
          </a:p>
          <a:p>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22</a:t>
            </a:fld>
            <a:endParaRPr lang="en-US" dirty="0"/>
          </a:p>
        </p:txBody>
      </p:sp>
    </p:spTree>
    <p:extLst>
      <p:ext uri="{BB962C8B-B14F-4D97-AF65-F5344CB8AC3E}">
        <p14:creationId xmlns:p14="http://schemas.microsoft.com/office/powerpoint/2010/main" val="447063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1195388"/>
            <a:ext cx="4298950" cy="3224212"/>
          </a:xfrm>
        </p:spPr>
      </p:sp>
      <p:sp>
        <p:nvSpPr>
          <p:cNvPr id="3" name="Notes Placeholder 2"/>
          <p:cNvSpPr>
            <a:spLocks noGrp="1"/>
          </p:cNvSpPr>
          <p:nvPr>
            <p:ph type="body" idx="1"/>
          </p:nvPr>
        </p:nvSpPr>
        <p:spPr/>
        <p:txBody>
          <a:bodyPr/>
          <a:lstStyle/>
          <a:p>
            <a:r>
              <a:rPr lang="en-US" dirty="0"/>
              <a:t>Break it into pieces that the audience will understand. </a:t>
            </a:r>
          </a:p>
          <a:p>
            <a:r>
              <a:rPr lang="en-US" dirty="0"/>
              <a:t>http://www.youtube.com/watch?v=zXGeNydfPkw&amp;feature=youtu.be</a:t>
            </a:r>
          </a:p>
          <a:p>
            <a:r>
              <a:rPr lang="en-US" dirty="0"/>
              <a:t>Visual Slide Revolution - visualsliderevolution.com</a:t>
            </a:r>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23</a:t>
            </a:fld>
            <a:endParaRPr lang="en-US" dirty="0"/>
          </a:p>
        </p:txBody>
      </p:sp>
    </p:spTree>
    <p:extLst>
      <p:ext uri="{BB962C8B-B14F-4D97-AF65-F5344CB8AC3E}">
        <p14:creationId xmlns:p14="http://schemas.microsoft.com/office/powerpoint/2010/main" val="307547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accent1">
                    <a:lumMod val="75000"/>
                  </a:schemeClr>
                </a:solidFill>
              </a:rPr>
              <a:t>You good at teaching</a:t>
            </a:r>
          </a:p>
          <a:p>
            <a:pPr marL="0" indent="0">
              <a:buNone/>
            </a:pPr>
            <a:r>
              <a:rPr lang="en-US" sz="1200" dirty="0">
                <a:solidFill>
                  <a:schemeClr val="accent1">
                    <a:lumMod val="75000"/>
                  </a:schemeClr>
                </a:solidFill>
              </a:rPr>
              <a:t>Find data</a:t>
            </a:r>
          </a:p>
          <a:p>
            <a:pPr marL="0" indent="0">
              <a:buNone/>
            </a:pPr>
            <a:r>
              <a:rPr lang="en-US" sz="1200" dirty="0">
                <a:solidFill>
                  <a:schemeClr val="accent1">
                    <a:lumMod val="75000"/>
                  </a:schemeClr>
                </a:solidFill>
              </a:rPr>
              <a:t>Pull together</a:t>
            </a:r>
          </a:p>
          <a:p>
            <a:pPr marL="0" indent="0">
              <a:buNone/>
            </a:pPr>
            <a:r>
              <a:rPr lang="en-US" sz="1200" dirty="0">
                <a:solidFill>
                  <a:schemeClr val="accent1">
                    <a:lumMod val="75000"/>
                  </a:schemeClr>
                </a:solidFill>
              </a:rPr>
              <a:t>Analyze </a:t>
            </a:r>
          </a:p>
          <a:p>
            <a:pPr marL="0" indent="0">
              <a:buNone/>
            </a:pPr>
            <a:r>
              <a:rPr lang="en-US" sz="1200" dirty="0">
                <a:solidFill>
                  <a:schemeClr val="accent1">
                    <a:lumMod val="75000"/>
                  </a:schemeClr>
                </a:solidFill>
              </a:rPr>
              <a:t> Communicate</a:t>
            </a:r>
          </a:p>
          <a:p>
            <a:r>
              <a:rPr lang="en-US" dirty="0"/>
              <a:t>Why do you have students do presentations?</a:t>
            </a:r>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2</a:t>
            </a:fld>
            <a:endParaRPr lang="en-US" dirty="0"/>
          </a:p>
        </p:txBody>
      </p:sp>
    </p:spTree>
    <p:extLst>
      <p:ext uri="{BB962C8B-B14F-4D97-AF65-F5344CB8AC3E}">
        <p14:creationId xmlns:p14="http://schemas.microsoft.com/office/powerpoint/2010/main" val="407482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will have charts in your presentations and PPT has many charting features, but just be aware that the trend is away from 3-D charts. Though pretty they are</a:t>
            </a:r>
            <a:r>
              <a:rPr lang="en-US" baseline="0" dirty="0"/>
              <a:t> hard to read accurately because do you read the values from the front of the 3-D or the back?</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24</a:t>
            </a:fld>
            <a:endParaRPr lang="en-US"/>
          </a:p>
        </p:txBody>
      </p:sp>
    </p:spTree>
    <p:extLst>
      <p:ext uri="{BB962C8B-B14F-4D97-AF65-F5344CB8AC3E}">
        <p14:creationId xmlns:p14="http://schemas.microsoft.com/office/powerpoint/2010/main" val="47437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2_D charts are better because 2-D</a:t>
            </a:r>
            <a:r>
              <a:rPr lang="en-US" baseline="0" dirty="0"/>
              <a:t> ones are more accurate and simpler.  Play around with removing white space too.</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25</a:t>
            </a:fld>
            <a:endParaRPr lang="en-US"/>
          </a:p>
        </p:txBody>
      </p:sp>
    </p:spTree>
    <p:extLst>
      <p:ext uri="{BB962C8B-B14F-4D97-AF65-F5344CB8AC3E}">
        <p14:creationId xmlns:p14="http://schemas.microsoft.com/office/powerpoint/2010/main" val="69822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t>
            </a:r>
            <a:r>
              <a:rPr lang="en-US" b="1" dirty="0"/>
              <a:t>myonlinetraininghub</a:t>
            </a:r>
            <a:r>
              <a:rPr lang="en-US" dirty="0"/>
              <a:t>.com/excel-chart-makeover</a:t>
            </a:r>
          </a:p>
        </p:txBody>
      </p:sp>
      <p:sp>
        <p:nvSpPr>
          <p:cNvPr id="4" name="Slide Number Placeholder 3"/>
          <p:cNvSpPr>
            <a:spLocks noGrp="1"/>
          </p:cNvSpPr>
          <p:nvPr>
            <p:ph type="sldNum" sz="quarter" idx="10"/>
          </p:nvPr>
        </p:nvSpPr>
        <p:spPr/>
        <p:txBody>
          <a:bodyPr/>
          <a:lstStyle/>
          <a:p>
            <a:fld id="{6DDBD671-324C-41C4-82E5-9E4560519A8B}" type="slidenum">
              <a:rPr lang="en-US" smtClean="0"/>
              <a:t>27</a:t>
            </a:fld>
            <a:endParaRPr lang="en-US" dirty="0"/>
          </a:p>
        </p:txBody>
      </p:sp>
    </p:spTree>
    <p:extLst>
      <p:ext uri="{BB962C8B-B14F-4D97-AF65-F5344CB8AC3E}">
        <p14:creationId xmlns:p14="http://schemas.microsoft.com/office/powerpoint/2010/main" val="255614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t>
            </a:r>
            <a:r>
              <a:rPr lang="en-US" b="1" dirty="0"/>
              <a:t>myonlinetraininghub.</a:t>
            </a:r>
            <a:r>
              <a:rPr lang="en-US" dirty="0"/>
              <a:t>com/excel-chart-makeover</a:t>
            </a:r>
          </a:p>
        </p:txBody>
      </p:sp>
      <p:sp>
        <p:nvSpPr>
          <p:cNvPr id="4" name="Slide Number Placeholder 3"/>
          <p:cNvSpPr>
            <a:spLocks noGrp="1"/>
          </p:cNvSpPr>
          <p:nvPr>
            <p:ph type="sldNum" sz="quarter" idx="10"/>
          </p:nvPr>
        </p:nvSpPr>
        <p:spPr/>
        <p:txBody>
          <a:bodyPr/>
          <a:lstStyle/>
          <a:p>
            <a:fld id="{6DDBD671-324C-41C4-82E5-9E4560519A8B}" type="slidenum">
              <a:rPr lang="en-US" smtClean="0"/>
              <a:t>28</a:t>
            </a:fld>
            <a:endParaRPr lang="en-US" dirty="0"/>
          </a:p>
        </p:txBody>
      </p:sp>
    </p:spTree>
    <p:extLst>
      <p:ext uri="{BB962C8B-B14F-4D97-AF65-F5344CB8AC3E}">
        <p14:creationId xmlns:p14="http://schemas.microsoft.com/office/powerpoint/2010/main" val="242133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Tables are rarely good for presentations.  Too much info</a:t>
            </a:r>
          </a:p>
          <a:p>
            <a:r>
              <a:rPr lang="en-US" dirty="0"/>
              <a:t>Sanitary Sewer</a:t>
            </a:r>
            <a:r>
              <a:rPr lang="en-US" baseline="0" dirty="0"/>
              <a:t> Overflows. Table Red numbers – what do they mean? Title what does it mean?</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29</a:t>
            </a:fld>
            <a:endParaRPr lang="en-US" dirty="0"/>
          </a:p>
        </p:txBody>
      </p:sp>
    </p:spTree>
    <p:extLst>
      <p:ext uri="{BB962C8B-B14F-4D97-AF65-F5344CB8AC3E}">
        <p14:creationId xmlns:p14="http://schemas.microsoft.com/office/powerpoint/2010/main" val="161132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 took info and put into a graphical representation that “said” something.</a:t>
            </a:r>
          </a:p>
        </p:txBody>
      </p:sp>
      <p:sp>
        <p:nvSpPr>
          <p:cNvPr id="4" name="Slide Number Placeholder 3"/>
          <p:cNvSpPr>
            <a:spLocks noGrp="1"/>
          </p:cNvSpPr>
          <p:nvPr>
            <p:ph type="sldNum" sz="quarter" idx="10"/>
          </p:nvPr>
        </p:nvSpPr>
        <p:spPr/>
        <p:txBody>
          <a:bodyPr/>
          <a:lstStyle/>
          <a:p>
            <a:fld id="{1B82BAA6-BF54-4E18-8924-5709ACF8F8D6}" type="slidenum">
              <a:rPr lang="en-US" smtClean="0"/>
              <a:t>30</a:t>
            </a:fld>
            <a:endParaRPr lang="en-US" dirty="0"/>
          </a:p>
        </p:txBody>
      </p:sp>
    </p:spTree>
    <p:extLst>
      <p:ext uri="{BB962C8B-B14F-4D97-AF65-F5344CB8AC3E}">
        <p14:creationId xmlns:p14="http://schemas.microsoft.com/office/powerpoint/2010/main" val="324084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Nolan </a:t>
            </a:r>
            <a:r>
              <a:rPr lang="en-US" dirty="0" err="1"/>
              <a:t>Haims</a:t>
            </a:r>
            <a:r>
              <a:rPr lang="en-US" dirty="0"/>
              <a:t> webinar Present Your Data. Took a lot of time to create the graph on the left but the one on the right is much easier to “read” and understand.</a:t>
            </a:r>
          </a:p>
        </p:txBody>
      </p:sp>
      <p:sp>
        <p:nvSpPr>
          <p:cNvPr id="4" name="Slide Number Placeholder 3"/>
          <p:cNvSpPr>
            <a:spLocks noGrp="1"/>
          </p:cNvSpPr>
          <p:nvPr>
            <p:ph type="sldNum" sz="quarter" idx="10"/>
          </p:nvPr>
        </p:nvSpPr>
        <p:spPr/>
        <p:txBody>
          <a:bodyPr/>
          <a:lstStyle/>
          <a:p>
            <a:fld id="{6DDBD671-324C-41C4-82E5-9E4560519A8B}" type="slidenum">
              <a:rPr lang="en-US" smtClean="0"/>
              <a:t>31</a:t>
            </a:fld>
            <a:endParaRPr lang="en-US"/>
          </a:p>
        </p:txBody>
      </p:sp>
    </p:spTree>
    <p:extLst>
      <p:ext uri="{BB962C8B-B14F-4D97-AF65-F5344CB8AC3E}">
        <p14:creationId xmlns:p14="http://schemas.microsoft.com/office/powerpoint/2010/main" val="1599404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brain works, use of color especially</a:t>
            </a:r>
          </a:p>
        </p:txBody>
      </p:sp>
      <p:sp>
        <p:nvSpPr>
          <p:cNvPr id="4" name="Slide Number Placeholder 3"/>
          <p:cNvSpPr>
            <a:spLocks noGrp="1"/>
          </p:cNvSpPr>
          <p:nvPr>
            <p:ph type="sldNum" sz="quarter" idx="10"/>
          </p:nvPr>
        </p:nvSpPr>
        <p:spPr/>
        <p:txBody>
          <a:bodyPr/>
          <a:lstStyle/>
          <a:p>
            <a:fld id="{1B82BAA6-BF54-4E18-8924-5709ACF8F8D6}" type="slidenum">
              <a:rPr lang="en-US" smtClean="0"/>
              <a:t>32</a:t>
            </a:fld>
            <a:endParaRPr lang="en-US"/>
          </a:p>
        </p:txBody>
      </p:sp>
    </p:spTree>
    <p:extLst>
      <p:ext uri="{BB962C8B-B14F-4D97-AF65-F5344CB8AC3E}">
        <p14:creationId xmlns:p14="http://schemas.microsoft.com/office/powerpoint/2010/main" val="101360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visual with listening, research shows that parts of your brain allows visual and listening to work.  And the graphic “sticks”  when</a:t>
            </a:r>
            <a:r>
              <a:rPr lang="en-US" baseline="0" dirty="0"/>
              <a:t> reading doesn’t.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33</a:t>
            </a:fld>
            <a:endParaRPr lang="en-US" dirty="0"/>
          </a:p>
        </p:txBody>
      </p:sp>
    </p:spTree>
    <p:extLst>
      <p:ext uri="{BB962C8B-B14F-4D97-AF65-F5344CB8AC3E}">
        <p14:creationId xmlns:p14="http://schemas.microsoft.com/office/powerpoint/2010/main" val="355917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204913"/>
            <a:ext cx="4332288" cy="3249612"/>
          </a:xfrm>
        </p:spPr>
      </p:sp>
      <p:sp>
        <p:nvSpPr>
          <p:cNvPr id="3" name="Notes Placeholder 2"/>
          <p:cNvSpPr>
            <a:spLocks noGrp="1"/>
          </p:cNvSpPr>
          <p:nvPr>
            <p:ph type="body" idx="1"/>
          </p:nvPr>
        </p:nvSpPr>
        <p:spPr/>
        <p:txBody>
          <a:bodyPr/>
          <a:lstStyle/>
          <a:p>
            <a:r>
              <a:rPr lang="en-US" b="1" dirty="0"/>
              <a:t>Neuroscience</a:t>
            </a:r>
            <a:r>
              <a:rPr lang="en-US" dirty="0"/>
              <a:t>: visual cortex, allowing the language areas of your brain to focus on what you’re saying. </a:t>
            </a:r>
          </a:p>
          <a:p>
            <a:pPr defTabSz="940643"/>
            <a:endParaRPr lang="en-US" u="sng" dirty="0"/>
          </a:p>
          <a:p>
            <a:r>
              <a:rPr lang="en-US" dirty="0"/>
              <a:t>http://www.billiondollargraphics.com/infographics.html</a:t>
            </a:r>
          </a:p>
          <a:p>
            <a:endParaRPr lang="en-US" dirty="0"/>
          </a:p>
          <a:p>
            <a:endParaRPr lang="en-US" dirty="0"/>
          </a:p>
        </p:txBody>
      </p:sp>
      <p:sp>
        <p:nvSpPr>
          <p:cNvPr id="4" name="Slide Number Placeholder 3"/>
          <p:cNvSpPr>
            <a:spLocks noGrp="1"/>
          </p:cNvSpPr>
          <p:nvPr>
            <p:ph type="sldNum" sz="quarter" idx="10"/>
          </p:nvPr>
        </p:nvSpPr>
        <p:spPr/>
        <p:txBody>
          <a:bodyPr/>
          <a:lstStyle/>
          <a:p>
            <a:fld id="{CA410644-CCB6-4052-9281-BFDBDDCD0DF3}" type="slidenum">
              <a:rPr lang="en-US" smtClean="0"/>
              <a:pPr/>
              <a:t>34</a:t>
            </a:fld>
            <a:endParaRPr lang="en-US" dirty="0"/>
          </a:p>
        </p:txBody>
      </p:sp>
    </p:spTree>
    <p:extLst>
      <p:ext uri="{BB962C8B-B14F-4D97-AF65-F5344CB8AC3E}">
        <p14:creationId xmlns:p14="http://schemas.microsoft.com/office/powerpoint/2010/main" val="111070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require classroom presentations? Why?</a:t>
            </a:r>
          </a:p>
          <a:p>
            <a:r>
              <a:rPr lang="en-US" dirty="0"/>
              <a:t>Are they any good? Why/why not?</a:t>
            </a:r>
          </a:p>
          <a:p>
            <a:r>
              <a:rPr lang="en-US" dirty="0"/>
              <a:t>Are they learning how to present in their jobs or how to present to you?</a:t>
            </a:r>
          </a:p>
          <a:p>
            <a:pPr marL="0" indent="0">
              <a:buNone/>
            </a:pPr>
            <a:endParaRPr lang="en-US" sz="1200" dirty="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3</a:t>
            </a:fld>
            <a:endParaRPr lang="en-US" dirty="0"/>
          </a:p>
        </p:txBody>
      </p:sp>
    </p:spTree>
    <p:extLst>
      <p:ext uri="{BB962C8B-B14F-4D97-AF65-F5344CB8AC3E}">
        <p14:creationId xmlns:p14="http://schemas.microsoft.com/office/powerpoint/2010/main" val="1925625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 charts often are better to visually understand.  And reorder if appropriate</a:t>
            </a:r>
            <a:r>
              <a:rPr lang="en-US" baseline="0" dirty="0"/>
              <a:t> so largest is on the top. m</a:t>
            </a:r>
            <a:r>
              <a:rPr lang="en-US" dirty="0"/>
              <a:t>yonlinetraininghub.com</a:t>
            </a:r>
          </a:p>
        </p:txBody>
      </p:sp>
      <p:sp>
        <p:nvSpPr>
          <p:cNvPr id="4" name="Slide Number Placeholder 3"/>
          <p:cNvSpPr>
            <a:spLocks noGrp="1"/>
          </p:cNvSpPr>
          <p:nvPr>
            <p:ph type="sldNum" sz="quarter" idx="10"/>
          </p:nvPr>
        </p:nvSpPr>
        <p:spPr/>
        <p:txBody>
          <a:bodyPr/>
          <a:lstStyle/>
          <a:p>
            <a:fld id="{1B82BAA6-BF54-4E18-8924-5709ACF8F8D6}" type="slidenum">
              <a:rPr lang="en-US" smtClean="0"/>
              <a:t>35</a:t>
            </a:fld>
            <a:endParaRPr lang="en-US"/>
          </a:p>
        </p:txBody>
      </p:sp>
    </p:spTree>
    <p:extLst>
      <p:ext uri="{BB962C8B-B14F-4D97-AF65-F5344CB8AC3E}">
        <p14:creationId xmlns:p14="http://schemas.microsoft.com/office/powerpoint/2010/main" val="524184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Bold, color size, eliminate distractions (summarize), </a:t>
            </a:r>
          </a:p>
        </p:txBody>
      </p:sp>
      <p:sp>
        <p:nvSpPr>
          <p:cNvPr id="4" name="Slide Number Placeholder 3"/>
          <p:cNvSpPr>
            <a:spLocks noGrp="1"/>
          </p:cNvSpPr>
          <p:nvPr>
            <p:ph type="sldNum" sz="quarter" idx="10"/>
          </p:nvPr>
        </p:nvSpPr>
        <p:spPr/>
        <p:txBody>
          <a:bodyPr/>
          <a:lstStyle/>
          <a:p>
            <a:fld id="{1B82BAA6-BF54-4E18-8924-5709ACF8F8D6}" type="slidenum">
              <a:rPr lang="en-US" smtClean="0"/>
              <a:t>36</a:t>
            </a:fld>
            <a:endParaRPr lang="en-US"/>
          </a:p>
        </p:txBody>
      </p:sp>
    </p:spTree>
    <p:extLst>
      <p:ext uri="{BB962C8B-B14F-4D97-AF65-F5344CB8AC3E}">
        <p14:creationId xmlns:p14="http://schemas.microsoft.com/office/powerpoint/2010/main" val="4204052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Nolan </a:t>
            </a:r>
            <a:r>
              <a:rPr lang="en-US" sz="1200" kern="1200" dirty="0" err="1">
                <a:solidFill>
                  <a:schemeClr val="tx1"/>
                </a:solidFill>
                <a:effectLst/>
                <a:latin typeface="+mn-lt"/>
                <a:ea typeface="+mn-ea"/>
                <a:cs typeface="+mn-cs"/>
              </a:rPr>
              <a:t>Haims</a:t>
            </a:r>
            <a:r>
              <a:rPr lang="en-US" sz="1200" kern="1200" dirty="0">
                <a:solidFill>
                  <a:schemeClr val="tx1"/>
                </a:solidFill>
                <a:effectLst/>
                <a:latin typeface="+mn-lt"/>
                <a:ea typeface="+mn-ea"/>
                <a:cs typeface="+mn-cs"/>
              </a:rPr>
              <a:t> – PresentYourStory.com. This is good but </a:t>
            </a:r>
          </a:p>
          <a:p>
            <a:endParaRPr lang="en-US" dirty="0"/>
          </a:p>
        </p:txBody>
      </p:sp>
      <p:sp>
        <p:nvSpPr>
          <p:cNvPr id="4" name="Slide Number Placeholder 3"/>
          <p:cNvSpPr>
            <a:spLocks noGrp="1"/>
          </p:cNvSpPr>
          <p:nvPr>
            <p:ph type="sldNum" sz="quarter" idx="10"/>
          </p:nvPr>
        </p:nvSpPr>
        <p:spPr/>
        <p:txBody>
          <a:bodyPr/>
          <a:lstStyle/>
          <a:p>
            <a:fld id="{6DDBD671-324C-41C4-82E5-9E4560519A8B}" type="slidenum">
              <a:rPr lang="en-US" smtClean="0"/>
              <a:t>37</a:t>
            </a:fld>
            <a:endParaRPr lang="en-US"/>
          </a:p>
        </p:txBody>
      </p:sp>
    </p:spTree>
    <p:extLst>
      <p:ext uri="{BB962C8B-B14F-4D97-AF65-F5344CB8AC3E}">
        <p14:creationId xmlns:p14="http://schemas.microsoft.com/office/powerpoint/2010/main" val="2370087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Nolan </a:t>
            </a:r>
            <a:r>
              <a:rPr lang="en-US" sz="1200" kern="1200" dirty="0" err="1">
                <a:solidFill>
                  <a:schemeClr val="tx1"/>
                </a:solidFill>
                <a:effectLst/>
                <a:latin typeface="+mn-lt"/>
                <a:ea typeface="+mn-ea"/>
                <a:cs typeface="+mn-cs"/>
              </a:rPr>
              <a:t>Haims</a:t>
            </a:r>
            <a:r>
              <a:rPr lang="en-US" sz="1200" kern="1200" dirty="0">
                <a:solidFill>
                  <a:schemeClr val="tx1"/>
                </a:solidFill>
                <a:effectLst/>
                <a:latin typeface="+mn-lt"/>
                <a:ea typeface="+mn-ea"/>
                <a:cs typeface="+mn-cs"/>
              </a:rPr>
              <a:t> – PresentYourStory.com this is even better.</a:t>
            </a:r>
          </a:p>
        </p:txBody>
      </p:sp>
      <p:sp>
        <p:nvSpPr>
          <p:cNvPr id="4" name="Slide Number Placeholder 3"/>
          <p:cNvSpPr>
            <a:spLocks noGrp="1"/>
          </p:cNvSpPr>
          <p:nvPr>
            <p:ph type="sldNum" sz="quarter" idx="10"/>
          </p:nvPr>
        </p:nvSpPr>
        <p:spPr/>
        <p:txBody>
          <a:bodyPr/>
          <a:lstStyle/>
          <a:p>
            <a:fld id="{6DDBD671-324C-41C4-82E5-9E4560519A8B}" type="slidenum">
              <a:rPr lang="en-US" smtClean="0"/>
              <a:t>38</a:t>
            </a:fld>
            <a:endParaRPr lang="en-US"/>
          </a:p>
        </p:txBody>
      </p:sp>
    </p:spTree>
    <p:extLst>
      <p:ext uri="{BB962C8B-B14F-4D97-AF65-F5344CB8AC3E}">
        <p14:creationId xmlns:p14="http://schemas.microsoft.com/office/powerpoint/2010/main" val="52573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PowerPoint</a:t>
            </a:r>
            <a:r>
              <a:rPr lang="en-US" baseline="0" dirty="0"/>
              <a:t> has many templates but trend it toward simple rather than complex.</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39</a:t>
            </a:fld>
            <a:endParaRPr lang="en-US"/>
          </a:p>
        </p:txBody>
      </p:sp>
    </p:spTree>
    <p:extLst>
      <p:ext uri="{BB962C8B-B14F-4D97-AF65-F5344CB8AC3E}">
        <p14:creationId xmlns:p14="http://schemas.microsoft.com/office/powerpoint/2010/main" val="291312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Fussy backgrounds are very distracting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6311F-DB55-42DE-BDC9-8DAED54C47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46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Colors that are distracting and hard to look at.</a:t>
            </a:r>
          </a:p>
          <a:p>
            <a:r>
              <a:rPr lang="en-US" dirty="0"/>
              <a:t>Logos on every screen.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6311F-DB55-42DE-BDC9-8DAED54C47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287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Extremely effective</a:t>
            </a:r>
            <a:r>
              <a:rPr lang="en-US" baseline="0" dirty="0"/>
              <a:t> way to get points across. Cooking example. Follow recipe or once understand how to cook, start experimenting on your own.</a:t>
            </a:r>
          </a:p>
          <a:p>
            <a:r>
              <a:rPr lang="en-US" baseline="0" dirty="0"/>
              <a:t>Tell a story if possible.</a:t>
            </a:r>
          </a:p>
          <a:p>
            <a:r>
              <a:rPr lang="en-US" dirty="0"/>
              <a:t>http://</a:t>
            </a:r>
            <a:r>
              <a:rPr lang="en-US" b="1" dirty="0"/>
              <a:t>vimeo.com/8021694</a:t>
            </a:r>
          </a:p>
          <a:p>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43</a:t>
            </a:fld>
            <a:endParaRPr lang="en-US"/>
          </a:p>
        </p:txBody>
      </p:sp>
    </p:spTree>
    <p:extLst>
      <p:ext uri="{BB962C8B-B14F-4D97-AF65-F5344CB8AC3E}">
        <p14:creationId xmlns:p14="http://schemas.microsoft.com/office/powerpoint/2010/main" val="867052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with any communication, start by thinking about your audience. </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44</a:t>
            </a:fld>
            <a:endParaRPr lang="en-US" dirty="0"/>
          </a:p>
        </p:txBody>
      </p:sp>
    </p:spTree>
    <p:extLst>
      <p:ext uri="{BB962C8B-B14F-4D97-AF65-F5344CB8AC3E}">
        <p14:creationId xmlns:p14="http://schemas.microsoft.com/office/powerpoint/2010/main" val="4236836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strength’s? </a:t>
            </a:r>
          </a:p>
          <a:p>
            <a:r>
              <a:rPr lang="en-US" dirty="0"/>
              <a:t>Helping</a:t>
            </a:r>
            <a:r>
              <a:rPr lang="en-US" baseline="0" dirty="0"/>
              <a:t> them find data?</a:t>
            </a:r>
          </a:p>
          <a:p>
            <a:r>
              <a:rPr lang="en-US" baseline="0" dirty="0"/>
              <a:t>Showing them how to pull everything together</a:t>
            </a:r>
          </a:p>
          <a:p>
            <a:r>
              <a:rPr lang="en-US" baseline="0" dirty="0"/>
              <a:t>How to analyze</a:t>
            </a:r>
          </a:p>
          <a:p>
            <a:r>
              <a:rPr lang="en-US" baseline="0" dirty="0"/>
              <a:t>Communication?</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45</a:t>
            </a:fld>
            <a:endParaRPr lang="en-US" dirty="0"/>
          </a:p>
        </p:txBody>
      </p:sp>
    </p:spTree>
    <p:extLst>
      <p:ext uri="{BB962C8B-B14F-4D97-AF65-F5344CB8AC3E}">
        <p14:creationId xmlns:p14="http://schemas.microsoft.com/office/powerpoint/2010/main" val="120377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require classroom presentations? Why?</a:t>
            </a:r>
          </a:p>
          <a:p>
            <a:r>
              <a:rPr lang="en-US" dirty="0"/>
              <a:t>Are they any good? Why/why not?</a:t>
            </a:r>
          </a:p>
          <a:p>
            <a:r>
              <a:rPr lang="en-US" dirty="0"/>
              <a:t>Communication???</a:t>
            </a:r>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4</a:t>
            </a:fld>
            <a:endParaRPr lang="en-US" dirty="0"/>
          </a:p>
        </p:txBody>
      </p:sp>
    </p:spTree>
    <p:extLst>
      <p:ext uri="{BB962C8B-B14F-4D97-AF65-F5344CB8AC3E}">
        <p14:creationId xmlns:p14="http://schemas.microsoft.com/office/powerpoint/2010/main" val="3434228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suggested online resources</a:t>
            </a:r>
          </a:p>
        </p:txBody>
      </p:sp>
      <p:sp>
        <p:nvSpPr>
          <p:cNvPr id="4" name="Slide Number Placeholder 3"/>
          <p:cNvSpPr>
            <a:spLocks noGrp="1"/>
          </p:cNvSpPr>
          <p:nvPr>
            <p:ph type="sldNum" sz="quarter" idx="10"/>
          </p:nvPr>
        </p:nvSpPr>
        <p:spPr/>
        <p:txBody>
          <a:bodyPr/>
          <a:lstStyle/>
          <a:p>
            <a:fld id="{1B82BAA6-BF54-4E18-8924-5709ACF8F8D6}" type="slidenum">
              <a:rPr lang="en-US" smtClean="0"/>
              <a:t>47</a:t>
            </a:fld>
            <a:endParaRPr lang="en-US"/>
          </a:p>
        </p:txBody>
      </p:sp>
    </p:spTree>
    <p:extLst>
      <p:ext uri="{BB962C8B-B14F-4D97-AF65-F5344CB8AC3E}">
        <p14:creationId xmlns:p14="http://schemas.microsoft.com/office/powerpoint/2010/main" val="1465164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Printed/</a:t>
            </a:r>
            <a:r>
              <a:rPr lang="en-US" dirty="0" err="1"/>
              <a:t>etext</a:t>
            </a:r>
            <a:r>
              <a:rPr lang="en-US" baseline="0" dirty="0"/>
              <a:t> resources</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48</a:t>
            </a:fld>
            <a:endParaRPr lang="en-US"/>
          </a:p>
        </p:txBody>
      </p:sp>
    </p:spTree>
    <p:extLst>
      <p:ext uri="{BB962C8B-B14F-4D97-AF65-F5344CB8AC3E}">
        <p14:creationId xmlns:p14="http://schemas.microsoft.com/office/powerpoint/2010/main" val="2158865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 over</a:t>
            </a:r>
            <a:r>
              <a:rPr lang="en-US" baseline="0" dirty="0"/>
              <a:t> trends with students (and colleagues).</a:t>
            </a:r>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51</a:t>
            </a:fld>
            <a:endParaRPr lang="en-US" dirty="0"/>
          </a:p>
        </p:txBody>
      </p:sp>
    </p:spTree>
    <p:extLst>
      <p:ext uri="{BB962C8B-B14F-4D97-AF65-F5344CB8AC3E}">
        <p14:creationId xmlns:p14="http://schemas.microsoft.com/office/powerpoint/2010/main" val="381323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Help students remember their goal is employment, not just your grade.</a:t>
            </a:r>
          </a:p>
        </p:txBody>
      </p:sp>
      <p:sp>
        <p:nvSpPr>
          <p:cNvPr id="4" name="Slide Number Placeholder 3"/>
          <p:cNvSpPr>
            <a:spLocks noGrp="1"/>
          </p:cNvSpPr>
          <p:nvPr>
            <p:ph type="sldNum" sz="quarter" idx="10"/>
          </p:nvPr>
        </p:nvSpPr>
        <p:spPr/>
        <p:txBody>
          <a:bodyPr/>
          <a:lstStyle/>
          <a:p>
            <a:fld id="{6DDBD671-324C-41C4-82E5-9E4560519A8B}" type="slidenum">
              <a:rPr lang="en-US" smtClean="0"/>
              <a:t>52</a:t>
            </a:fld>
            <a:endParaRPr lang="en-US"/>
          </a:p>
        </p:txBody>
      </p:sp>
    </p:spTree>
    <p:extLst>
      <p:ext uri="{BB962C8B-B14F-4D97-AF65-F5344CB8AC3E}">
        <p14:creationId xmlns:p14="http://schemas.microsoft.com/office/powerpoint/2010/main" val="2164791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6323" indent="-290894">
              <a:defRPr>
                <a:solidFill>
                  <a:schemeClr val="tx1"/>
                </a:solidFill>
                <a:latin typeface="Arial" panose="020B0604020202020204" pitchFamily="34" charset="0"/>
                <a:cs typeface="Arial" panose="020B0604020202020204" pitchFamily="34" charset="0"/>
              </a:defRPr>
            </a:lvl2pPr>
            <a:lvl3pPr marL="1163574" indent="-232715">
              <a:defRPr>
                <a:solidFill>
                  <a:schemeClr val="tx1"/>
                </a:solidFill>
                <a:latin typeface="Arial" panose="020B0604020202020204" pitchFamily="34" charset="0"/>
                <a:cs typeface="Arial" panose="020B0604020202020204" pitchFamily="34" charset="0"/>
              </a:defRPr>
            </a:lvl3pPr>
            <a:lvl4pPr marL="1629004" indent="-232715">
              <a:defRPr>
                <a:solidFill>
                  <a:schemeClr val="tx1"/>
                </a:solidFill>
                <a:latin typeface="Arial" panose="020B0604020202020204" pitchFamily="34" charset="0"/>
                <a:cs typeface="Arial" panose="020B0604020202020204" pitchFamily="34" charset="0"/>
              </a:defRPr>
            </a:lvl4pPr>
            <a:lvl5pPr marL="2094433" indent="-232715">
              <a:defRPr>
                <a:solidFill>
                  <a:schemeClr val="tx1"/>
                </a:solidFill>
                <a:latin typeface="Arial" panose="020B0604020202020204" pitchFamily="34" charset="0"/>
                <a:cs typeface="Arial" panose="020B0604020202020204" pitchFamily="34" charset="0"/>
              </a:defRPr>
            </a:lvl5pPr>
            <a:lvl6pPr marL="2559863" indent="-232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5292" indent="-232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0722" indent="-232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6152" indent="-232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971D4D-60CF-4DB4-BFF8-BC051C92A840}" type="slidenum">
              <a:rPr lang="en-US"/>
              <a:pPr/>
              <a:t>53</a:t>
            </a:fld>
            <a:endParaRPr lang="en-US"/>
          </a:p>
        </p:txBody>
      </p:sp>
      <p:sp>
        <p:nvSpPr>
          <p:cNvPr id="16387" name="Slide Image Placeholder 1"/>
          <p:cNvSpPr>
            <a:spLocks noGrp="1" noRot="1" noChangeAspect="1" noTextEdit="1"/>
          </p:cNvSpPr>
          <p:nvPr>
            <p:ph type="sldImg"/>
          </p:nvPr>
        </p:nvSpPr>
        <p:spPr>
          <a:xfrm>
            <a:off x="1465263" y="1152525"/>
            <a:ext cx="4146550" cy="3109913"/>
          </a:xfrm>
          <a:ln/>
        </p:spPr>
      </p:sp>
      <p:sp>
        <p:nvSpPr>
          <p:cNvPr id="16388" name="Notes Placeholder 2"/>
          <p:cNvSpPr>
            <a:spLocks noGrp="1"/>
          </p:cNvSpPr>
          <p:nvPr>
            <p:ph type="body" idx="1"/>
          </p:nvPr>
        </p:nvSpPr>
        <p:spPr>
          <a:noFill/>
        </p:spPr>
        <p:txBody>
          <a:bodyPr/>
          <a:lstStyle/>
          <a:p>
            <a:pPr eaLnBrk="1" hangingPunct="1">
              <a:spcBef>
                <a:spcPct val="0"/>
              </a:spcBef>
            </a:pPr>
            <a:r>
              <a:rPr lang="en-US" dirty="0"/>
              <a:t>Hope this will help students (and faculty) rethink about how do</a:t>
            </a:r>
            <a:r>
              <a:rPr lang="en-US" baseline="0" dirty="0"/>
              <a:t> presentations.</a:t>
            </a:r>
            <a:endParaRPr lang="en-US" dirty="0"/>
          </a:p>
        </p:txBody>
      </p:sp>
      <p:sp>
        <p:nvSpPr>
          <p:cNvPr id="16389" name="Slide Number Placeholder 3"/>
          <p:cNvSpPr txBox="1">
            <a:spLocks noGrp="1"/>
          </p:cNvSpPr>
          <p:nvPr/>
        </p:nvSpPr>
        <p:spPr bwMode="auto">
          <a:xfrm>
            <a:off x="4008705" y="8753321"/>
            <a:ext cx="3066733" cy="46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86" tIns="46543" rIns="93086" bIns="4654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6BC54B0-FDA0-49C7-AF84-A164EC5D5375}" type="slidenum">
              <a:rPr lang="en-US" sz="1200">
                <a:latin typeface="Calibri" panose="020F0502020204030204" pitchFamily="34" charset="0"/>
              </a:rPr>
              <a:pPr algn="r" eaLnBrk="1" hangingPunct="1"/>
              <a:t>53</a:t>
            </a:fld>
            <a:endParaRPr lang="en-US" sz="1200">
              <a:latin typeface="Calibri" panose="020F0502020204030204" pitchFamily="34" charset="0"/>
            </a:endParaRPr>
          </a:p>
        </p:txBody>
      </p:sp>
    </p:spTree>
    <p:extLst>
      <p:ext uri="{BB962C8B-B14F-4D97-AF65-F5344CB8AC3E}">
        <p14:creationId xmlns:p14="http://schemas.microsoft.com/office/powerpoint/2010/main" val="108543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you agree with this?</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0380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was specific to accountants</a:t>
            </a:r>
          </a:p>
        </p:txBody>
      </p:sp>
      <p:sp>
        <p:nvSpPr>
          <p:cNvPr id="4" name="Slide Number Placeholder 3"/>
          <p:cNvSpPr>
            <a:spLocks noGrp="1"/>
          </p:cNvSpPr>
          <p:nvPr>
            <p:ph type="sldNum" sz="quarter" idx="10"/>
          </p:nvPr>
        </p:nvSpPr>
        <p:spPr/>
        <p:txBody>
          <a:bodyPr/>
          <a:lstStyle/>
          <a:p>
            <a:fld id="{1B82BAA6-BF54-4E18-8924-5709ACF8F8D6}" type="slidenum">
              <a:rPr lang="en-US" smtClean="0"/>
              <a:t>6</a:t>
            </a:fld>
            <a:endParaRPr lang="en-US"/>
          </a:p>
        </p:txBody>
      </p:sp>
    </p:spTree>
    <p:extLst>
      <p:ext uri="{BB962C8B-B14F-4D97-AF65-F5344CB8AC3E}">
        <p14:creationId xmlns:p14="http://schemas.microsoft.com/office/powerpoint/2010/main" val="425883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similarities between</a:t>
            </a:r>
            <a:r>
              <a:rPr lang="en-US" baseline="0" dirty="0"/>
              <a:t> accountants and other “numbers” presentations.</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7</a:t>
            </a:fld>
            <a:endParaRPr lang="en-US"/>
          </a:p>
        </p:txBody>
      </p:sp>
    </p:spTree>
    <p:extLst>
      <p:ext uri="{BB962C8B-B14F-4D97-AF65-F5344CB8AC3E}">
        <p14:creationId xmlns:p14="http://schemas.microsoft.com/office/powerpoint/2010/main" val="95121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with any communication, start by thinking about your audience. </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8</a:t>
            </a:fld>
            <a:endParaRPr lang="en-US" dirty="0"/>
          </a:p>
        </p:txBody>
      </p:sp>
    </p:spTree>
    <p:extLst>
      <p:ext uri="{BB962C8B-B14F-4D97-AF65-F5344CB8AC3E}">
        <p14:creationId xmlns:p14="http://schemas.microsoft.com/office/powerpoint/2010/main" val="166980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teach them skills</a:t>
            </a:r>
            <a:r>
              <a:rPr lang="en-US" baseline="0" dirty="0"/>
              <a:t> but need to also show them good examples of presentations.</a:t>
            </a:r>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9</a:t>
            </a:fld>
            <a:endParaRPr lang="en-US" dirty="0"/>
          </a:p>
        </p:txBody>
      </p:sp>
    </p:spTree>
    <p:extLst>
      <p:ext uri="{BB962C8B-B14F-4D97-AF65-F5344CB8AC3E}">
        <p14:creationId xmlns:p14="http://schemas.microsoft.com/office/powerpoint/2010/main" val="184257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66085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64277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250177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18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17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50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53630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5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07948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392190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58060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39076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02646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64031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81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05371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1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405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3330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4667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en-US"/>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962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852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77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80858E-D064-4E15-BF64-062C9BEA1453}"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646598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0896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80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7538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8314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339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9826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54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5400" dirty="0">
                <a:solidFill>
                  <a:prstClr val="white"/>
                </a:solidFill>
                <a:effectLst/>
              </a:rPr>
              <a:t>”</a:t>
            </a:r>
          </a:p>
        </p:txBody>
      </p:sp>
    </p:spTree>
    <p:extLst>
      <p:ext uri="{BB962C8B-B14F-4D97-AF65-F5344CB8AC3E}">
        <p14:creationId xmlns:p14="http://schemas.microsoft.com/office/powerpoint/2010/main" val="134774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2277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2353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532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80858E-D064-4E15-BF64-062C9BEA145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295621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0286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9114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0858E-D064-4E15-BF64-062C9BEA1453}" type="datetimeFigureOut">
              <a:rPr lang="en-US" smtClean="0"/>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89490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80858E-D064-4E15-BF64-062C9BEA1453}" type="datetimeFigureOut">
              <a:rPr lang="en-US" smtClean="0"/>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409115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0858E-D064-4E15-BF64-062C9BEA1453}" type="datetimeFigureOut">
              <a:rPr lang="en-US" smtClean="0"/>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8703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0858E-D064-4E15-BF64-062C9BEA145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429459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0858E-D064-4E15-BF64-062C9BEA1453}"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08540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0858E-D064-4E15-BF64-062C9BEA1453}" type="datetimeFigureOut">
              <a:rPr lang="en-US" smtClean="0"/>
              <a:t>11/19/2016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7A56D-5530-4DCA-B19C-AC5BA9F30B64}" type="slidenum">
              <a:rPr lang="en-US" smtClean="0"/>
              <a:t>‹#›</a:t>
            </a:fld>
            <a:endParaRPr lang="en-US"/>
          </a:p>
        </p:txBody>
      </p:sp>
    </p:spTree>
    <p:extLst>
      <p:ext uri="{BB962C8B-B14F-4D97-AF65-F5344CB8AC3E}">
        <p14:creationId xmlns:p14="http://schemas.microsoft.com/office/powerpoint/2010/main" val="35880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0AE0717A-B30B-472C-8450-CE3A2DB07BF0}" type="datetimeFigureOut">
              <a:rPr lang="en-US" smtClean="0">
                <a:solidFill>
                  <a:prstClr val="black">
                    <a:lumMod val="95000"/>
                    <a:lumOff val="5000"/>
                  </a:prstClr>
                </a:solidFill>
              </a:rPr>
              <a:pPr/>
              <a:t>11/19/2016</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3C0F7C63-461B-4438-88F0-1723567D05A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758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0AE0717A-B30B-472C-8450-CE3A2DB07BF0}" type="datetimeFigureOut">
              <a:rPr lang="en-US" smtClean="0">
                <a:solidFill>
                  <a:prstClr val="white">
                    <a:tint val="75000"/>
                  </a:prstClr>
                </a:solidFill>
              </a:rPr>
              <a:pPr/>
              <a:t>11/19/2016</a:t>
            </a:fld>
            <a:endParaRPr lang="en-US">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3C0F7C63-461B-4438-88F0-1723567D05A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5984771"/>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hbr.org/search?term=alexandra+samue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www.ellenfinkelstein.com/" TargetMode="External"/><Relationship Id="rId3" Type="http://schemas.openxmlformats.org/officeDocument/2006/relationships/hyperlink" Target="http://www.presentyourstory.com/" TargetMode="External"/><Relationship Id="rId7" Type="http://schemas.openxmlformats.org/officeDocument/2006/relationships/hyperlink" Target="http://www.24hrco.com/GCS.pdf"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www.leapica.com/" TargetMode="External"/><Relationship Id="rId5" Type="http://schemas.openxmlformats.org/officeDocument/2006/relationships/hyperlink" Target="http://www.nutsandboltsspeedtraining.com/" TargetMode="External"/><Relationship Id="rId4" Type="http://schemas.openxmlformats.org/officeDocument/2006/relationships/hyperlink" Target="http://www.indezine.com/" TargetMode="External"/><Relationship Id="rId9" Type="http://schemas.openxmlformats.org/officeDocument/2006/relationships/hyperlink" Target="http://www.thinkoutsidethebox.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thinkoutsidetheslide.com/free-resources/latest-annoying-powerpoint-survey-resul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hbr.org/search?term=alexandra+samue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0"/>
            <a:ext cx="9972103" cy="7010400"/>
          </a:xfrm>
        </p:spPr>
      </p:pic>
      <p:sp>
        <p:nvSpPr>
          <p:cNvPr id="5" name="Rectangle 4"/>
          <p:cNvSpPr/>
          <p:nvPr/>
        </p:nvSpPr>
        <p:spPr>
          <a:xfrm>
            <a:off x="-381001" y="0"/>
            <a:ext cx="9972103" cy="7010400"/>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4725"/>
            <a:r>
              <a:rPr lang="en-US" sz="6000" b="1" dirty="0">
                <a:solidFill>
                  <a:schemeClr val="tx1"/>
                </a:solidFill>
              </a:rPr>
              <a:t>Analytics</a:t>
            </a:r>
          </a:p>
          <a:p>
            <a:pPr marL="914400"/>
            <a:r>
              <a:rPr lang="en-US" sz="6000" b="1" dirty="0">
                <a:solidFill>
                  <a:schemeClr val="tx1"/>
                </a:solidFill>
              </a:rPr>
              <a:t>Communicating Results</a:t>
            </a:r>
          </a:p>
        </p:txBody>
      </p:sp>
      <p:sp>
        <p:nvSpPr>
          <p:cNvPr id="2" name="TextBox 1"/>
          <p:cNvSpPr txBox="1"/>
          <p:nvPr/>
        </p:nvSpPr>
        <p:spPr>
          <a:xfrm>
            <a:off x="526472" y="5472546"/>
            <a:ext cx="8842957" cy="584775"/>
          </a:xfrm>
          <a:prstGeom prst="rect">
            <a:avLst/>
          </a:prstGeom>
          <a:noFill/>
        </p:spPr>
        <p:txBody>
          <a:bodyPr wrap="square" rtlCol="0">
            <a:spAutoFit/>
          </a:bodyPr>
          <a:lstStyle/>
          <a:p>
            <a:r>
              <a:rPr lang="en-US" sz="3200" dirty="0"/>
              <a:t>Wilma Andrews, Virginia Commonwealth University</a:t>
            </a:r>
          </a:p>
        </p:txBody>
      </p:sp>
    </p:spTree>
    <p:extLst>
      <p:ext uri="{BB962C8B-B14F-4D97-AF65-F5344CB8AC3E}">
        <p14:creationId xmlns:p14="http://schemas.microsoft.com/office/powerpoint/2010/main" val="2176800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funda.com/math/derivatives/images/Highe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55" y="672860"/>
            <a:ext cx="8100859" cy="544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0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42" y="369318"/>
            <a:ext cx="8265090" cy="5754665"/>
          </a:xfrm>
          <a:prstGeom prst="rect">
            <a:avLst/>
          </a:prstGeom>
        </p:spPr>
      </p:pic>
    </p:spTree>
    <p:extLst>
      <p:ext uri="{BB962C8B-B14F-4D97-AF65-F5344CB8AC3E}">
        <p14:creationId xmlns:p14="http://schemas.microsoft.com/office/powerpoint/2010/main" val="14543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842" y="369318"/>
            <a:ext cx="8265090" cy="5754665"/>
          </a:xfrm>
          <a:prstGeom prst="rect">
            <a:avLst/>
          </a:prstGeom>
        </p:spPr>
      </p:pic>
      <p:sp>
        <p:nvSpPr>
          <p:cNvPr id="4" name="TextBox 3"/>
          <p:cNvSpPr txBox="1"/>
          <p:nvPr/>
        </p:nvSpPr>
        <p:spPr>
          <a:xfrm>
            <a:off x="1033670" y="2564296"/>
            <a:ext cx="7832034" cy="1600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en-US" sz="4000" dirty="0"/>
              <a:t>Spreadsheets are for calculations </a:t>
            </a:r>
          </a:p>
          <a:p>
            <a:r>
              <a:rPr lang="en-US" sz="4000" dirty="0"/>
              <a:t>not for communication</a:t>
            </a:r>
            <a:r>
              <a:rPr lang="en-US" dirty="0"/>
              <a:t>.</a:t>
            </a:r>
          </a:p>
          <a:p>
            <a:endParaRPr lang="en-US" dirty="0"/>
          </a:p>
        </p:txBody>
      </p:sp>
      <p:sp>
        <p:nvSpPr>
          <p:cNvPr id="5" name="TextBox 4"/>
          <p:cNvSpPr txBox="1"/>
          <p:nvPr/>
        </p:nvSpPr>
        <p:spPr>
          <a:xfrm>
            <a:off x="1033670" y="2629401"/>
            <a:ext cx="7832034" cy="1600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en-US" sz="4000" dirty="0"/>
              <a:t>Include as hidden slides if more info is needed. (Slide #_Enter)</a:t>
            </a:r>
            <a:endParaRPr lang="en-US" dirty="0"/>
          </a:p>
          <a:p>
            <a:endParaRPr lang="en-US" dirty="0"/>
          </a:p>
        </p:txBody>
      </p:sp>
    </p:spTree>
    <p:extLst>
      <p:ext uri="{BB962C8B-B14F-4D97-AF65-F5344CB8AC3E}">
        <p14:creationId xmlns:p14="http://schemas.microsoft.com/office/powerpoint/2010/main" val="36070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45240" y="878139"/>
            <a:ext cx="3841999" cy="4854198"/>
          </a:xfrm>
          <a:prstGeom prst="rect">
            <a:avLst/>
          </a:prstGeom>
          <a:ln>
            <a:solidFill>
              <a:srgbClr val="1B1B1B"/>
            </a:solidFill>
          </a:ln>
        </p:spPr>
      </p:pic>
      <p:sp>
        <p:nvSpPr>
          <p:cNvPr id="4" name="Rectangle 3"/>
          <p:cNvSpPr/>
          <p:nvPr/>
        </p:nvSpPr>
        <p:spPr>
          <a:xfrm>
            <a:off x="2592120" y="6034668"/>
            <a:ext cx="3790077" cy="369332"/>
          </a:xfrm>
          <a:prstGeom prst="rect">
            <a:avLst/>
          </a:prstGeom>
        </p:spPr>
        <p:txBody>
          <a:bodyPr wrap="none">
            <a:spAutoFit/>
          </a:bodyPr>
          <a:lstStyle/>
          <a:p>
            <a:r>
              <a:rPr lang="en-US" dirty="0"/>
              <a:t>http://www.storytellingwithdata.com/</a:t>
            </a:r>
          </a:p>
        </p:txBody>
      </p:sp>
    </p:spTree>
    <p:extLst>
      <p:ext uri="{BB962C8B-B14F-4D97-AF65-F5344CB8AC3E}">
        <p14:creationId xmlns:p14="http://schemas.microsoft.com/office/powerpoint/2010/main" val="290228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180" y="956996"/>
            <a:ext cx="5999019" cy="1015663"/>
          </a:xfrm>
          <a:prstGeom prst="rect">
            <a:avLst/>
          </a:prstGeom>
          <a:solidFill>
            <a:schemeClr val="accent1">
              <a:lumMod val="60000"/>
              <a:lumOff val="40000"/>
            </a:schemeClr>
          </a:solidFill>
        </p:spPr>
        <p:txBody>
          <a:bodyPr wrap="square" rtlCol="0">
            <a:spAutoFit/>
          </a:bodyPr>
          <a:lstStyle/>
          <a:p>
            <a:r>
              <a:rPr lang="en-US" sz="6000" dirty="0"/>
              <a:t>Science</a:t>
            </a:r>
          </a:p>
        </p:txBody>
      </p:sp>
      <p:sp>
        <p:nvSpPr>
          <p:cNvPr id="4" name="TextBox 3"/>
          <p:cNvSpPr txBox="1"/>
          <p:nvPr/>
        </p:nvSpPr>
        <p:spPr>
          <a:xfrm>
            <a:off x="6096000" y="956996"/>
            <a:ext cx="2327564" cy="1015663"/>
          </a:xfrm>
          <a:prstGeom prst="rect">
            <a:avLst/>
          </a:prstGeom>
          <a:solidFill>
            <a:schemeClr val="accent1">
              <a:lumMod val="60000"/>
              <a:lumOff val="40000"/>
            </a:schemeClr>
          </a:solidFill>
        </p:spPr>
        <p:txBody>
          <a:bodyPr wrap="square" rtlCol="0">
            <a:spAutoFit/>
          </a:bodyPr>
          <a:lstStyle/>
          <a:p>
            <a:r>
              <a:rPr lang="en-US" sz="6000" dirty="0"/>
              <a:t>Art</a:t>
            </a:r>
          </a:p>
        </p:txBody>
      </p:sp>
      <p:sp>
        <p:nvSpPr>
          <p:cNvPr id="2" name="Title 1"/>
          <p:cNvSpPr>
            <a:spLocks noGrp="1"/>
          </p:cNvSpPr>
          <p:nvPr>
            <p:ph type="title"/>
          </p:nvPr>
        </p:nvSpPr>
        <p:spPr>
          <a:xfrm>
            <a:off x="2404629" y="1847556"/>
            <a:ext cx="4081895" cy="1921907"/>
          </a:xfrm>
        </p:spPr>
        <p:txBody>
          <a:bodyPr>
            <a:normAutofit/>
          </a:bodyPr>
          <a:lstStyle/>
          <a:p>
            <a:pPr algn="ctr"/>
            <a:r>
              <a:rPr lang="en-US" sz="5400" dirty="0">
                <a:solidFill>
                  <a:srgbClr val="000000"/>
                </a:solidFill>
                <a:latin typeface="Georgia" panose="02040502050405020303" pitchFamily="18" charset="0"/>
              </a:rPr>
              <a:t>Data visualization</a:t>
            </a:r>
            <a:endParaRPr lang="en-US" sz="5400" dirty="0"/>
          </a:p>
        </p:txBody>
      </p:sp>
    </p:spTree>
    <p:extLst>
      <p:ext uri="{BB962C8B-B14F-4D97-AF65-F5344CB8AC3E}">
        <p14:creationId xmlns:p14="http://schemas.microsoft.com/office/powerpoint/2010/main" val="334957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Brooklyn Dodger: Stairway to (Not Quite) Heav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 y="1757197"/>
            <a:ext cx="9581321" cy="5100803"/>
          </a:xfrm>
          <a:prstGeom prst="rect">
            <a:avLst/>
          </a:prstGeom>
        </p:spPr>
      </p:pic>
      <p:sp>
        <p:nvSpPr>
          <p:cNvPr id="3" name="TextBox 2"/>
          <p:cNvSpPr txBox="1"/>
          <p:nvPr/>
        </p:nvSpPr>
        <p:spPr>
          <a:xfrm>
            <a:off x="211852" y="5556241"/>
            <a:ext cx="1415332" cy="461665"/>
          </a:xfrm>
          <a:prstGeom prst="rect">
            <a:avLst/>
          </a:prstGeom>
          <a:noFill/>
        </p:spPr>
        <p:txBody>
          <a:bodyPr wrap="square" rtlCol="0">
            <a:spAutoFit/>
          </a:bodyPr>
          <a:lstStyle/>
          <a:p>
            <a:r>
              <a:rPr lang="en-US" sz="2400" dirty="0"/>
              <a:t>Find Data</a:t>
            </a:r>
          </a:p>
        </p:txBody>
      </p:sp>
      <p:sp>
        <p:nvSpPr>
          <p:cNvPr id="4" name="TextBox 3"/>
          <p:cNvSpPr txBox="1"/>
          <p:nvPr/>
        </p:nvSpPr>
        <p:spPr>
          <a:xfrm>
            <a:off x="3646822" y="3377857"/>
            <a:ext cx="1415332" cy="461665"/>
          </a:xfrm>
          <a:prstGeom prst="rect">
            <a:avLst/>
          </a:prstGeom>
          <a:noFill/>
        </p:spPr>
        <p:txBody>
          <a:bodyPr wrap="square" rtlCol="0">
            <a:spAutoFit/>
          </a:bodyPr>
          <a:lstStyle/>
          <a:p>
            <a:r>
              <a:rPr lang="en-US" sz="2400" dirty="0"/>
              <a:t>Analyze it</a:t>
            </a:r>
          </a:p>
        </p:txBody>
      </p:sp>
      <p:sp>
        <p:nvSpPr>
          <p:cNvPr id="5" name="TextBox 4"/>
          <p:cNvSpPr txBox="1"/>
          <p:nvPr/>
        </p:nvSpPr>
        <p:spPr>
          <a:xfrm>
            <a:off x="1627184" y="4485314"/>
            <a:ext cx="1784847" cy="461665"/>
          </a:xfrm>
          <a:prstGeom prst="rect">
            <a:avLst/>
          </a:prstGeom>
          <a:noFill/>
        </p:spPr>
        <p:txBody>
          <a:bodyPr wrap="square" rtlCol="0">
            <a:spAutoFit/>
          </a:bodyPr>
          <a:lstStyle/>
          <a:p>
            <a:r>
              <a:rPr lang="en-US" sz="2400" dirty="0"/>
              <a:t>Pull</a:t>
            </a:r>
            <a:r>
              <a:rPr lang="en-US" dirty="0"/>
              <a:t> </a:t>
            </a:r>
            <a:r>
              <a:rPr lang="en-US" sz="2400" dirty="0"/>
              <a:t>together</a:t>
            </a:r>
          </a:p>
        </p:txBody>
      </p:sp>
      <p:sp>
        <p:nvSpPr>
          <p:cNvPr id="6" name="TextBox 5"/>
          <p:cNvSpPr txBox="1"/>
          <p:nvPr/>
        </p:nvSpPr>
        <p:spPr>
          <a:xfrm>
            <a:off x="5062154" y="2263564"/>
            <a:ext cx="1909917" cy="461665"/>
          </a:xfrm>
          <a:prstGeom prst="rect">
            <a:avLst/>
          </a:prstGeom>
          <a:noFill/>
        </p:spPr>
        <p:txBody>
          <a:bodyPr wrap="square" rtlCol="0">
            <a:spAutoFit/>
          </a:bodyPr>
          <a:lstStyle/>
          <a:p>
            <a:r>
              <a:rPr lang="en-US" sz="2400" dirty="0"/>
              <a:t>Build Models</a:t>
            </a:r>
          </a:p>
        </p:txBody>
      </p:sp>
      <p:sp>
        <p:nvSpPr>
          <p:cNvPr id="7" name="TextBox 6"/>
          <p:cNvSpPr txBox="1"/>
          <p:nvPr/>
        </p:nvSpPr>
        <p:spPr>
          <a:xfrm>
            <a:off x="4077729" y="687606"/>
            <a:ext cx="5066271" cy="923330"/>
          </a:xfrm>
          <a:prstGeom prst="rect">
            <a:avLst/>
          </a:prstGeom>
          <a:noFill/>
        </p:spPr>
        <p:txBody>
          <a:bodyPr wrap="square" rtlCol="0">
            <a:spAutoFit/>
          </a:bodyPr>
          <a:lstStyle/>
          <a:p>
            <a:r>
              <a:rPr lang="en-US" sz="5400" dirty="0"/>
              <a:t>Communicate</a:t>
            </a:r>
          </a:p>
        </p:txBody>
      </p:sp>
      <p:sp>
        <p:nvSpPr>
          <p:cNvPr id="9" name="Rectangle 8"/>
          <p:cNvSpPr/>
          <p:nvPr/>
        </p:nvSpPr>
        <p:spPr>
          <a:xfrm>
            <a:off x="-74142" y="1780695"/>
            <a:ext cx="9292283" cy="2123658"/>
          </a:xfrm>
          <a:prstGeom prst="rect">
            <a:avLst/>
          </a:prstGeom>
          <a:solidFill>
            <a:schemeClr val="bg2"/>
          </a:solidFill>
        </p:spPr>
        <p:txBody>
          <a:bodyPr wrap="square" lIns="91440" tIns="45720" rIns="91440" bIns="45720">
            <a:spAutoFit/>
          </a:bodyPr>
          <a:lstStyle/>
          <a:p>
            <a:pPr algn="ctr"/>
            <a:r>
              <a:rPr lang="en-US" sz="6600" dirty="0">
                <a:ln w="0"/>
                <a:effectLst>
                  <a:outerShdw blurRad="38100" dist="19050" dir="2700000" algn="tl" rotWithShape="0">
                    <a:schemeClr val="dk1">
                      <a:alpha val="40000"/>
                    </a:schemeClr>
                  </a:outerShdw>
                </a:effectLst>
              </a:rPr>
              <a:t>Only part analytical process audience sees</a:t>
            </a:r>
            <a:endParaRPr lang="en-US" sz="6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4142" y="3839522"/>
            <a:ext cx="9412106" cy="355880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1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help students</a:t>
            </a:r>
          </a:p>
        </p:txBody>
      </p:sp>
      <p:sp>
        <p:nvSpPr>
          <p:cNvPr id="7" name="Freeform: Shape 6"/>
          <p:cNvSpPr/>
          <p:nvPr/>
        </p:nvSpPr>
        <p:spPr>
          <a:xfrm>
            <a:off x="1439355" y="178924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Understand context</a:t>
            </a:r>
          </a:p>
        </p:txBody>
      </p:sp>
      <p:sp>
        <p:nvSpPr>
          <p:cNvPr id="8" name="Freeform: Shape 7"/>
          <p:cNvSpPr/>
          <p:nvPr/>
        </p:nvSpPr>
        <p:spPr>
          <a:xfrm>
            <a:off x="1439355" y="251460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Choose appropriate visual display</a:t>
            </a:r>
          </a:p>
        </p:txBody>
      </p:sp>
      <p:sp>
        <p:nvSpPr>
          <p:cNvPr id="9" name="Freeform: Shape 8"/>
          <p:cNvSpPr/>
          <p:nvPr/>
        </p:nvSpPr>
        <p:spPr>
          <a:xfrm>
            <a:off x="1439355" y="323995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Eliminate clutter</a:t>
            </a:r>
          </a:p>
        </p:txBody>
      </p:sp>
      <p:sp>
        <p:nvSpPr>
          <p:cNvPr id="10" name="Freeform: Shape 9"/>
          <p:cNvSpPr/>
          <p:nvPr/>
        </p:nvSpPr>
        <p:spPr>
          <a:xfrm>
            <a:off x="1439355" y="396531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Focus attention </a:t>
            </a:r>
          </a:p>
        </p:txBody>
      </p:sp>
      <p:sp>
        <p:nvSpPr>
          <p:cNvPr id="11" name="Freeform: Shape 10"/>
          <p:cNvSpPr/>
          <p:nvPr/>
        </p:nvSpPr>
        <p:spPr>
          <a:xfrm>
            <a:off x="1439355" y="469066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Think like a designer</a:t>
            </a:r>
          </a:p>
        </p:txBody>
      </p:sp>
      <p:sp>
        <p:nvSpPr>
          <p:cNvPr id="12" name="Freeform: Shape 11"/>
          <p:cNvSpPr/>
          <p:nvPr/>
        </p:nvSpPr>
        <p:spPr>
          <a:xfrm>
            <a:off x="1439355" y="541602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Tell a story</a:t>
            </a:r>
          </a:p>
        </p:txBody>
      </p:sp>
    </p:spTree>
    <p:extLst>
      <p:ext uri="{BB962C8B-B14F-4D97-AF65-F5344CB8AC3E}">
        <p14:creationId xmlns:p14="http://schemas.microsoft.com/office/powerpoint/2010/main" val="367442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p:cNvSpPr/>
          <p:nvPr/>
        </p:nvSpPr>
        <p:spPr>
          <a:xfrm>
            <a:off x="1439355" y="178924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3200" kern="1200" dirty="0"/>
              <a:t>Understand the context</a:t>
            </a:r>
          </a:p>
        </p:txBody>
      </p:sp>
      <p:sp>
        <p:nvSpPr>
          <p:cNvPr id="13" name="Freeform: Shape 12"/>
          <p:cNvSpPr/>
          <p:nvPr/>
        </p:nvSpPr>
        <p:spPr>
          <a:xfrm>
            <a:off x="1439355" y="2566547"/>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defTabSz="1200150">
              <a:lnSpc>
                <a:spcPct val="90000"/>
              </a:lnSpc>
              <a:spcBef>
                <a:spcPct val="0"/>
              </a:spcBef>
              <a:spcAft>
                <a:spcPct val="35000"/>
              </a:spcAft>
              <a:buNone/>
            </a:pPr>
            <a:r>
              <a:rPr lang="en-US" sz="3200" kern="1200" dirty="0"/>
              <a:t>  Exploratory vs explanatory</a:t>
            </a:r>
          </a:p>
        </p:txBody>
      </p:sp>
    </p:spTree>
    <p:extLst>
      <p:ext uri="{BB962C8B-B14F-4D97-AF65-F5344CB8AC3E}">
        <p14:creationId xmlns:p14="http://schemas.microsoft.com/office/powerpoint/2010/main" val="417605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l virus gana la partida a las ostras | NUESTROMA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296400" cy="6973573"/>
          </a:xfrm>
        </p:spPr>
      </p:pic>
    </p:spTree>
    <p:extLst>
      <p:ext uri="{BB962C8B-B14F-4D97-AF65-F5344CB8AC3E}">
        <p14:creationId xmlns:p14="http://schemas.microsoft.com/office/powerpoint/2010/main" val="386616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 la piedra de los nacidos en el mes de Junio."/>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9729951" cy="6858000"/>
          </a:xfrm>
        </p:spPr>
      </p:pic>
    </p:spTree>
    <p:extLst>
      <p:ext uri="{BB962C8B-B14F-4D97-AF65-F5344CB8AC3E}">
        <p14:creationId xmlns:p14="http://schemas.microsoft.com/office/powerpoint/2010/main" val="129059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deirão de Ideias: O papel do professor: guiar o aprendizado"/>
          <p:cNvPicPr>
            <a:picLocks noChangeAspect="1"/>
          </p:cNvPicPr>
          <p:nvPr/>
        </p:nvPicPr>
        <p:blipFill rotWithShape="1">
          <a:blip r:embed="rId3">
            <a:extLst>
              <a:ext uri="{28A0092B-C50C-407E-A947-70E740481C1C}">
                <a14:useLocalDpi xmlns:a14="http://schemas.microsoft.com/office/drawing/2010/main" val="0"/>
              </a:ext>
            </a:extLst>
          </a:blip>
          <a:srcRect l="11667" r="-1" b="-1"/>
          <a:stretch/>
        </p:blipFill>
        <p:spPr>
          <a:xfrm>
            <a:off x="0" y="0"/>
            <a:ext cx="9290949" cy="6858000"/>
          </a:xfrm>
          <a:prstGeom prst="rect">
            <a:avLst/>
          </a:prstGeom>
        </p:spPr>
      </p:pic>
    </p:spTree>
    <p:extLst>
      <p:ext uri="{BB962C8B-B14F-4D97-AF65-F5344CB8AC3E}">
        <p14:creationId xmlns:p14="http://schemas.microsoft.com/office/powerpoint/2010/main" val="3003797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p:cNvSpPr/>
          <p:nvPr/>
        </p:nvSpPr>
        <p:spPr>
          <a:xfrm>
            <a:off x="1439355" y="178924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3200" kern="1200" dirty="0"/>
              <a:t>Understand the context</a:t>
            </a:r>
          </a:p>
        </p:txBody>
      </p:sp>
      <p:sp>
        <p:nvSpPr>
          <p:cNvPr id="8" name="Freeform: Shape 7"/>
          <p:cNvSpPr/>
          <p:nvPr/>
        </p:nvSpPr>
        <p:spPr>
          <a:xfrm>
            <a:off x="1439355" y="2623412"/>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defTabSz="1200150">
              <a:lnSpc>
                <a:spcPct val="90000"/>
              </a:lnSpc>
              <a:spcBef>
                <a:spcPct val="0"/>
              </a:spcBef>
              <a:spcAft>
                <a:spcPct val="35000"/>
              </a:spcAft>
              <a:buNone/>
            </a:pPr>
            <a:r>
              <a:rPr lang="en-US" sz="3200" kern="1200" dirty="0"/>
              <a:t>  </a:t>
            </a:r>
            <a:r>
              <a:rPr lang="en-US" sz="4800" kern="1200" dirty="0"/>
              <a:t>Know your audience</a:t>
            </a:r>
          </a:p>
        </p:txBody>
      </p:sp>
    </p:spTree>
    <p:extLst>
      <p:ext uri="{BB962C8B-B14F-4D97-AF65-F5344CB8AC3E}">
        <p14:creationId xmlns:p14="http://schemas.microsoft.com/office/powerpoint/2010/main" val="346300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p:nvPr/>
        </p:nvSpPr>
        <p:spPr>
          <a:xfrm>
            <a:off x="1439354" y="1496505"/>
            <a:ext cx="6434645"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3200" kern="1200" dirty="0"/>
              <a:t>Choose appropriate visual display</a:t>
            </a:r>
          </a:p>
        </p:txBody>
      </p:sp>
      <p:sp>
        <p:nvSpPr>
          <p:cNvPr id="13" name="Freeform: Shape 12"/>
          <p:cNvSpPr/>
          <p:nvPr/>
        </p:nvSpPr>
        <p:spPr>
          <a:xfrm>
            <a:off x="1439354" y="2218963"/>
            <a:ext cx="6434645" cy="1466345"/>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defTabSz="1200150">
              <a:lnSpc>
                <a:spcPct val="90000"/>
              </a:lnSpc>
              <a:spcBef>
                <a:spcPct val="0"/>
              </a:spcBef>
              <a:spcAft>
                <a:spcPct val="35000"/>
              </a:spcAft>
            </a:pPr>
            <a:r>
              <a:rPr lang="en-US" sz="3200" dirty="0">
                <a:solidFill>
                  <a:schemeClr val="bg1"/>
                </a:solidFill>
                <a:latin typeface="Calibri" panose="020F0502020204030204" pitchFamily="34" charset="0"/>
                <a:cs typeface="Calibri" panose="020F0502020204030204" pitchFamily="34" charset="0"/>
              </a:rPr>
              <a:t>Many types </a:t>
            </a:r>
          </a:p>
          <a:p>
            <a:pPr lvl="0" defTabSz="1200150">
              <a:lnSpc>
                <a:spcPct val="90000"/>
              </a:lnSpc>
              <a:spcBef>
                <a:spcPct val="0"/>
              </a:spcBef>
              <a:spcAft>
                <a:spcPct val="35000"/>
              </a:spcAft>
            </a:pPr>
            <a:r>
              <a:rPr lang="en-US" sz="3200" dirty="0">
                <a:solidFill>
                  <a:schemeClr val="bg1"/>
                </a:solidFill>
                <a:latin typeface="Calibri" panose="020F0502020204030204" pitchFamily="34" charset="0"/>
                <a:cs typeface="Calibri" panose="020F0502020204030204" pitchFamily="34" charset="0"/>
              </a:rPr>
              <a:t>      avoid pie, donut, 3D</a:t>
            </a:r>
            <a:endParaRPr lang="en-US" sz="3200" kern="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56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stretch>
            <a:fillRect/>
          </a:stretch>
        </p:blipFill>
        <p:spPr>
          <a:xfrm>
            <a:off x="864084" y="931653"/>
            <a:ext cx="7350037" cy="5252347"/>
          </a:xfrm>
          <a:prstGeom prst="rect">
            <a:avLst/>
          </a:prstGeom>
        </p:spPr>
      </p:pic>
      <p:sp>
        <p:nvSpPr>
          <p:cNvPr id="4" name="Title 3"/>
          <p:cNvSpPr>
            <a:spLocks noGrp="1"/>
          </p:cNvSpPr>
          <p:nvPr>
            <p:ph type="title"/>
          </p:nvPr>
        </p:nvSpPr>
        <p:spPr>
          <a:xfrm>
            <a:off x="864084" y="761442"/>
            <a:ext cx="5715000" cy="573985"/>
          </a:xfrm>
        </p:spPr>
        <p:txBody>
          <a:bodyPr>
            <a:normAutofit fontScale="90000"/>
          </a:bodyPr>
          <a:lstStyle/>
          <a:p>
            <a:r>
              <a:rPr lang="en-US" dirty="0"/>
              <a:t>Take complex</a:t>
            </a:r>
          </a:p>
        </p:txBody>
      </p:sp>
      <p:sp>
        <p:nvSpPr>
          <p:cNvPr id="5" name="Rectangle 4"/>
          <p:cNvSpPr/>
          <p:nvPr/>
        </p:nvSpPr>
        <p:spPr>
          <a:xfrm>
            <a:off x="2564917" y="6032551"/>
            <a:ext cx="4014167" cy="323165"/>
          </a:xfrm>
          <a:prstGeom prst="rect">
            <a:avLst/>
          </a:prstGeom>
        </p:spPr>
        <p:txBody>
          <a:bodyPr wrap="square">
            <a:spAutoFit/>
          </a:bodyPr>
          <a:lstStyle/>
          <a:p>
            <a:r>
              <a:rPr lang="en-US" sz="1500" dirty="0"/>
              <a:t>http://www.youtube.com/watch?v=AYAtLlH3sgM</a:t>
            </a:r>
          </a:p>
        </p:txBody>
      </p:sp>
    </p:spTree>
    <p:extLst>
      <p:ext uri="{BB962C8B-B14F-4D97-AF65-F5344CB8AC3E}">
        <p14:creationId xmlns:p14="http://schemas.microsoft.com/office/powerpoint/2010/main" val="77711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48" y="465092"/>
            <a:ext cx="5715000" cy="499442"/>
          </a:xfrm>
        </p:spPr>
        <p:txBody>
          <a:bodyPr>
            <a:normAutofit fontScale="90000"/>
          </a:bodyPr>
          <a:lstStyle/>
          <a:p>
            <a:r>
              <a:rPr lang="en-US" dirty="0"/>
              <a:t>Break into pieces</a:t>
            </a:r>
          </a:p>
        </p:txBody>
      </p:sp>
      <p:pic>
        <p:nvPicPr>
          <p:cNvPr id="3" name="Picture 2"/>
          <p:cNvPicPr>
            <a:picLocks noChangeAspect="1"/>
          </p:cNvPicPr>
          <p:nvPr/>
        </p:nvPicPr>
        <p:blipFill>
          <a:blip r:embed="rId3"/>
          <a:stretch>
            <a:fillRect/>
          </a:stretch>
        </p:blipFill>
        <p:spPr>
          <a:xfrm>
            <a:off x="987366" y="964534"/>
            <a:ext cx="7108166" cy="5340258"/>
          </a:xfrm>
          <a:prstGeom prst="rect">
            <a:avLst/>
          </a:prstGeom>
        </p:spPr>
      </p:pic>
      <p:sp>
        <p:nvSpPr>
          <p:cNvPr id="6" name="Rectangle 5"/>
          <p:cNvSpPr/>
          <p:nvPr/>
        </p:nvSpPr>
        <p:spPr>
          <a:xfrm>
            <a:off x="2452058" y="6110577"/>
            <a:ext cx="4178783" cy="323165"/>
          </a:xfrm>
          <a:prstGeom prst="rect">
            <a:avLst/>
          </a:prstGeom>
        </p:spPr>
        <p:txBody>
          <a:bodyPr wrap="square">
            <a:spAutoFit/>
          </a:bodyPr>
          <a:lstStyle/>
          <a:p>
            <a:r>
              <a:rPr lang="en-US" sz="1500" dirty="0"/>
              <a:t>http://www.youtube.com/watch?v=AYAtLlH3sgM</a:t>
            </a:r>
          </a:p>
        </p:txBody>
      </p:sp>
    </p:spTree>
    <p:extLst>
      <p:ext uri="{BB962C8B-B14F-4D97-AF65-F5344CB8AC3E}">
        <p14:creationId xmlns:p14="http://schemas.microsoft.com/office/powerpoint/2010/main" val="365851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704850"/>
          </a:xfrm>
        </p:spPr>
        <p:txBody>
          <a:bodyPr/>
          <a:lstStyle/>
          <a:p>
            <a:r>
              <a:rPr lang="en-US" dirty="0"/>
              <a:t>Charts</a:t>
            </a:r>
          </a:p>
        </p:txBody>
      </p:sp>
      <p:pic>
        <p:nvPicPr>
          <p:cNvPr id="9" name="Picture 8"/>
          <p:cNvPicPr>
            <a:picLocks noChangeAspect="1"/>
          </p:cNvPicPr>
          <p:nvPr/>
        </p:nvPicPr>
        <p:blipFill>
          <a:blip r:embed="rId3"/>
          <a:stretch>
            <a:fillRect/>
          </a:stretch>
        </p:blipFill>
        <p:spPr>
          <a:xfrm>
            <a:off x="1276350" y="1619250"/>
            <a:ext cx="7105650" cy="4639370"/>
          </a:xfrm>
          <a:prstGeom prst="rect">
            <a:avLst/>
          </a:prstGeom>
        </p:spPr>
      </p:pic>
      <p:sp>
        <p:nvSpPr>
          <p:cNvPr id="10" name="TextBox 9"/>
          <p:cNvSpPr txBox="1"/>
          <p:nvPr/>
        </p:nvSpPr>
        <p:spPr>
          <a:xfrm>
            <a:off x="3505200" y="1905000"/>
            <a:ext cx="838200" cy="584775"/>
          </a:xfrm>
          <a:prstGeom prst="rect">
            <a:avLst/>
          </a:prstGeom>
          <a:noFill/>
        </p:spPr>
        <p:txBody>
          <a:bodyPr wrap="square" rtlCol="0">
            <a:spAutoFit/>
          </a:bodyPr>
          <a:lstStyle/>
          <a:p>
            <a:r>
              <a:rPr lang="en-US" sz="3200" dirty="0"/>
              <a:t>3-D</a:t>
            </a:r>
          </a:p>
        </p:txBody>
      </p:sp>
    </p:spTree>
    <p:extLst>
      <p:ext uri="{BB962C8B-B14F-4D97-AF65-F5344CB8AC3E}">
        <p14:creationId xmlns:p14="http://schemas.microsoft.com/office/powerpoint/2010/main" val="308820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Charts</a:t>
            </a:r>
          </a:p>
        </p:txBody>
      </p:sp>
      <p:pic>
        <p:nvPicPr>
          <p:cNvPr id="8" name="Picture 7"/>
          <p:cNvPicPr>
            <a:picLocks noChangeAspect="1"/>
          </p:cNvPicPr>
          <p:nvPr/>
        </p:nvPicPr>
        <p:blipFill>
          <a:blip r:embed="rId3"/>
          <a:stretch>
            <a:fillRect/>
          </a:stretch>
        </p:blipFill>
        <p:spPr>
          <a:xfrm>
            <a:off x="1139592" y="1667205"/>
            <a:ext cx="6945760" cy="4696022"/>
          </a:xfrm>
          <a:prstGeom prst="rect">
            <a:avLst/>
          </a:prstGeom>
        </p:spPr>
      </p:pic>
      <p:sp>
        <p:nvSpPr>
          <p:cNvPr id="11" name="TextBox 10"/>
          <p:cNvSpPr txBox="1"/>
          <p:nvPr/>
        </p:nvSpPr>
        <p:spPr>
          <a:xfrm>
            <a:off x="3979745" y="884115"/>
            <a:ext cx="838200" cy="584775"/>
          </a:xfrm>
          <a:prstGeom prst="rect">
            <a:avLst/>
          </a:prstGeom>
          <a:noFill/>
        </p:spPr>
        <p:txBody>
          <a:bodyPr wrap="square" rtlCol="0">
            <a:spAutoFit/>
          </a:bodyPr>
          <a:lstStyle/>
          <a:p>
            <a:r>
              <a:rPr lang="en-US" sz="3200" dirty="0"/>
              <a:t>2-D</a:t>
            </a:r>
          </a:p>
        </p:txBody>
      </p:sp>
    </p:spTree>
    <p:extLst>
      <p:ext uri="{BB962C8B-B14F-4D97-AF65-F5344CB8AC3E}">
        <p14:creationId xmlns:p14="http://schemas.microsoft.com/office/powerpoint/2010/main" val="365085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p:cNvSpPr/>
          <p:nvPr/>
        </p:nvSpPr>
        <p:spPr>
          <a:xfrm>
            <a:off x="1422378" y="1207821"/>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3200" kern="1200"/>
              <a:t>Eliminate clutter</a:t>
            </a:r>
          </a:p>
        </p:txBody>
      </p:sp>
      <p:sp>
        <p:nvSpPr>
          <p:cNvPr id="10" name="Freeform: Shape 9"/>
          <p:cNvSpPr/>
          <p:nvPr/>
        </p:nvSpPr>
        <p:spPr>
          <a:xfrm>
            <a:off x="1422378" y="1930280"/>
            <a:ext cx="5638800" cy="863720"/>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3200" dirty="0"/>
              <a:t>Takes up brain power, causes confusion</a:t>
            </a:r>
            <a:endParaRPr lang="en-US" sz="3200" kern="1200" dirty="0"/>
          </a:p>
        </p:txBody>
      </p:sp>
    </p:spTree>
    <p:extLst>
      <p:ext uri="{BB962C8B-B14F-4D97-AF65-F5344CB8AC3E}">
        <p14:creationId xmlns:p14="http://schemas.microsoft.com/office/powerpoint/2010/main" val="82109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503" y="233117"/>
            <a:ext cx="8530824" cy="6296560"/>
          </a:xfrm>
          <a:prstGeom prst="rect">
            <a:avLst/>
          </a:prstGeom>
        </p:spPr>
      </p:pic>
      <p:sp>
        <p:nvSpPr>
          <p:cNvPr id="2" name="TextBox 1"/>
          <p:cNvSpPr txBox="1"/>
          <p:nvPr/>
        </p:nvSpPr>
        <p:spPr>
          <a:xfrm>
            <a:off x="1172817" y="6300789"/>
            <a:ext cx="6321287" cy="646331"/>
          </a:xfrm>
          <a:prstGeom prst="rect">
            <a:avLst/>
          </a:prstGeom>
          <a:noFill/>
        </p:spPr>
        <p:txBody>
          <a:bodyPr wrap="square" rtlCol="0">
            <a:spAutoFit/>
          </a:bodyPr>
          <a:lstStyle/>
          <a:p>
            <a:r>
              <a:rPr lang="en-US" dirty="0"/>
              <a:t>http://www.</a:t>
            </a:r>
            <a:r>
              <a:rPr lang="en-US" b="1" dirty="0"/>
              <a:t>myonlinetraininghub</a:t>
            </a:r>
            <a:r>
              <a:rPr lang="en-US" dirty="0"/>
              <a:t>.com/excel-chart-makeover</a:t>
            </a:r>
          </a:p>
          <a:p>
            <a:endParaRPr lang="en-US" dirty="0"/>
          </a:p>
        </p:txBody>
      </p:sp>
    </p:spTree>
    <p:extLst>
      <p:ext uri="{BB962C8B-B14F-4D97-AF65-F5344CB8AC3E}">
        <p14:creationId xmlns:p14="http://schemas.microsoft.com/office/powerpoint/2010/main" val="11286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4183" y="278226"/>
            <a:ext cx="7994072" cy="6268954"/>
          </a:xfrm>
          <a:prstGeom prst="rect">
            <a:avLst/>
          </a:prstGeom>
        </p:spPr>
      </p:pic>
      <p:sp>
        <p:nvSpPr>
          <p:cNvPr id="3" name="TextBox 2"/>
          <p:cNvSpPr txBox="1"/>
          <p:nvPr/>
        </p:nvSpPr>
        <p:spPr>
          <a:xfrm>
            <a:off x="1172817" y="6300789"/>
            <a:ext cx="6321287" cy="646331"/>
          </a:xfrm>
          <a:prstGeom prst="rect">
            <a:avLst/>
          </a:prstGeom>
          <a:noFill/>
        </p:spPr>
        <p:txBody>
          <a:bodyPr wrap="square" rtlCol="0">
            <a:spAutoFit/>
          </a:bodyPr>
          <a:lstStyle/>
          <a:p>
            <a:r>
              <a:rPr lang="en-US" dirty="0"/>
              <a:t>http://www.</a:t>
            </a:r>
            <a:r>
              <a:rPr lang="en-US" b="1" dirty="0"/>
              <a:t>myonlinetraininghub</a:t>
            </a:r>
            <a:r>
              <a:rPr lang="en-US" dirty="0"/>
              <a:t>.com/excel-chart-makeover</a:t>
            </a:r>
          </a:p>
          <a:p>
            <a:endParaRPr lang="en-US" dirty="0"/>
          </a:p>
        </p:txBody>
      </p:sp>
    </p:spTree>
    <p:extLst>
      <p:ext uri="{BB962C8B-B14F-4D97-AF65-F5344CB8AC3E}">
        <p14:creationId xmlns:p14="http://schemas.microsoft.com/office/powerpoint/2010/main" val="241521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551" y="129198"/>
            <a:ext cx="8610600" cy="6513147"/>
          </a:xfrm>
          <a:prstGeom prst="rect">
            <a:avLst/>
          </a:prstGeom>
        </p:spPr>
      </p:pic>
    </p:spTree>
    <p:extLst>
      <p:ext uri="{BB962C8B-B14F-4D97-AF65-F5344CB8AC3E}">
        <p14:creationId xmlns:p14="http://schemas.microsoft.com/office/powerpoint/2010/main" val="43868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7264" y="478241"/>
            <a:ext cx="3911452" cy="1325563"/>
          </a:xfrm>
        </p:spPr>
        <p:txBody>
          <a:bodyPr>
            <a:normAutofit/>
          </a:bodyPr>
          <a:lstStyle/>
          <a:p>
            <a:r>
              <a:rPr lang="en-US" b="1" dirty="0"/>
              <a:t>What good at?</a:t>
            </a:r>
          </a:p>
        </p:txBody>
      </p:sp>
      <p:sp>
        <p:nvSpPr>
          <p:cNvPr id="8" name="Content Placeholder 7"/>
          <p:cNvSpPr>
            <a:spLocks noGrp="1"/>
          </p:cNvSpPr>
          <p:nvPr>
            <p:ph idx="1"/>
          </p:nvPr>
        </p:nvSpPr>
        <p:spPr>
          <a:xfrm>
            <a:off x="437264" y="1938740"/>
            <a:ext cx="3879555" cy="4089920"/>
          </a:xfrm>
        </p:spPr>
        <p:txBody>
          <a:bodyPr>
            <a:normAutofit/>
          </a:bodyPr>
          <a:lstStyle/>
          <a:p>
            <a:pPr marL="0" indent="0">
              <a:buNone/>
            </a:pPr>
            <a:r>
              <a:rPr lang="en-US" sz="4000" dirty="0"/>
              <a:t>Data</a:t>
            </a:r>
          </a:p>
          <a:p>
            <a:pPr marL="0" indent="0">
              <a:buNone/>
            </a:pPr>
            <a:r>
              <a:rPr lang="en-US" sz="4000" dirty="0"/>
              <a:t>Pull info together</a:t>
            </a:r>
          </a:p>
          <a:p>
            <a:pPr marL="0" indent="0">
              <a:buNone/>
            </a:pPr>
            <a:r>
              <a:rPr lang="en-US" sz="4000" dirty="0"/>
              <a:t>Analyze</a:t>
            </a:r>
          </a:p>
          <a:p>
            <a:pPr marL="0" indent="0">
              <a:buNone/>
            </a:pPr>
            <a:r>
              <a:rPr lang="en-US" sz="4000" dirty="0"/>
              <a:t>Communicate?</a:t>
            </a:r>
          </a:p>
          <a:p>
            <a:pPr marL="0" indent="0">
              <a:buNone/>
            </a:pPr>
            <a:endParaRPr lang="en-US" sz="2400" dirty="0"/>
          </a:p>
        </p:txBody>
      </p:sp>
      <p:pic>
        <p:nvPicPr>
          <p:cNvPr id="6" name="Content Placeholder 3" descr="Skills for Class | Learning Commons"/>
          <p:cNvPicPr>
            <a:picLocks noChangeAspect="1"/>
          </p:cNvPicPr>
          <p:nvPr/>
        </p:nvPicPr>
        <p:blipFill rotWithShape="1">
          <a:blip r:embed="rId3"/>
          <a:srcRect l="3986" r="10348" b="1"/>
          <a:stretch/>
        </p:blipFill>
        <p:spPr>
          <a:xfrm>
            <a:off x="20" y="10"/>
            <a:ext cx="9143980" cy="6857990"/>
          </a:xfrm>
          <a:prstGeom prst="rect">
            <a:avLst/>
          </a:prstGeom>
        </p:spPr>
      </p:pic>
    </p:spTree>
    <p:extLst>
      <p:ext uri="{BB962C8B-B14F-4D97-AF65-F5344CB8AC3E}">
        <p14:creationId xmlns:p14="http://schemas.microsoft.com/office/powerpoint/2010/main" val="115520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0530" y="103763"/>
            <a:ext cx="8783470" cy="6754237"/>
          </a:xfrm>
          <a:prstGeom prst="rect">
            <a:avLst/>
          </a:prstGeom>
        </p:spPr>
      </p:pic>
    </p:spTree>
    <p:extLst>
      <p:ext uri="{BB962C8B-B14F-4D97-AF65-F5344CB8AC3E}">
        <p14:creationId xmlns:p14="http://schemas.microsoft.com/office/powerpoint/2010/main" val="122709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184" y="649995"/>
            <a:ext cx="8828665" cy="4682168"/>
          </a:xfrm>
          <a:prstGeom prst="rect">
            <a:avLst/>
          </a:prstGeom>
        </p:spPr>
      </p:pic>
      <p:sp>
        <p:nvSpPr>
          <p:cNvPr id="3" name="Rectangle 2"/>
          <p:cNvSpPr/>
          <p:nvPr/>
        </p:nvSpPr>
        <p:spPr>
          <a:xfrm>
            <a:off x="2826327" y="1052945"/>
            <a:ext cx="6082146" cy="3851564"/>
          </a:xfrm>
          <a:prstGeom prst="rect">
            <a:avLst/>
          </a:prstGeom>
          <a:solidFill>
            <a:srgbClr val="F1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1333477" y="1690689"/>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indent="0" defTabSz="1200150">
              <a:lnSpc>
                <a:spcPct val="90000"/>
              </a:lnSpc>
              <a:spcBef>
                <a:spcPct val="0"/>
              </a:spcBef>
              <a:spcAft>
                <a:spcPct val="35000"/>
              </a:spcAft>
              <a:buNone/>
            </a:pPr>
            <a:r>
              <a:rPr lang="en-US" sz="3200" dirty="0"/>
              <a:t>Focus attention </a:t>
            </a:r>
          </a:p>
        </p:txBody>
      </p:sp>
      <p:sp>
        <p:nvSpPr>
          <p:cNvPr id="11" name="Freeform: Shape 10"/>
          <p:cNvSpPr/>
          <p:nvPr/>
        </p:nvSpPr>
        <p:spPr>
          <a:xfrm>
            <a:off x="1333477" y="2413148"/>
            <a:ext cx="5638800" cy="876152"/>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indent="0" defTabSz="1200150">
              <a:lnSpc>
                <a:spcPct val="90000"/>
              </a:lnSpc>
              <a:spcBef>
                <a:spcPct val="0"/>
              </a:spcBef>
              <a:spcAft>
                <a:spcPct val="35000"/>
              </a:spcAft>
              <a:buNone/>
            </a:pPr>
            <a:r>
              <a:rPr lang="en-US" sz="3200" dirty="0"/>
              <a:t>How brain “works” </a:t>
            </a:r>
          </a:p>
        </p:txBody>
      </p:sp>
    </p:spTree>
    <p:extLst>
      <p:ext uri="{BB962C8B-B14F-4D97-AF65-F5344CB8AC3E}">
        <p14:creationId xmlns:p14="http://schemas.microsoft.com/office/powerpoint/2010/main" val="64618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Look and listen</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655" t="32075" r="15500" b="32075"/>
          <a:stretch/>
        </p:blipFill>
        <p:spPr>
          <a:xfrm>
            <a:off x="15571" y="2133599"/>
            <a:ext cx="5967667" cy="4195763"/>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000" r="36667"/>
          <a:stretch/>
        </p:blipFill>
        <p:spPr>
          <a:xfrm>
            <a:off x="6160347" y="2133599"/>
            <a:ext cx="2983653" cy="4195763"/>
          </a:xfrm>
          <a:prstGeom prst="rect">
            <a:avLst/>
          </a:prstGeom>
        </p:spPr>
      </p:pic>
    </p:spTree>
    <p:extLst>
      <p:ext uri="{BB962C8B-B14F-4D97-AF65-F5344CB8AC3E}">
        <p14:creationId xmlns:p14="http://schemas.microsoft.com/office/powerpoint/2010/main" val="1104652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ds and pictures"/>
          <p:cNvPicPr>
            <a:picLocks noChangeAspect="1" noChangeArrowheads="1"/>
          </p:cNvPicPr>
          <p:nvPr/>
        </p:nvPicPr>
        <p:blipFill>
          <a:blip r:embed="rId3" cstate="print"/>
          <a:srcRect/>
          <a:stretch>
            <a:fillRect/>
          </a:stretch>
        </p:blipFill>
        <p:spPr bwMode="auto">
          <a:xfrm>
            <a:off x="0" y="609600"/>
            <a:ext cx="9144000" cy="6248400"/>
          </a:xfrm>
          <a:prstGeom prst="rect">
            <a:avLst/>
          </a:prstGeom>
          <a:noFill/>
        </p:spPr>
      </p:pic>
    </p:spTree>
    <p:extLst>
      <p:ext uri="{BB962C8B-B14F-4D97-AF65-F5344CB8AC3E}">
        <p14:creationId xmlns:p14="http://schemas.microsoft.com/office/powerpoint/2010/main" val="2521868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2842" y="351873"/>
            <a:ext cx="7886700" cy="741431"/>
          </a:xfrm>
        </p:spPr>
        <p:txBody>
          <a:bodyPr/>
          <a:lstStyle/>
          <a:p>
            <a:r>
              <a:rPr lang="en-US" dirty="0"/>
              <a:t>Bar charts vs. column charts</a:t>
            </a:r>
          </a:p>
        </p:txBody>
      </p:sp>
      <p:pic>
        <p:nvPicPr>
          <p:cNvPr id="4" name="Picture 3"/>
          <p:cNvPicPr>
            <a:picLocks noChangeAspect="1"/>
          </p:cNvPicPr>
          <p:nvPr/>
        </p:nvPicPr>
        <p:blipFill rotWithShape="1">
          <a:blip r:embed="rId3"/>
          <a:srcRect r="6041"/>
          <a:stretch/>
        </p:blipFill>
        <p:spPr>
          <a:xfrm>
            <a:off x="160640" y="1093304"/>
            <a:ext cx="8751104" cy="5247861"/>
          </a:xfrm>
          <a:prstGeom prst="rect">
            <a:avLst/>
          </a:prstGeom>
        </p:spPr>
      </p:pic>
      <p:sp>
        <p:nvSpPr>
          <p:cNvPr id="3" name="Rectangle 2"/>
          <p:cNvSpPr/>
          <p:nvPr/>
        </p:nvSpPr>
        <p:spPr>
          <a:xfrm>
            <a:off x="1767979" y="6341165"/>
            <a:ext cx="2615460" cy="369332"/>
          </a:xfrm>
          <a:prstGeom prst="rect">
            <a:avLst/>
          </a:prstGeom>
        </p:spPr>
        <p:txBody>
          <a:bodyPr wrap="none">
            <a:spAutoFit/>
          </a:bodyPr>
          <a:lstStyle/>
          <a:p>
            <a:r>
              <a:rPr lang="en-US" dirty="0"/>
              <a:t>Myonlinetraininghub.com</a:t>
            </a:r>
          </a:p>
        </p:txBody>
      </p:sp>
    </p:spTree>
    <p:extLst>
      <p:ext uri="{BB962C8B-B14F-4D97-AF65-F5344CB8AC3E}">
        <p14:creationId xmlns:p14="http://schemas.microsoft.com/office/powerpoint/2010/main" val="1428268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a:off x="1236155" y="138866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400" kern="1200" dirty="0"/>
              <a:t>Think like a designer</a:t>
            </a:r>
          </a:p>
        </p:txBody>
      </p:sp>
      <p:sp>
        <p:nvSpPr>
          <p:cNvPr id="5" name="Freeform: Shape 4"/>
          <p:cNvSpPr/>
          <p:nvPr/>
        </p:nvSpPr>
        <p:spPr>
          <a:xfrm>
            <a:off x="1236155" y="211402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400" dirty="0"/>
              <a:t>Emphasize important parts thru color, size, eliminate distractions, KISS</a:t>
            </a:r>
            <a:endParaRPr lang="en-US" sz="2400" kern="1200" dirty="0"/>
          </a:p>
        </p:txBody>
      </p:sp>
    </p:spTree>
    <p:extLst>
      <p:ext uri="{BB962C8B-B14F-4D97-AF65-F5344CB8AC3E}">
        <p14:creationId xmlns:p14="http://schemas.microsoft.com/office/powerpoint/2010/main" val="121760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367" y="597046"/>
            <a:ext cx="8785673" cy="4924926"/>
          </a:xfrm>
          <a:prstGeom prst="rect">
            <a:avLst/>
          </a:prstGeom>
        </p:spPr>
      </p:pic>
      <p:sp>
        <p:nvSpPr>
          <p:cNvPr id="2" name="TextBox 1"/>
          <p:cNvSpPr txBox="1"/>
          <p:nvPr/>
        </p:nvSpPr>
        <p:spPr>
          <a:xfrm>
            <a:off x="516835" y="5824330"/>
            <a:ext cx="7354956" cy="646331"/>
          </a:xfrm>
          <a:prstGeom prst="rect">
            <a:avLst/>
          </a:prstGeom>
          <a:noFill/>
        </p:spPr>
        <p:txBody>
          <a:bodyPr wrap="square" rtlCol="0">
            <a:spAutoFit/>
          </a:bodyPr>
          <a:lstStyle/>
          <a:p>
            <a:r>
              <a:rPr lang="en-US" dirty="0"/>
              <a:t>Nolan </a:t>
            </a:r>
            <a:r>
              <a:rPr lang="en-US" dirty="0" err="1"/>
              <a:t>Haims</a:t>
            </a:r>
            <a:r>
              <a:rPr lang="en-US" dirty="0"/>
              <a:t> – PresentYourStory.com</a:t>
            </a:r>
          </a:p>
          <a:p>
            <a:endParaRPr lang="en-US" dirty="0"/>
          </a:p>
        </p:txBody>
      </p:sp>
    </p:spTree>
    <p:extLst>
      <p:ext uri="{BB962C8B-B14F-4D97-AF65-F5344CB8AC3E}">
        <p14:creationId xmlns:p14="http://schemas.microsoft.com/office/powerpoint/2010/main" val="2529719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647" y="650753"/>
            <a:ext cx="8808321" cy="4957010"/>
          </a:xfrm>
          <a:prstGeom prst="rect">
            <a:avLst/>
          </a:prstGeom>
        </p:spPr>
      </p:pic>
      <p:sp>
        <p:nvSpPr>
          <p:cNvPr id="3" name="TextBox 2"/>
          <p:cNvSpPr txBox="1"/>
          <p:nvPr/>
        </p:nvSpPr>
        <p:spPr>
          <a:xfrm>
            <a:off x="516835" y="5824330"/>
            <a:ext cx="7354956" cy="646331"/>
          </a:xfrm>
          <a:prstGeom prst="rect">
            <a:avLst/>
          </a:prstGeom>
          <a:noFill/>
        </p:spPr>
        <p:txBody>
          <a:bodyPr wrap="square" rtlCol="0">
            <a:spAutoFit/>
          </a:bodyPr>
          <a:lstStyle/>
          <a:p>
            <a:r>
              <a:rPr lang="en-US" dirty="0"/>
              <a:t>Nolan </a:t>
            </a:r>
            <a:r>
              <a:rPr lang="en-US" dirty="0" err="1"/>
              <a:t>Haims</a:t>
            </a:r>
            <a:r>
              <a:rPr lang="en-US" dirty="0"/>
              <a:t> – PresentYourStory.com</a:t>
            </a:r>
          </a:p>
          <a:p>
            <a:endParaRPr lang="en-US" dirty="0"/>
          </a:p>
        </p:txBody>
      </p:sp>
    </p:spTree>
    <p:extLst>
      <p:ext uri="{BB962C8B-B14F-4D97-AF65-F5344CB8AC3E}">
        <p14:creationId xmlns:p14="http://schemas.microsoft.com/office/powerpoint/2010/main" val="236291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156" b="35166"/>
          <a:stretch/>
        </p:blipFill>
        <p:spPr>
          <a:xfrm>
            <a:off x="1021277" y="489114"/>
            <a:ext cx="6875813" cy="5469729"/>
          </a:xfrm>
          <a:prstGeom prst="rect">
            <a:avLst/>
          </a:prstGeom>
        </p:spPr>
      </p:pic>
    </p:spTree>
    <p:extLst>
      <p:ext uri="{BB962C8B-B14F-4D97-AF65-F5344CB8AC3E}">
        <p14:creationId xmlns:p14="http://schemas.microsoft.com/office/powerpoint/2010/main" val="7726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kills for Class | Learning Commons"/>
          <p:cNvPicPr>
            <a:picLocks noChangeAspect="1"/>
          </p:cNvPicPr>
          <p:nvPr/>
        </p:nvPicPr>
        <p:blipFill rotWithShape="1">
          <a:blip r:embed="rId3"/>
          <a:srcRect l="3986" r="10348" b="1"/>
          <a:stretch/>
        </p:blipFill>
        <p:spPr>
          <a:xfrm>
            <a:off x="20" y="10"/>
            <a:ext cx="9143980" cy="685799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7264" y="478241"/>
            <a:ext cx="3911452" cy="1325563"/>
          </a:xfrm>
        </p:spPr>
        <p:txBody>
          <a:bodyPr>
            <a:normAutofit/>
          </a:bodyPr>
          <a:lstStyle/>
          <a:p>
            <a:r>
              <a:rPr lang="en-US" b="1" dirty="0"/>
              <a:t>What present?</a:t>
            </a:r>
          </a:p>
        </p:txBody>
      </p:sp>
      <p:sp>
        <p:nvSpPr>
          <p:cNvPr id="8" name="Content Placeholder 7"/>
          <p:cNvSpPr>
            <a:spLocks noGrp="1"/>
          </p:cNvSpPr>
          <p:nvPr>
            <p:ph idx="1"/>
          </p:nvPr>
        </p:nvSpPr>
        <p:spPr>
          <a:xfrm>
            <a:off x="437264" y="1938740"/>
            <a:ext cx="3879555" cy="4089920"/>
          </a:xfrm>
        </p:spPr>
        <p:txBody>
          <a:bodyPr>
            <a:normAutofit/>
          </a:bodyPr>
          <a:lstStyle/>
          <a:p>
            <a:pPr marL="0" indent="0">
              <a:buNone/>
            </a:pPr>
            <a:r>
              <a:rPr lang="en-US" sz="4000" dirty="0"/>
              <a:t>Data</a:t>
            </a:r>
          </a:p>
          <a:p>
            <a:pPr marL="0" indent="0">
              <a:buNone/>
            </a:pPr>
            <a:r>
              <a:rPr lang="en-US" sz="4000" dirty="0"/>
              <a:t>Pull info together</a:t>
            </a:r>
          </a:p>
          <a:p>
            <a:pPr marL="0" indent="0">
              <a:buNone/>
            </a:pPr>
            <a:r>
              <a:rPr lang="en-US" sz="4000" dirty="0"/>
              <a:t>Analyze</a:t>
            </a:r>
          </a:p>
          <a:p>
            <a:pPr marL="0" indent="0">
              <a:buNone/>
            </a:pPr>
            <a:r>
              <a:rPr lang="en-US" sz="4000" dirty="0"/>
              <a:t>Communicate?</a:t>
            </a:r>
          </a:p>
          <a:p>
            <a:pPr marL="0" indent="0">
              <a:buNone/>
            </a:pPr>
            <a:endParaRPr lang="en-US" sz="2400" dirty="0"/>
          </a:p>
        </p:txBody>
      </p:sp>
    </p:spTree>
    <p:extLst>
      <p:ext uri="{BB962C8B-B14F-4D97-AF65-F5344CB8AC3E}">
        <p14:creationId xmlns:p14="http://schemas.microsoft.com/office/powerpoint/2010/main" val="1924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850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www</a:t>
            </a:r>
          </a:p>
          <a:p>
            <a:r>
              <a:rPr lang="en-US" dirty="0" err="1"/>
              <a:t>xxxx</a:t>
            </a:r>
            <a:endParaRPr lang="en-US" dirty="0"/>
          </a:p>
          <a:p>
            <a:r>
              <a:rPr lang="en-US" dirty="0" err="1"/>
              <a:t>yyyy</a:t>
            </a:r>
            <a:endParaRPr lang="en-US" dirty="0"/>
          </a:p>
          <a:p>
            <a:r>
              <a:rPr lang="en-US" dirty="0" err="1"/>
              <a:t>zzzzz</a:t>
            </a:r>
            <a:endParaRPr lang="en-US" dirty="0"/>
          </a:p>
        </p:txBody>
      </p:sp>
    </p:spTree>
    <p:extLst>
      <p:ext uri="{BB962C8B-B14F-4D97-AF65-F5344CB8AC3E}">
        <p14:creationId xmlns:p14="http://schemas.microsoft.com/office/powerpoint/2010/main" val="2670187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a:off x="1477455" y="2734879"/>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defTabSz="1200150">
              <a:lnSpc>
                <a:spcPct val="90000"/>
              </a:lnSpc>
              <a:spcBef>
                <a:spcPct val="0"/>
              </a:spcBef>
              <a:spcAft>
                <a:spcPct val="35000"/>
              </a:spcAft>
            </a:pPr>
            <a:r>
              <a:rPr lang="en-US" sz="3200" dirty="0"/>
              <a:t>Clear beginning, middle,  end</a:t>
            </a:r>
          </a:p>
        </p:txBody>
      </p:sp>
      <p:sp>
        <p:nvSpPr>
          <p:cNvPr id="5" name="Freeform: Shape 4"/>
          <p:cNvSpPr/>
          <p:nvPr/>
        </p:nvSpPr>
        <p:spPr>
          <a:xfrm>
            <a:off x="1477455" y="201242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indent="0" defTabSz="1200150">
              <a:lnSpc>
                <a:spcPct val="90000"/>
              </a:lnSpc>
              <a:spcBef>
                <a:spcPct val="0"/>
              </a:spcBef>
              <a:spcAft>
                <a:spcPct val="35000"/>
              </a:spcAft>
              <a:buNone/>
            </a:pPr>
            <a:r>
              <a:rPr lang="en-US" sz="3200" dirty="0"/>
              <a:t>Tell a story</a:t>
            </a:r>
          </a:p>
        </p:txBody>
      </p:sp>
    </p:spTree>
    <p:extLst>
      <p:ext uri="{BB962C8B-B14F-4D97-AF65-F5344CB8AC3E}">
        <p14:creationId xmlns:p14="http://schemas.microsoft.com/office/powerpoint/2010/main" val="1175918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0174" cy="6858000"/>
          </a:xfrm>
        </p:spPr>
      </p:pic>
      <p:sp>
        <p:nvSpPr>
          <p:cNvPr id="2" name="Title 1"/>
          <p:cNvSpPr>
            <a:spLocks noGrp="1"/>
          </p:cNvSpPr>
          <p:nvPr>
            <p:ph type="title"/>
          </p:nvPr>
        </p:nvSpPr>
        <p:spPr>
          <a:xfrm>
            <a:off x="685800" y="1905000"/>
            <a:ext cx="1957388" cy="1066800"/>
          </a:xfrm>
        </p:spPr>
        <p:txBody>
          <a:bodyPr>
            <a:noAutofit/>
          </a:bodyPr>
          <a:lstStyle/>
          <a:p>
            <a:r>
              <a:rPr lang="en-US" sz="4800" dirty="0"/>
              <a:t>Story telling</a:t>
            </a:r>
          </a:p>
        </p:txBody>
      </p:sp>
    </p:spTree>
    <p:extLst>
      <p:ext uri="{BB962C8B-B14F-4D97-AF65-F5344CB8AC3E}">
        <p14:creationId xmlns:p14="http://schemas.microsoft.com/office/powerpoint/2010/main" val="270173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1530" y="6106657"/>
            <a:ext cx="7383780" cy="646331"/>
          </a:xfrm>
          <a:prstGeom prst="rect">
            <a:avLst/>
          </a:prstGeom>
        </p:spPr>
        <p:txBody>
          <a:bodyPr wrap="square">
            <a:spAutoFit/>
          </a:bodyPr>
          <a:lstStyle/>
          <a:p>
            <a:r>
              <a:rPr lang="en-US" dirty="0">
                <a:hlinkClick r:id="rId3"/>
              </a:rPr>
              <a:t>Alexandra Samuel</a:t>
            </a:r>
            <a:endParaRPr lang="en-US" dirty="0"/>
          </a:p>
          <a:p>
            <a:r>
              <a:rPr lang="en-US" dirty="0"/>
              <a:t>https://hbr.org/2015/10/how-to-give-a-data-heavy-presentation</a:t>
            </a:r>
          </a:p>
        </p:txBody>
      </p:sp>
      <p:sp>
        <p:nvSpPr>
          <p:cNvPr id="4" name="Rectangle 3"/>
          <p:cNvSpPr/>
          <p:nvPr/>
        </p:nvSpPr>
        <p:spPr>
          <a:xfrm>
            <a:off x="226695" y="214967"/>
            <a:ext cx="8553450" cy="4893647"/>
          </a:xfrm>
          <a:prstGeom prst="rect">
            <a:avLst/>
          </a:prstGeom>
        </p:spPr>
        <p:txBody>
          <a:bodyPr wrap="square">
            <a:spAutoFit/>
          </a:bodyPr>
          <a:lstStyle/>
          <a:p>
            <a:r>
              <a:rPr lang="en-US" sz="2400" dirty="0">
                <a:solidFill>
                  <a:srgbClr val="222222"/>
                </a:solidFill>
                <a:latin typeface="Guardian"/>
              </a:rPr>
              <a:t>Knowing how to </a:t>
            </a:r>
            <a:r>
              <a:rPr lang="en-US" sz="4400" b="1" dirty="0">
                <a:solidFill>
                  <a:srgbClr val="222222"/>
                </a:solidFill>
                <a:latin typeface="Guardian"/>
              </a:rPr>
              <a:t>develop and deliver a data-driven presentation </a:t>
            </a:r>
            <a:r>
              <a:rPr lang="en-US" sz="2400" dirty="0">
                <a:solidFill>
                  <a:srgbClr val="222222"/>
                </a:solidFill>
                <a:latin typeface="Guardian"/>
              </a:rPr>
              <a:t>is now a </a:t>
            </a:r>
            <a:r>
              <a:rPr lang="en-US" sz="4400" b="1" dirty="0">
                <a:solidFill>
                  <a:srgbClr val="222222"/>
                </a:solidFill>
                <a:latin typeface="Guardian"/>
              </a:rPr>
              <a:t>crucial skill </a:t>
            </a:r>
            <a:r>
              <a:rPr lang="en-US" sz="2400" dirty="0">
                <a:solidFill>
                  <a:srgbClr val="222222"/>
                </a:solidFill>
                <a:latin typeface="Guardian"/>
              </a:rPr>
              <a:t>for many professionals, since we often have to tell our colleagues a </a:t>
            </a:r>
            <a:r>
              <a:rPr lang="en-US" sz="4400" b="1" dirty="0">
                <a:solidFill>
                  <a:srgbClr val="222222"/>
                </a:solidFill>
                <a:latin typeface="Guardian"/>
              </a:rPr>
              <a:t>story</a:t>
            </a:r>
            <a:r>
              <a:rPr lang="en-US" sz="4000" b="1" dirty="0">
                <a:solidFill>
                  <a:srgbClr val="222222"/>
                </a:solidFill>
                <a:latin typeface="Guardian"/>
              </a:rPr>
              <a:t> </a:t>
            </a:r>
            <a:r>
              <a:rPr lang="en-US" sz="2400" dirty="0">
                <a:solidFill>
                  <a:srgbClr val="222222"/>
                </a:solidFill>
                <a:latin typeface="Guardian"/>
              </a:rPr>
              <a:t>about the success of a new initiative, the promise of a new business opportunity, or the imperative of a change in strategy — stories that are much </a:t>
            </a:r>
            <a:r>
              <a:rPr lang="en-US" sz="4400" b="1" dirty="0">
                <a:solidFill>
                  <a:srgbClr val="222222"/>
                </a:solidFill>
                <a:latin typeface="Guardian"/>
              </a:rPr>
              <a:t>more compelling when </a:t>
            </a:r>
            <a:r>
              <a:rPr lang="en-US" sz="2400" dirty="0">
                <a:solidFill>
                  <a:srgbClr val="222222"/>
                </a:solidFill>
                <a:latin typeface="Guardian"/>
              </a:rPr>
              <a:t>they’re</a:t>
            </a:r>
            <a:r>
              <a:rPr lang="en-US" sz="4000" b="1" dirty="0">
                <a:solidFill>
                  <a:srgbClr val="222222"/>
                </a:solidFill>
                <a:latin typeface="Guardian"/>
              </a:rPr>
              <a:t> </a:t>
            </a:r>
            <a:r>
              <a:rPr lang="en-US" sz="4400" b="1" dirty="0">
                <a:solidFill>
                  <a:srgbClr val="222222"/>
                </a:solidFill>
                <a:latin typeface="Guardian"/>
              </a:rPr>
              <a:t>backed by numbers</a:t>
            </a:r>
            <a:r>
              <a:rPr lang="en-US" sz="3200" b="1" dirty="0">
                <a:solidFill>
                  <a:srgbClr val="222222"/>
                </a:solidFill>
                <a:latin typeface="Guardian"/>
              </a:rPr>
              <a:t>.</a:t>
            </a:r>
            <a:endParaRPr lang="en-US" sz="3200" b="1" dirty="0"/>
          </a:p>
        </p:txBody>
      </p:sp>
    </p:spTree>
    <p:extLst>
      <p:ext uri="{BB962C8B-B14F-4D97-AF65-F5344CB8AC3E}">
        <p14:creationId xmlns:p14="http://schemas.microsoft.com/office/powerpoint/2010/main" val="3351522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3 Organizing Persuasive Speec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44199" cy="6858000"/>
          </a:xfrm>
          <a:prstGeom prst="rect">
            <a:avLst/>
          </a:prstGeom>
        </p:spPr>
      </p:pic>
    </p:spTree>
    <p:extLst>
      <p:ext uri="{BB962C8B-B14F-4D97-AF65-F5344CB8AC3E}">
        <p14:creationId xmlns:p14="http://schemas.microsoft.com/office/powerpoint/2010/main" val="367950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60000"/>
              <a:lumOff val="40000"/>
            </a:schemeClr>
          </a:solidFill>
        </p:spPr>
        <p:txBody>
          <a:bodyPr/>
          <a:lstStyle/>
          <a:p>
            <a:r>
              <a:rPr lang="en-US" dirty="0"/>
              <a:t>Collect good/bad examples</a:t>
            </a:r>
          </a:p>
        </p:txBody>
      </p:sp>
    </p:spTree>
    <p:extLst>
      <p:ext uri="{BB962C8B-B14F-4D97-AF65-F5344CB8AC3E}">
        <p14:creationId xmlns:p14="http://schemas.microsoft.com/office/powerpoint/2010/main" val="2954197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Online Resources</a:t>
            </a:r>
          </a:p>
        </p:txBody>
      </p:sp>
      <p:sp>
        <p:nvSpPr>
          <p:cNvPr id="5" name="Rectangle 4"/>
          <p:cNvSpPr/>
          <p:nvPr/>
        </p:nvSpPr>
        <p:spPr>
          <a:xfrm>
            <a:off x="149630" y="1885062"/>
            <a:ext cx="8994370" cy="3490186"/>
          </a:xfrm>
          <a:prstGeom prst="rect">
            <a:avLst/>
          </a:prstGeom>
        </p:spPr>
        <p:txBody>
          <a:bodyPr wrap="square">
            <a:spAutoFit/>
          </a:bodyPr>
          <a:lstStyle/>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Nolan </a:t>
            </a:r>
            <a:r>
              <a:rPr lang="en-US" sz="2400" dirty="0" err="1">
                <a:latin typeface="Calibri" panose="020F0502020204030204" pitchFamily="34" charset="0"/>
                <a:ea typeface="Calibri" panose="020F0502020204030204" pitchFamily="34" charset="0"/>
                <a:cs typeface="Times New Roman" panose="02020603050405020304" pitchFamily="18" charset="0"/>
              </a:rPr>
              <a:t>Haims</a:t>
            </a: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www.PresentYourStory.com</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Geetesh Bajaj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www.indezine.com</a:t>
            </a:r>
            <a:r>
              <a:rPr lang="en-US" sz="2400" dirty="0">
                <a:latin typeface="Calibri" panose="020F0502020204030204" pitchFamily="34" charset="0"/>
                <a:ea typeface="Calibri" panose="020F0502020204030204" pitchFamily="34" charset="0"/>
                <a:cs typeface="Times New Roman" panose="02020603050405020304" pitchFamily="18" charset="0"/>
              </a:rPr>
              <a:t> – blogs/tips and newsletter</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Camille &amp; Taylor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www.nutsandboltsspeedtraining.com</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Lea Pica - </a:t>
            </a:r>
            <a:r>
              <a:rPr lang="en-US" sz="2400" dirty="0">
                <a:latin typeface="Calibri" panose="020F0502020204030204" pitchFamily="34" charset="0"/>
                <a:ea typeface="Calibri" panose="020F0502020204030204" pitchFamily="34" charset="0"/>
                <a:cs typeface="Times New Roman" panose="02020603050405020304" pitchFamily="18" charset="0"/>
                <a:hlinkClick r:id="rId6"/>
              </a:rPr>
              <a:t>http://www.leapica.com/</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Graphic Cheat Sheet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www.24hrco.com/GCS.pdf</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2400" dirty="0" err="1">
                <a:latin typeface="Calibri" panose="020F0502020204030204" pitchFamily="34" charset="0"/>
                <a:ea typeface="Calibri" panose="020F0502020204030204" pitchFamily="34" charset="0"/>
                <a:cs typeface="Times New Roman" panose="02020603050405020304" pitchFamily="18" charset="0"/>
              </a:rPr>
              <a:t>EllenFinkelstein</a:t>
            </a: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www.ellenfinkelstein.com</a:t>
            </a:r>
            <a:r>
              <a:rPr lang="en-US" sz="2400" dirty="0">
                <a:latin typeface="Calibri" panose="020F0502020204030204" pitchFamily="34" charset="0"/>
                <a:ea typeface="Calibri" panose="020F0502020204030204" pitchFamily="34" charset="0"/>
                <a:cs typeface="Times New Roman" panose="02020603050405020304" pitchFamily="18" charset="0"/>
              </a:rPr>
              <a:t> - blogs/tips/newsletter</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Dave Paradi –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www.thinkoutsidethebox.com</a:t>
            </a:r>
            <a:r>
              <a:rPr lang="en-US" sz="2400" dirty="0">
                <a:latin typeface="Calibri" panose="020F0502020204030204" pitchFamily="34" charset="0"/>
                <a:ea typeface="Calibri" panose="020F0502020204030204" pitchFamily="34" charset="0"/>
                <a:cs typeface="Times New Roman" panose="02020603050405020304" pitchFamily="18" charset="0"/>
              </a:rPr>
              <a:t> – blogs/tips/newsletter</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YouTubes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536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7869"/>
            <a:ext cx="7620000" cy="871331"/>
          </a:xfrm>
        </p:spPr>
        <p:txBody>
          <a:bodyPr/>
          <a:lstStyle/>
          <a:p>
            <a:r>
              <a:rPr lang="en-US" dirty="0"/>
              <a:t>Resources</a:t>
            </a:r>
          </a:p>
        </p:txBody>
      </p:sp>
      <p:pic>
        <p:nvPicPr>
          <p:cNvPr id="4098" name="Picture 2" descr="C:\Users\WILMAA~1\AppData\Local\Temp\SNAGHTML490ddc8.PNG"/>
          <p:cNvPicPr>
            <a:picLocks noChangeAspect="1" noChangeArrowheads="1"/>
          </p:cNvPicPr>
          <p:nvPr/>
        </p:nvPicPr>
        <p:blipFill rotWithShape="1">
          <a:blip r:embed="rId3">
            <a:extLst>
              <a:ext uri="{28A0092B-C50C-407E-A947-70E740481C1C}">
                <a14:useLocalDpi xmlns:a14="http://schemas.microsoft.com/office/drawing/2010/main" val="0"/>
              </a:ext>
            </a:extLst>
          </a:blip>
          <a:srcRect l="5538" t="28105" r="25780" b="17317"/>
          <a:stretch/>
        </p:blipFill>
        <p:spPr bwMode="auto">
          <a:xfrm>
            <a:off x="181223" y="1219200"/>
            <a:ext cx="8781554" cy="5029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72817" y="6248398"/>
            <a:ext cx="6460435" cy="369332"/>
          </a:xfrm>
          <a:prstGeom prst="rect">
            <a:avLst/>
          </a:prstGeom>
          <a:noFill/>
        </p:spPr>
        <p:txBody>
          <a:bodyPr wrap="square" rtlCol="0">
            <a:spAutoFit/>
          </a:bodyPr>
          <a:lstStyle/>
          <a:p>
            <a:r>
              <a:rPr lang="en-US" dirty="0"/>
              <a:t>Nolan </a:t>
            </a:r>
            <a:r>
              <a:rPr lang="en-US" dirty="0" err="1"/>
              <a:t>Hains</a:t>
            </a:r>
            <a:r>
              <a:rPr lang="en-US" dirty="0"/>
              <a:t> – Data Webinar </a:t>
            </a:r>
            <a:r>
              <a:rPr lang="en-US" dirty="0" err="1"/>
              <a:t>presentationXpert</a:t>
            </a:r>
            <a:r>
              <a:rPr lang="en-US" dirty="0"/>
              <a:t> </a:t>
            </a:r>
          </a:p>
        </p:txBody>
      </p:sp>
    </p:spTree>
    <p:extLst>
      <p:ext uri="{BB962C8B-B14F-4D97-AF65-F5344CB8AC3E}">
        <p14:creationId xmlns:p14="http://schemas.microsoft.com/office/powerpoint/2010/main" val="2700854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45240" y="878139"/>
            <a:ext cx="3841999" cy="4854198"/>
          </a:xfrm>
          <a:prstGeom prst="rect">
            <a:avLst/>
          </a:prstGeom>
          <a:ln>
            <a:solidFill>
              <a:srgbClr val="1B1B1B"/>
            </a:solidFill>
          </a:ln>
        </p:spPr>
      </p:pic>
    </p:spTree>
    <p:extLst>
      <p:ext uri="{BB962C8B-B14F-4D97-AF65-F5344CB8AC3E}">
        <p14:creationId xmlns:p14="http://schemas.microsoft.com/office/powerpoint/2010/main" val="217703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62000"/>
            <a:ext cx="7772400" cy="487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14400" y="6019800"/>
            <a:ext cx="7467600" cy="307777"/>
          </a:xfrm>
          <a:prstGeom prst="rect">
            <a:avLst/>
          </a:prstGeom>
        </p:spPr>
        <p:txBody>
          <a:bodyPr wrap="square">
            <a:spAutoFit/>
          </a:bodyPr>
          <a:lstStyle/>
          <a:p>
            <a:pPr eaLnBrk="1" fontAlgn="auto" hangingPunct="1">
              <a:spcBef>
                <a:spcPts val="0"/>
              </a:spcBef>
              <a:spcAft>
                <a:spcPts val="0"/>
              </a:spcAft>
            </a:pPr>
            <a:r>
              <a:rPr lang="en-US" sz="1400" dirty="0">
                <a:solidFill>
                  <a:prstClr val="black"/>
                </a:solidFill>
                <a:latin typeface="Calibri"/>
                <a:hlinkClick r:id="rId3"/>
              </a:rPr>
              <a:t>http://www.thinkoutsidetheslide.com/free-resources/latest-annoying-powerpoint-survey-results/</a:t>
            </a:r>
            <a:endParaRPr lang="en-US" sz="1400" dirty="0">
              <a:solidFill>
                <a:prstClr val="black"/>
              </a:solidFill>
              <a:latin typeface="Calibri"/>
            </a:endParaRPr>
          </a:p>
        </p:txBody>
      </p:sp>
      <p:sp>
        <p:nvSpPr>
          <p:cNvPr id="2" name="TextBox 1"/>
          <p:cNvSpPr txBox="1"/>
          <p:nvPr/>
        </p:nvSpPr>
        <p:spPr>
          <a:xfrm>
            <a:off x="1066800" y="962084"/>
            <a:ext cx="7162800" cy="4678204"/>
          </a:xfrm>
          <a:prstGeom prst="rect">
            <a:avLst/>
          </a:prstGeom>
          <a:noFill/>
        </p:spPr>
        <p:txBody>
          <a:bodyPr wrap="square" rtlCol="0">
            <a:spAutoFit/>
          </a:bodyPr>
          <a:lstStyle/>
          <a:p>
            <a:pPr lvl="0"/>
            <a:r>
              <a:rPr lang="en-US" sz="4000" b="1" dirty="0"/>
              <a:t>Presentations</a:t>
            </a:r>
            <a:r>
              <a:rPr lang="en-US" sz="4000" dirty="0"/>
              <a:t> are becoming a more </a:t>
            </a:r>
            <a:r>
              <a:rPr lang="en-US" sz="4000" b="1" dirty="0"/>
              <a:t>important </a:t>
            </a:r>
            <a:r>
              <a:rPr lang="en-US" sz="4000" dirty="0"/>
              <a:t>vehicle for communicating, but </a:t>
            </a:r>
            <a:r>
              <a:rPr lang="en-US" sz="4000" b="1" dirty="0"/>
              <a:t>presenters</a:t>
            </a:r>
            <a:r>
              <a:rPr lang="en-US" sz="4000" dirty="0"/>
              <a:t> </a:t>
            </a:r>
            <a:r>
              <a:rPr lang="en-US" sz="4000" b="1" dirty="0"/>
              <a:t>aren’t</a:t>
            </a:r>
            <a:r>
              <a:rPr lang="en-US" sz="4000" dirty="0"/>
              <a:t> really getting any </a:t>
            </a:r>
            <a:r>
              <a:rPr lang="en-US" sz="4000" b="1" dirty="0"/>
              <a:t>better</a:t>
            </a:r>
            <a:r>
              <a:rPr lang="en-US" sz="4000" dirty="0"/>
              <a:t> at effectively using this important vehicle to </a:t>
            </a:r>
            <a:r>
              <a:rPr lang="en-US" sz="4000" b="1" dirty="0"/>
              <a:t>get their message understood. </a:t>
            </a:r>
          </a:p>
          <a:p>
            <a:endParaRPr lang="en-US" dirty="0"/>
          </a:p>
        </p:txBody>
      </p:sp>
    </p:spTree>
    <p:extLst>
      <p:ext uri="{BB962C8B-B14F-4D97-AF65-F5344CB8AC3E}">
        <p14:creationId xmlns:p14="http://schemas.microsoft.com/office/powerpoint/2010/main" val="828701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understanding</a:t>
            </a:r>
          </a:p>
        </p:txBody>
      </p:sp>
      <p:sp>
        <p:nvSpPr>
          <p:cNvPr id="7" name="Freeform: Shape 6"/>
          <p:cNvSpPr/>
          <p:nvPr/>
        </p:nvSpPr>
        <p:spPr>
          <a:xfrm>
            <a:off x="1439355" y="178924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Understand context</a:t>
            </a:r>
          </a:p>
        </p:txBody>
      </p:sp>
      <p:sp>
        <p:nvSpPr>
          <p:cNvPr id="8" name="Freeform: Shape 7"/>
          <p:cNvSpPr/>
          <p:nvPr/>
        </p:nvSpPr>
        <p:spPr>
          <a:xfrm>
            <a:off x="1439355" y="251460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Choose appropriate visual display</a:t>
            </a:r>
          </a:p>
        </p:txBody>
      </p:sp>
      <p:sp>
        <p:nvSpPr>
          <p:cNvPr id="9" name="Freeform: Shape 8"/>
          <p:cNvSpPr/>
          <p:nvPr/>
        </p:nvSpPr>
        <p:spPr>
          <a:xfrm>
            <a:off x="1439355" y="323995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Eliminate clutter</a:t>
            </a:r>
          </a:p>
        </p:txBody>
      </p:sp>
      <p:sp>
        <p:nvSpPr>
          <p:cNvPr id="10" name="Freeform: Shape 9"/>
          <p:cNvSpPr/>
          <p:nvPr/>
        </p:nvSpPr>
        <p:spPr>
          <a:xfrm>
            <a:off x="1439355" y="396531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Focus attention </a:t>
            </a:r>
          </a:p>
        </p:txBody>
      </p:sp>
      <p:sp>
        <p:nvSpPr>
          <p:cNvPr id="11" name="Freeform: Shape 10"/>
          <p:cNvSpPr/>
          <p:nvPr/>
        </p:nvSpPr>
        <p:spPr>
          <a:xfrm>
            <a:off x="1439355" y="4690665"/>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Think like a designer</a:t>
            </a:r>
          </a:p>
        </p:txBody>
      </p:sp>
      <p:sp>
        <p:nvSpPr>
          <p:cNvPr id="12" name="Freeform: Shape 11"/>
          <p:cNvSpPr/>
          <p:nvPr/>
        </p:nvSpPr>
        <p:spPr>
          <a:xfrm>
            <a:off x="1439355" y="5416020"/>
            <a:ext cx="5638800" cy="722459"/>
          </a:xfrm>
          <a:custGeom>
            <a:avLst/>
            <a:gdLst>
              <a:gd name="connsiteX0" fmla="*/ 0 w 7886700"/>
              <a:gd name="connsiteY0" fmla="*/ 107935 h 647595"/>
              <a:gd name="connsiteX1" fmla="*/ 107935 w 7886700"/>
              <a:gd name="connsiteY1" fmla="*/ 0 h 647595"/>
              <a:gd name="connsiteX2" fmla="*/ 7778765 w 7886700"/>
              <a:gd name="connsiteY2" fmla="*/ 0 h 647595"/>
              <a:gd name="connsiteX3" fmla="*/ 7886700 w 7886700"/>
              <a:gd name="connsiteY3" fmla="*/ 107935 h 647595"/>
              <a:gd name="connsiteX4" fmla="*/ 7886700 w 7886700"/>
              <a:gd name="connsiteY4" fmla="*/ 539660 h 647595"/>
              <a:gd name="connsiteX5" fmla="*/ 7778765 w 7886700"/>
              <a:gd name="connsiteY5" fmla="*/ 647595 h 647595"/>
              <a:gd name="connsiteX6" fmla="*/ 107935 w 7886700"/>
              <a:gd name="connsiteY6" fmla="*/ 647595 h 647595"/>
              <a:gd name="connsiteX7" fmla="*/ 0 w 7886700"/>
              <a:gd name="connsiteY7" fmla="*/ 539660 h 647595"/>
              <a:gd name="connsiteX8" fmla="*/ 0 w 788670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47595">
                <a:moveTo>
                  <a:pt x="0" y="107935"/>
                </a:moveTo>
                <a:cubicBezTo>
                  <a:pt x="0" y="48324"/>
                  <a:pt x="48324" y="0"/>
                  <a:pt x="107935" y="0"/>
                </a:cubicBezTo>
                <a:lnTo>
                  <a:pt x="7778765" y="0"/>
                </a:lnTo>
                <a:cubicBezTo>
                  <a:pt x="7838376" y="0"/>
                  <a:pt x="7886700" y="48324"/>
                  <a:pt x="7886700" y="107935"/>
                </a:cubicBezTo>
                <a:lnTo>
                  <a:pt x="7886700" y="539660"/>
                </a:lnTo>
                <a:cubicBezTo>
                  <a:pt x="7886700" y="599271"/>
                  <a:pt x="7838376" y="647595"/>
                  <a:pt x="7778765"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US" sz="2700" kern="1200" dirty="0"/>
              <a:t>Tell a story</a:t>
            </a:r>
          </a:p>
        </p:txBody>
      </p:sp>
    </p:spTree>
    <p:extLst>
      <p:ext uri="{BB962C8B-B14F-4D97-AF65-F5344CB8AC3E}">
        <p14:creationId xmlns:p14="http://schemas.microsoft.com/office/powerpoint/2010/main" val="202870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rPr lang="en-US" dirty="0"/>
              <a:t>Precise goal</a:t>
            </a:r>
          </a:p>
          <a:p>
            <a:pPr marL="0" lvl="0" indent="0">
              <a:buNone/>
            </a:pPr>
            <a:r>
              <a:rPr lang="en-US" dirty="0"/>
              <a:t>Images </a:t>
            </a:r>
          </a:p>
          <a:p>
            <a:pPr marL="0" lvl="0" indent="0">
              <a:buNone/>
            </a:pPr>
            <a:r>
              <a:rPr lang="en-US" dirty="0"/>
              <a:t>Few words</a:t>
            </a:r>
          </a:p>
          <a:p>
            <a:pPr marL="0" lvl="0" indent="0">
              <a:buNone/>
            </a:pPr>
            <a:r>
              <a:rPr lang="en-US" dirty="0"/>
              <a:t>One point per slide</a:t>
            </a:r>
          </a:p>
          <a:p>
            <a:pPr marL="0" lvl="0" indent="0">
              <a:buNone/>
            </a:pPr>
            <a:r>
              <a:rPr lang="en-US" dirty="0"/>
              <a:t>Simple backgrounds</a:t>
            </a:r>
          </a:p>
          <a:p>
            <a:pPr marL="0" indent="0">
              <a:buNone/>
            </a:pPr>
            <a:r>
              <a:rPr lang="en-US" dirty="0"/>
              <a:t>Story tell</a:t>
            </a:r>
          </a:p>
          <a:p>
            <a:pPr marL="0" indent="0">
              <a:buNone/>
            </a:pPr>
            <a:r>
              <a:rPr lang="en-US" dirty="0"/>
              <a:t>Limited animation</a:t>
            </a:r>
          </a:p>
        </p:txBody>
      </p:sp>
      <p:sp>
        <p:nvSpPr>
          <p:cNvPr id="4" name="Content Placeholder 3"/>
          <p:cNvSpPr>
            <a:spLocks noGrp="1"/>
          </p:cNvSpPr>
          <p:nvPr>
            <p:ph sz="half" idx="2"/>
          </p:nvPr>
        </p:nvSpPr>
        <p:spPr/>
        <p:txBody>
          <a:bodyPr/>
          <a:lstStyle/>
          <a:p>
            <a:pPr marL="0" indent="0">
              <a:buNone/>
            </a:pPr>
            <a:r>
              <a:rPr lang="en-US" dirty="0"/>
              <a:t>Don’t use bullet points</a:t>
            </a:r>
          </a:p>
          <a:p>
            <a:pPr marL="0" indent="0">
              <a:buNone/>
            </a:pPr>
            <a:r>
              <a:rPr lang="en-US" dirty="0"/>
              <a:t>Avoid too much on one slide</a:t>
            </a:r>
          </a:p>
          <a:p>
            <a:pPr marL="0" lvl="0" indent="0">
              <a:buNone/>
            </a:pPr>
            <a:r>
              <a:rPr lang="en-US" dirty="0"/>
              <a:t>Avoid repeating logos </a:t>
            </a:r>
          </a:p>
          <a:p>
            <a:pPr marL="0" indent="0">
              <a:buNone/>
            </a:pPr>
            <a:r>
              <a:rPr lang="en-US" dirty="0"/>
              <a:t>Present to/for the audience</a:t>
            </a:r>
          </a:p>
          <a:p>
            <a:pPr marL="0" indent="0">
              <a:buNone/>
            </a:pPr>
            <a:r>
              <a:rPr lang="en-US" dirty="0"/>
              <a:t>Don’t read slides</a:t>
            </a:r>
          </a:p>
        </p:txBody>
      </p:sp>
      <p:sp>
        <p:nvSpPr>
          <p:cNvPr id="5" name="TextBox 4"/>
          <p:cNvSpPr txBox="1"/>
          <p:nvPr/>
        </p:nvSpPr>
        <p:spPr>
          <a:xfrm>
            <a:off x="485898" y="339306"/>
            <a:ext cx="8324603" cy="1015663"/>
          </a:xfrm>
          <a:prstGeom prst="rect">
            <a:avLst/>
          </a:prstGeom>
          <a:gradFill flip="none" rotWithShape="1">
            <a:gsLst>
              <a:gs pos="0">
                <a:schemeClr val="accent1">
                  <a:lumMod val="5000"/>
                  <a:lumOff val="95000"/>
                </a:schemeClr>
              </a:gs>
              <a:gs pos="77000">
                <a:schemeClr val="accent1">
                  <a:lumMod val="45000"/>
                  <a:lumOff val="55000"/>
                  <a:alpha val="54000"/>
                </a:schemeClr>
              </a:gs>
              <a:gs pos="83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r>
              <a:rPr lang="en-US" sz="6000" b="1" dirty="0"/>
              <a:t>Trends</a:t>
            </a:r>
          </a:p>
        </p:txBody>
      </p:sp>
    </p:spTree>
    <p:extLst>
      <p:ext uri="{BB962C8B-B14F-4D97-AF65-F5344CB8AC3E}">
        <p14:creationId xmlns:p14="http://schemas.microsoft.com/office/powerpoint/2010/main" val="186551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08225758"/>
              </p:ext>
            </p:extLst>
          </p:nvPr>
        </p:nvGraphicFramePr>
        <p:xfrm>
          <a:off x="368969" y="552091"/>
          <a:ext cx="8582526" cy="546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5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8BFC64C-8D29-48DA-BA31-F719E864945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F79556EB-56CF-4B5A-8B44-6481D22B646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B0F62932-A7FD-4B3A-927A-80D3BAA88FB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7DDA860C-FB0D-47B6-B021-4BADE069211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E67031-0212-4193-BC81-A0B926F71D4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57BA602A-0B37-4B68-B484-D88FFAA4BA6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4206C60-9A91-45CB-BF76-6B6F10892C3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01CA6331-07E6-4619-8D39-C6F7239ABD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hidden="1"/>
          <p:cNvSpPr>
            <a:spLocks noGrp="1"/>
          </p:cNvSpPr>
          <p:nvPr>
            <p:ph type="title" idx="4294967295"/>
          </p:nvPr>
        </p:nvSpPr>
        <p:spPr>
          <a:xfrm>
            <a:off x="0" y="365127"/>
            <a:ext cx="7886700" cy="1325563"/>
          </a:xfrm>
        </p:spPr>
        <p:txBody>
          <a:bodyPr/>
          <a:lstStyle/>
          <a:p>
            <a:pPr eaLnBrk="1" hangingPunct="1"/>
            <a:r>
              <a:rPr lang="en-US"/>
              <a:t>Where are you going?</a:t>
            </a:r>
          </a:p>
        </p:txBody>
      </p:sp>
      <p:pic>
        <p:nvPicPr>
          <p:cNvPr id="15363" name="Picture 2" descr="C:\Users\Ellen\AppData\Local\Microsoft\Windows\Temporary Internet Files\Content.IE5\HDR8KD09\MP900438811[1].jpg"/>
          <p:cNvPicPr>
            <a:picLocks noChangeAspect="1" noChangeArrowheads="1"/>
          </p:cNvPicPr>
          <p:nvPr/>
        </p:nvPicPr>
        <p:blipFill>
          <a:blip r:embed="rId3">
            <a:extLst>
              <a:ext uri="{28A0092B-C50C-407E-A947-70E740481C1C}">
                <a14:useLocalDpi xmlns:a14="http://schemas.microsoft.com/office/drawing/2010/main" val="0"/>
              </a:ext>
            </a:extLst>
          </a:blip>
          <a:srcRect l="4443" r="66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143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prstClr val="white"/>
                </a:solidFill>
                <a:latin typeface="Tahoma" pitchFamily="34" charset="0"/>
                <a:ea typeface="Tahoma" pitchFamily="34" charset="0"/>
                <a:cs typeface="Tahoma" pitchFamily="34" charset="0"/>
              </a:rPr>
              <a:t>Where go from here?</a:t>
            </a:r>
          </a:p>
        </p:txBody>
      </p:sp>
    </p:spTree>
    <p:extLst>
      <p:ext uri="{BB962C8B-B14F-4D97-AF65-F5344CB8AC3E}">
        <p14:creationId xmlns:p14="http://schemas.microsoft.com/office/powerpoint/2010/main" val="19677838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228600"/>
            <a:ext cx="9372600" cy="7086600"/>
          </a:xfrm>
          <a:prstGeom prst="rect">
            <a:avLst/>
          </a:prstGeom>
        </p:spPr>
      </p:pic>
    </p:spTree>
    <p:extLst>
      <p:ext uri="{BB962C8B-B14F-4D97-AF65-F5344CB8AC3E}">
        <p14:creationId xmlns:p14="http://schemas.microsoft.com/office/powerpoint/2010/main" val="139672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overwhelmed with numbers</a:t>
            </a:r>
          </a:p>
        </p:txBody>
      </p:sp>
      <p:pic>
        <p:nvPicPr>
          <p:cNvPr id="3" name="Picture 2"/>
          <p:cNvPicPr>
            <a:picLocks noChangeAspect="1"/>
          </p:cNvPicPr>
          <p:nvPr/>
        </p:nvPicPr>
        <p:blipFill>
          <a:blip r:embed="rId3"/>
          <a:stretch>
            <a:fillRect/>
          </a:stretch>
        </p:blipFill>
        <p:spPr>
          <a:xfrm>
            <a:off x="0" y="1690688"/>
            <a:ext cx="9311841" cy="5167311"/>
          </a:xfrm>
          <a:prstGeom prst="rect">
            <a:avLst/>
          </a:prstGeom>
        </p:spPr>
      </p:pic>
    </p:spTree>
    <p:extLst>
      <p:ext uri="{BB962C8B-B14F-4D97-AF65-F5344CB8AC3E}">
        <p14:creationId xmlns:p14="http://schemas.microsoft.com/office/powerpoint/2010/main" val="20740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1530" y="6106657"/>
            <a:ext cx="7383780" cy="646331"/>
          </a:xfrm>
          <a:prstGeom prst="rect">
            <a:avLst/>
          </a:prstGeom>
        </p:spPr>
        <p:txBody>
          <a:bodyPr wrap="square">
            <a:spAutoFit/>
          </a:bodyPr>
          <a:lstStyle/>
          <a:p>
            <a:r>
              <a:rPr lang="en-US" dirty="0">
                <a:hlinkClick r:id="rId3"/>
              </a:rPr>
              <a:t>Alexandra Samuel</a:t>
            </a:r>
            <a:endParaRPr lang="en-US" dirty="0"/>
          </a:p>
          <a:p>
            <a:r>
              <a:rPr lang="en-US" dirty="0"/>
              <a:t>https://hbr.org/2015/10/how-to-give-a-data-heavy-presentation</a:t>
            </a:r>
          </a:p>
        </p:txBody>
      </p:sp>
      <p:sp>
        <p:nvSpPr>
          <p:cNvPr id="4" name="Rectangle 3"/>
          <p:cNvSpPr/>
          <p:nvPr/>
        </p:nvSpPr>
        <p:spPr>
          <a:xfrm>
            <a:off x="226695" y="214967"/>
            <a:ext cx="8553450" cy="4893647"/>
          </a:xfrm>
          <a:prstGeom prst="rect">
            <a:avLst/>
          </a:prstGeom>
        </p:spPr>
        <p:txBody>
          <a:bodyPr wrap="square">
            <a:spAutoFit/>
          </a:bodyPr>
          <a:lstStyle/>
          <a:p>
            <a:r>
              <a:rPr lang="en-US" sz="2400" dirty="0">
                <a:solidFill>
                  <a:srgbClr val="222222"/>
                </a:solidFill>
                <a:latin typeface="Guardian"/>
              </a:rPr>
              <a:t>Knowing how to </a:t>
            </a:r>
            <a:r>
              <a:rPr lang="en-US" sz="4400" b="1" dirty="0">
                <a:solidFill>
                  <a:srgbClr val="222222"/>
                </a:solidFill>
                <a:latin typeface="Guardian"/>
              </a:rPr>
              <a:t>develop and deliver a data-driven presentation </a:t>
            </a:r>
            <a:r>
              <a:rPr lang="en-US" sz="2400" dirty="0">
                <a:solidFill>
                  <a:srgbClr val="222222"/>
                </a:solidFill>
                <a:latin typeface="Guardian"/>
              </a:rPr>
              <a:t>is now a </a:t>
            </a:r>
            <a:r>
              <a:rPr lang="en-US" sz="4400" b="1" dirty="0">
                <a:solidFill>
                  <a:srgbClr val="222222"/>
                </a:solidFill>
                <a:latin typeface="Guardian"/>
              </a:rPr>
              <a:t>crucial skill </a:t>
            </a:r>
            <a:r>
              <a:rPr lang="en-US" sz="2400" dirty="0">
                <a:solidFill>
                  <a:srgbClr val="222222"/>
                </a:solidFill>
                <a:latin typeface="Guardian"/>
              </a:rPr>
              <a:t>for many professionals, since we often have to tell our colleagues a </a:t>
            </a:r>
            <a:r>
              <a:rPr lang="en-US" sz="4400" b="1" dirty="0">
                <a:solidFill>
                  <a:srgbClr val="222222"/>
                </a:solidFill>
                <a:latin typeface="Guardian"/>
              </a:rPr>
              <a:t>story</a:t>
            </a:r>
            <a:r>
              <a:rPr lang="en-US" sz="4000" b="1" dirty="0">
                <a:solidFill>
                  <a:srgbClr val="222222"/>
                </a:solidFill>
                <a:latin typeface="Guardian"/>
              </a:rPr>
              <a:t> </a:t>
            </a:r>
            <a:r>
              <a:rPr lang="en-US" sz="2400" dirty="0">
                <a:solidFill>
                  <a:srgbClr val="222222"/>
                </a:solidFill>
                <a:latin typeface="Guardian"/>
              </a:rPr>
              <a:t>about the success of a new initiative, the promise of a new business opportunity, or the imperative of a change in strategy — stories that are much </a:t>
            </a:r>
            <a:r>
              <a:rPr lang="en-US" sz="4400" b="1" dirty="0">
                <a:solidFill>
                  <a:srgbClr val="222222"/>
                </a:solidFill>
                <a:latin typeface="Guardian"/>
              </a:rPr>
              <a:t>more compelling when </a:t>
            </a:r>
            <a:r>
              <a:rPr lang="en-US" sz="2400" dirty="0">
                <a:solidFill>
                  <a:srgbClr val="222222"/>
                </a:solidFill>
                <a:latin typeface="Guardian"/>
              </a:rPr>
              <a:t>they’re</a:t>
            </a:r>
            <a:r>
              <a:rPr lang="en-US" sz="4000" b="1" dirty="0">
                <a:solidFill>
                  <a:srgbClr val="222222"/>
                </a:solidFill>
                <a:latin typeface="Guardian"/>
              </a:rPr>
              <a:t> </a:t>
            </a:r>
            <a:r>
              <a:rPr lang="en-US" sz="4400" b="1" dirty="0">
                <a:solidFill>
                  <a:srgbClr val="222222"/>
                </a:solidFill>
                <a:latin typeface="Guardian"/>
              </a:rPr>
              <a:t>backed by numbers</a:t>
            </a:r>
            <a:r>
              <a:rPr lang="en-US" sz="3200" b="1" dirty="0">
                <a:solidFill>
                  <a:srgbClr val="222222"/>
                </a:solidFill>
                <a:latin typeface="Guardian"/>
              </a:rPr>
              <a:t>.</a:t>
            </a:r>
            <a:endParaRPr lang="en-US" sz="3200" b="1" dirty="0"/>
          </a:p>
        </p:txBody>
      </p:sp>
    </p:spTree>
    <p:extLst>
      <p:ext uri="{BB962C8B-B14F-4D97-AF65-F5344CB8AC3E}">
        <p14:creationId xmlns:p14="http://schemas.microsoft.com/office/powerpoint/2010/main" val="150887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030" y="-249382"/>
            <a:ext cx="11580030" cy="8504803"/>
          </a:xfrm>
          <a:prstGeom prst="rect">
            <a:avLst/>
          </a:prstGeom>
        </p:spPr>
      </p:pic>
      <p:sp>
        <p:nvSpPr>
          <p:cNvPr id="3" name="Title 4"/>
          <p:cNvSpPr txBox="1">
            <a:spLocks/>
          </p:cNvSpPr>
          <p:nvPr/>
        </p:nvSpPr>
        <p:spPr>
          <a:xfrm>
            <a:off x="0" y="1828167"/>
            <a:ext cx="10158153" cy="865158"/>
          </a:xfrm>
          <a:prstGeom prst="rect">
            <a:avLst/>
          </a:prstGeom>
          <a:solidFill>
            <a:srgbClr val="DAAA69"/>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Your responsibilities</a:t>
            </a:r>
          </a:p>
        </p:txBody>
      </p:sp>
    </p:spTree>
    <p:extLst>
      <p:ext uri="{BB962C8B-B14F-4D97-AF65-F5344CB8AC3E}">
        <p14:creationId xmlns:p14="http://schemas.microsoft.com/office/powerpoint/2010/main" val="1240391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32664</TotalTime>
  <Words>1397</Words>
  <Application>Microsoft Office PowerPoint</Application>
  <PresentationFormat>On-screen Show (4:3)</PresentationFormat>
  <Paragraphs>245</Paragraphs>
  <Slides>53</Slides>
  <Notes>44</Notes>
  <HiddenSlides>2</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53</vt:i4>
      </vt:variant>
    </vt:vector>
  </HeadingPairs>
  <TitlesOfParts>
    <vt:vector size="67" baseType="lpstr">
      <vt:lpstr>Arial</vt:lpstr>
      <vt:lpstr>Calibri</vt:lpstr>
      <vt:lpstr>Calibri Light</vt:lpstr>
      <vt:lpstr>Georgia</vt:lpstr>
      <vt:lpstr>Guardian</vt:lpstr>
      <vt:lpstr>Tahoma</vt:lpstr>
      <vt:lpstr>Times New Roman</vt:lpstr>
      <vt:lpstr>Trebuchet MS</vt:lpstr>
      <vt:lpstr>Tw Cen MT</vt:lpstr>
      <vt:lpstr>Tw Cen MT Condensed</vt:lpstr>
      <vt:lpstr>Wingdings 3</vt:lpstr>
      <vt:lpstr>Office Theme</vt:lpstr>
      <vt:lpstr>Integral</vt:lpstr>
      <vt:lpstr>Berlin</vt:lpstr>
      <vt:lpstr>PowerPoint Presentation</vt:lpstr>
      <vt:lpstr>PowerPoint Presentation</vt:lpstr>
      <vt:lpstr>What good at?</vt:lpstr>
      <vt:lpstr>What present?</vt:lpstr>
      <vt:lpstr>PowerPoint Presentation</vt:lpstr>
      <vt:lpstr>PowerPoint Presentation</vt:lpstr>
      <vt:lpstr>Audience overwhelmed with numbers</vt:lpstr>
      <vt:lpstr>PowerPoint Presentation</vt:lpstr>
      <vt:lpstr>PowerPoint Presentation</vt:lpstr>
      <vt:lpstr>PowerPoint Presentation</vt:lpstr>
      <vt:lpstr>PowerPoint Presentation</vt:lpstr>
      <vt:lpstr>PowerPoint Presentation</vt:lpstr>
      <vt:lpstr>PowerPoint Presentation</vt:lpstr>
      <vt:lpstr>Data visualization</vt:lpstr>
      <vt:lpstr>PowerPoint Presentation</vt:lpstr>
      <vt:lpstr>How help students</vt:lpstr>
      <vt:lpstr>PowerPoint Presentation</vt:lpstr>
      <vt:lpstr>PowerPoint Presentation</vt:lpstr>
      <vt:lpstr>PowerPoint Presentation</vt:lpstr>
      <vt:lpstr>PowerPoint Presentation</vt:lpstr>
      <vt:lpstr>PowerPoint Presentation</vt:lpstr>
      <vt:lpstr>Take complex</vt:lpstr>
      <vt:lpstr>Break into pieces</vt:lpstr>
      <vt:lpstr>Charts</vt:lpstr>
      <vt:lpstr>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and listen</vt:lpstr>
      <vt:lpstr>PowerPoint Presentation</vt:lpstr>
      <vt:lpstr>Bar charts vs. column charts</vt:lpstr>
      <vt:lpstr>PowerPoint Presentation</vt:lpstr>
      <vt:lpstr>PowerPoint Presentation</vt:lpstr>
      <vt:lpstr>PowerPoint Presentation</vt:lpstr>
      <vt:lpstr>PowerPoint Presentation</vt:lpstr>
      <vt:lpstr>My Presentation</vt:lpstr>
      <vt:lpstr>Presentation</vt:lpstr>
      <vt:lpstr>PowerPoint Presentation</vt:lpstr>
      <vt:lpstr>Story telling</vt:lpstr>
      <vt:lpstr>PowerPoint Presentation</vt:lpstr>
      <vt:lpstr>PowerPoint Presentation</vt:lpstr>
      <vt:lpstr>Collect good/bad examples</vt:lpstr>
      <vt:lpstr>Online Resources</vt:lpstr>
      <vt:lpstr>Resources</vt:lpstr>
      <vt:lpstr>PowerPoint Presentation</vt:lpstr>
      <vt:lpstr>Student understanding</vt:lpstr>
      <vt:lpstr>PowerPoint Presentation</vt:lpstr>
      <vt:lpstr>PowerPoint Presentation</vt:lpstr>
      <vt:lpstr>Where are you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Wilma Andrews</dc:creator>
  <cp:lastModifiedBy>RAndrews</cp:lastModifiedBy>
  <cp:revision>151</cp:revision>
  <dcterms:created xsi:type="dcterms:W3CDTF">2015-10-04T01:50:29Z</dcterms:created>
  <dcterms:modified xsi:type="dcterms:W3CDTF">2016-11-19T16:09:44Z</dcterms:modified>
</cp:coreProperties>
</file>