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17" r:id="rId2"/>
    <p:sldId id="312" r:id="rId3"/>
    <p:sldId id="318" r:id="rId4"/>
    <p:sldId id="348" r:id="rId5"/>
    <p:sldId id="352" r:id="rId6"/>
    <p:sldId id="354" r:id="rId7"/>
    <p:sldId id="353" r:id="rId8"/>
    <p:sldId id="355" r:id="rId9"/>
    <p:sldId id="356" r:id="rId10"/>
    <p:sldId id="277" r:id="rId11"/>
    <p:sldId id="292" r:id="rId12"/>
    <p:sldId id="262" r:id="rId13"/>
    <p:sldId id="328" r:id="rId14"/>
    <p:sldId id="329" r:id="rId15"/>
    <p:sldId id="330" r:id="rId16"/>
    <p:sldId id="264" r:id="rId17"/>
    <p:sldId id="273" r:id="rId18"/>
    <p:sldId id="265" r:id="rId19"/>
    <p:sldId id="271" r:id="rId20"/>
    <p:sldId id="272" r:id="rId21"/>
    <p:sldId id="309" r:id="rId22"/>
    <p:sldId id="319" r:id="rId23"/>
    <p:sldId id="331" r:id="rId24"/>
    <p:sldId id="301" r:id="rId25"/>
    <p:sldId id="344" r:id="rId26"/>
    <p:sldId id="276" r:id="rId27"/>
    <p:sldId id="291" r:id="rId28"/>
    <p:sldId id="274" r:id="rId29"/>
    <p:sldId id="275" r:id="rId30"/>
    <p:sldId id="263" r:id="rId31"/>
    <p:sldId id="332" r:id="rId32"/>
    <p:sldId id="333" r:id="rId33"/>
    <p:sldId id="334" r:id="rId34"/>
    <p:sldId id="278" r:id="rId35"/>
    <p:sldId id="285" r:id="rId36"/>
    <p:sldId id="335" r:id="rId37"/>
    <p:sldId id="261" r:id="rId38"/>
    <p:sldId id="282" r:id="rId39"/>
    <p:sldId id="283" r:id="rId40"/>
    <p:sldId id="284" r:id="rId41"/>
    <p:sldId id="321" r:id="rId42"/>
    <p:sldId id="320" r:id="rId43"/>
    <p:sldId id="306" r:id="rId44"/>
    <p:sldId id="313" r:id="rId45"/>
    <p:sldId id="286" r:id="rId46"/>
    <p:sldId id="280" r:id="rId47"/>
    <p:sldId id="260" r:id="rId48"/>
    <p:sldId id="350" r:id="rId49"/>
    <p:sldId id="324" r:id="rId50"/>
    <p:sldId id="325" r:id="rId51"/>
    <p:sldId id="336" r:id="rId52"/>
    <p:sldId id="287" r:id="rId53"/>
    <p:sldId id="289" r:id="rId54"/>
    <p:sldId id="342" r:id="rId55"/>
    <p:sldId id="288" r:id="rId56"/>
    <p:sldId id="279" r:id="rId57"/>
    <p:sldId id="257" r:id="rId58"/>
    <p:sldId id="314" r:id="rId59"/>
    <p:sldId id="337" r:id="rId60"/>
    <p:sldId id="345" r:id="rId61"/>
    <p:sldId id="346" r:id="rId62"/>
    <p:sldId id="343" r:id="rId63"/>
    <p:sldId id="349" r:id="rId64"/>
    <p:sldId id="326" r:id="rId65"/>
    <p:sldId id="308" r:id="rId66"/>
    <p:sldId id="266" r:id="rId67"/>
    <p:sldId id="270" r:id="rId68"/>
    <p:sldId id="267" r:id="rId69"/>
    <p:sldId id="339" r:id="rId70"/>
    <p:sldId id="340" r:id="rId71"/>
    <p:sldId id="341" r:id="rId72"/>
    <p:sldId id="338" r:id="rId73"/>
    <p:sldId id="295" r:id="rId74"/>
    <p:sldId id="296" r:id="rId75"/>
    <p:sldId id="327" r:id="rId76"/>
    <p:sldId id="351" r:id="rId77"/>
    <p:sldId id="259" r:id="rId78"/>
    <p:sldId id="347" r:id="rId79"/>
    <p:sldId id="316" r:id="rId80"/>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C474"/>
    <a:srgbClr val="6BC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60141" autoAdjust="0"/>
  </p:normalViewPr>
  <p:slideViewPr>
    <p:cSldViewPr>
      <p:cViewPr varScale="1">
        <p:scale>
          <a:sx n="23" d="100"/>
          <a:sy n="23" d="100"/>
        </p:scale>
        <p:origin x="1440" y="36"/>
      </p:cViewPr>
      <p:guideLst>
        <p:guide orient="horz" pos="2592"/>
        <p:guide pos="4608"/>
      </p:guideLst>
    </p:cSldViewPr>
  </p:slideViewPr>
  <p:notesTextViewPr>
    <p:cViewPr>
      <p:scale>
        <a:sx n="3" d="2"/>
        <a:sy n="3" d="2"/>
      </p:scale>
      <p:origin x="0" y="0"/>
    </p:cViewPr>
  </p:notesTextViewPr>
  <p:sorterViewPr>
    <p:cViewPr>
      <p:scale>
        <a:sx n="39" d="100"/>
        <a:sy n="39" d="100"/>
      </p:scale>
      <p:origin x="0" y="-39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D0052-76BE-456D-B376-BB865AAAFF32}" type="doc">
      <dgm:prSet loTypeId="urn:microsoft.com/office/officeart/2005/8/layout/StepDownProcess" loCatId="process" qsTypeId="urn:microsoft.com/office/officeart/2005/8/quickstyle/3d2" qsCatId="3D" csTypeId="urn:microsoft.com/office/officeart/2005/8/colors/accent1_2" csCatId="accent1" phldr="1"/>
      <dgm:spPr/>
      <dgm:t>
        <a:bodyPr/>
        <a:lstStyle/>
        <a:p>
          <a:endParaRPr lang="en-US"/>
        </a:p>
      </dgm:t>
    </dgm:pt>
    <dgm:pt modelId="{4849EDF0-2E76-4312-9021-8BE8025D8DC4}">
      <dgm:prSet/>
      <dgm:spPr/>
      <dgm:t>
        <a:bodyPr/>
        <a:lstStyle/>
        <a:p>
          <a:pPr rtl="0"/>
          <a:r>
            <a:rPr lang="en-US" dirty="0" smtClean="0"/>
            <a:t>obtain </a:t>
          </a:r>
          <a:endParaRPr lang="en-US" dirty="0"/>
        </a:p>
      </dgm:t>
    </dgm:pt>
    <dgm:pt modelId="{428CE5A2-054E-44AA-90C3-952C7694A808}" type="parTrans" cxnId="{DE441E47-2421-4BDF-A16C-D8238E9EE93D}">
      <dgm:prSet/>
      <dgm:spPr/>
      <dgm:t>
        <a:bodyPr/>
        <a:lstStyle/>
        <a:p>
          <a:endParaRPr lang="en-US"/>
        </a:p>
      </dgm:t>
    </dgm:pt>
    <dgm:pt modelId="{C6AF449B-73BC-4030-8F63-07B54FA7EFB5}" type="sibTrans" cxnId="{DE441E47-2421-4BDF-A16C-D8238E9EE93D}">
      <dgm:prSet/>
      <dgm:spPr/>
      <dgm:t>
        <a:bodyPr/>
        <a:lstStyle/>
        <a:p>
          <a:endParaRPr lang="en-US"/>
        </a:p>
      </dgm:t>
    </dgm:pt>
    <dgm:pt modelId="{0486F510-FF62-48D8-B13F-028D7DC1DCD1}">
      <dgm:prSet/>
      <dgm:spPr/>
      <dgm:t>
        <a:bodyPr/>
        <a:lstStyle/>
        <a:p>
          <a:pPr rtl="0"/>
          <a:r>
            <a:rPr lang="en-US" smtClean="0"/>
            <a:t>manage </a:t>
          </a:r>
          <a:endParaRPr lang="en-US"/>
        </a:p>
      </dgm:t>
    </dgm:pt>
    <dgm:pt modelId="{F8554279-B246-4683-8429-D559CF31D824}" type="parTrans" cxnId="{C38275A4-3D2C-46B7-826F-36D9BB866463}">
      <dgm:prSet/>
      <dgm:spPr/>
      <dgm:t>
        <a:bodyPr/>
        <a:lstStyle/>
        <a:p>
          <a:endParaRPr lang="en-US"/>
        </a:p>
      </dgm:t>
    </dgm:pt>
    <dgm:pt modelId="{1D0F3AE7-2310-4E11-B39C-04A5050C5D09}" type="sibTrans" cxnId="{C38275A4-3D2C-46B7-826F-36D9BB866463}">
      <dgm:prSet/>
      <dgm:spPr/>
      <dgm:t>
        <a:bodyPr/>
        <a:lstStyle/>
        <a:p>
          <a:endParaRPr lang="en-US"/>
        </a:p>
      </dgm:t>
    </dgm:pt>
    <dgm:pt modelId="{20388D80-99F2-49BF-AAE9-5C5E024CC3AC}">
      <dgm:prSet/>
      <dgm:spPr/>
      <dgm:t>
        <a:bodyPr/>
        <a:lstStyle/>
        <a:p>
          <a:pPr rtl="0"/>
          <a:r>
            <a:rPr lang="en-US" dirty="0" smtClean="0"/>
            <a:t>analyze</a:t>
          </a:r>
          <a:endParaRPr lang="en-US" dirty="0"/>
        </a:p>
      </dgm:t>
    </dgm:pt>
    <dgm:pt modelId="{0F7BF61C-01C2-4653-BC60-6C43740EB72D}" type="parTrans" cxnId="{5A847862-59F4-4E99-B593-33DFD913D6B8}">
      <dgm:prSet/>
      <dgm:spPr/>
      <dgm:t>
        <a:bodyPr/>
        <a:lstStyle/>
        <a:p>
          <a:endParaRPr lang="en-US"/>
        </a:p>
      </dgm:t>
    </dgm:pt>
    <dgm:pt modelId="{280CE175-26FF-4742-B1A0-1AD0A4F10DC1}" type="sibTrans" cxnId="{5A847862-59F4-4E99-B593-33DFD913D6B8}">
      <dgm:prSet/>
      <dgm:spPr/>
      <dgm:t>
        <a:bodyPr/>
        <a:lstStyle/>
        <a:p>
          <a:endParaRPr lang="en-US"/>
        </a:p>
      </dgm:t>
    </dgm:pt>
    <dgm:pt modelId="{0F0BE8D1-8E39-47AC-81F2-70EEAD5E62F2}">
      <dgm:prSet/>
      <dgm:spPr/>
      <dgm:t>
        <a:bodyPr/>
        <a:lstStyle/>
        <a:p>
          <a:pPr rtl="0"/>
          <a:r>
            <a:rPr lang="en-US" dirty="0" smtClean="0"/>
            <a:t>visualize</a:t>
          </a:r>
          <a:endParaRPr lang="en-US" dirty="0"/>
        </a:p>
      </dgm:t>
    </dgm:pt>
    <dgm:pt modelId="{03A5533F-639A-4CD4-BF87-09BC602D93AD}" type="parTrans" cxnId="{F10811BA-C1C7-4722-ABB8-0E472FD61C2A}">
      <dgm:prSet/>
      <dgm:spPr/>
      <dgm:t>
        <a:bodyPr/>
        <a:lstStyle/>
        <a:p>
          <a:endParaRPr lang="en-US"/>
        </a:p>
      </dgm:t>
    </dgm:pt>
    <dgm:pt modelId="{D9F5FC09-D66E-4856-A927-64DF52365DAC}" type="sibTrans" cxnId="{F10811BA-C1C7-4722-ABB8-0E472FD61C2A}">
      <dgm:prSet/>
      <dgm:spPr/>
      <dgm:t>
        <a:bodyPr/>
        <a:lstStyle/>
        <a:p>
          <a:endParaRPr lang="en-US"/>
        </a:p>
      </dgm:t>
    </dgm:pt>
    <dgm:pt modelId="{8930DECC-EAC6-46F6-8371-E80AF47653FA}" type="pres">
      <dgm:prSet presAssocID="{525D0052-76BE-456D-B376-BB865AAAFF32}" presName="rootnode" presStyleCnt="0">
        <dgm:presLayoutVars>
          <dgm:chMax/>
          <dgm:chPref/>
          <dgm:dir/>
          <dgm:animLvl val="lvl"/>
        </dgm:presLayoutVars>
      </dgm:prSet>
      <dgm:spPr/>
      <dgm:t>
        <a:bodyPr/>
        <a:lstStyle/>
        <a:p>
          <a:endParaRPr lang="en-US"/>
        </a:p>
      </dgm:t>
    </dgm:pt>
    <dgm:pt modelId="{B0295111-CFCD-4044-B00B-6A1D82A92E62}" type="pres">
      <dgm:prSet presAssocID="{4849EDF0-2E76-4312-9021-8BE8025D8DC4}" presName="composite" presStyleCnt="0"/>
      <dgm:spPr/>
    </dgm:pt>
    <dgm:pt modelId="{8770BD8E-7CC2-4E7A-8100-8AF7E415DE55}" type="pres">
      <dgm:prSet presAssocID="{4849EDF0-2E76-4312-9021-8BE8025D8DC4}" presName="bentUpArrow1" presStyleLbl="alignImgPlace1" presStyleIdx="0" presStyleCnt="3" custLinFactNeighborX="-35607" custLinFactNeighborY="-591"/>
      <dgm:spPr/>
    </dgm:pt>
    <dgm:pt modelId="{C23315C8-321F-4612-BB51-FD0046292CCD}" type="pres">
      <dgm:prSet presAssocID="{4849EDF0-2E76-4312-9021-8BE8025D8DC4}" presName="ParentText" presStyleLbl="node1" presStyleIdx="0" presStyleCnt="4" custLinFactNeighborX="-64910" custLinFactNeighborY="1452">
        <dgm:presLayoutVars>
          <dgm:chMax val="1"/>
          <dgm:chPref val="1"/>
          <dgm:bulletEnabled val="1"/>
        </dgm:presLayoutVars>
      </dgm:prSet>
      <dgm:spPr/>
      <dgm:t>
        <a:bodyPr/>
        <a:lstStyle/>
        <a:p>
          <a:endParaRPr lang="en-US"/>
        </a:p>
      </dgm:t>
    </dgm:pt>
    <dgm:pt modelId="{479D75DE-E0AF-4B98-9E42-A4E8ACCD8484}" type="pres">
      <dgm:prSet presAssocID="{4849EDF0-2E76-4312-9021-8BE8025D8DC4}" presName="ChildText" presStyleLbl="revTx" presStyleIdx="0" presStyleCnt="3">
        <dgm:presLayoutVars>
          <dgm:chMax val="0"/>
          <dgm:chPref val="0"/>
          <dgm:bulletEnabled val="1"/>
        </dgm:presLayoutVars>
      </dgm:prSet>
      <dgm:spPr/>
    </dgm:pt>
    <dgm:pt modelId="{CD57D4AC-9861-4C6D-BA39-1121A19F9650}" type="pres">
      <dgm:prSet presAssocID="{C6AF449B-73BC-4030-8F63-07B54FA7EFB5}" presName="sibTrans" presStyleCnt="0"/>
      <dgm:spPr/>
    </dgm:pt>
    <dgm:pt modelId="{C217116E-5391-4784-B1D4-661832C8BA3B}" type="pres">
      <dgm:prSet presAssocID="{0486F510-FF62-48D8-B13F-028D7DC1DCD1}" presName="composite" presStyleCnt="0"/>
      <dgm:spPr/>
    </dgm:pt>
    <dgm:pt modelId="{4E1C476F-00E3-4297-B945-F85F0D0B5A59}" type="pres">
      <dgm:prSet presAssocID="{0486F510-FF62-48D8-B13F-028D7DC1DCD1}" presName="bentUpArrow1" presStyleLbl="alignImgPlace1" presStyleIdx="1" presStyleCnt="3" custLinFactNeighborX="44655" custLinFactNeighborY="2895"/>
      <dgm:spPr/>
    </dgm:pt>
    <dgm:pt modelId="{A6DE0ACA-E29C-44D7-B4D9-3827F194F606}" type="pres">
      <dgm:prSet presAssocID="{0486F510-FF62-48D8-B13F-028D7DC1DCD1}" presName="ParentText" presStyleLbl="node1" presStyleIdx="1" presStyleCnt="4" custLinFactNeighborX="-22735" custLinFactNeighborY="-1355">
        <dgm:presLayoutVars>
          <dgm:chMax val="1"/>
          <dgm:chPref val="1"/>
          <dgm:bulletEnabled val="1"/>
        </dgm:presLayoutVars>
      </dgm:prSet>
      <dgm:spPr/>
      <dgm:t>
        <a:bodyPr/>
        <a:lstStyle/>
        <a:p>
          <a:endParaRPr lang="en-US"/>
        </a:p>
      </dgm:t>
    </dgm:pt>
    <dgm:pt modelId="{03D7046D-C843-4B2C-BB04-F509D325DDB5}" type="pres">
      <dgm:prSet presAssocID="{0486F510-FF62-48D8-B13F-028D7DC1DCD1}" presName="ChildText" presStyleLbl="revTx" presStyleIdx="1" presStyleCnt="3">
        <dgm:presLayoutVars>
          <dgm:chMax val="0"/>
          <dgm:chPref val="0"/>
          <dgm:bulletEnabled val="1"/>
        </dgm:presLayoutVars>
      </dgm:prSet>
      <dgm:spPr/>
    </dgm:pt>
    <dgm:pt modelId="{A1150719-1145-4D81-985A-09993A391EEE}" type="pres">
      <dgm:prSet presAssocID="{1D0F3AE7-2310-4E11-B39C-04A5050C5D09}" presName="sibTrans" presStyleCnt="0"/>
      <dgm:spPr/>
    </dgm:pt>
    <dgm:pt modelId="{564B2080-8517-4E25-AB6A-5E53CBC96815}" type="pres">
      <dgm:prSet presAssocID="{20388D80-99F2-49BF-AAE9-5C5E024CC3AC}" presName="composite" presStyleCnt="0"/>
      <dgm:spPr/>
    </dgm:pt>
    <dgm:pt modelId="{EEF0F682-CFD3-4B6D-B072-D437D8665E00}" type="pres">
      <dgm:prSet presAssocID="{20388D80-99F2-49BF-AAE9-5C5E024CC3AC}" presName="bentUpArrow1" presStyleLbl="alignImgPlace1" presStyleIdx="2" presStyleCnt="3" custLinFactX="42815" custLinFactNeighborX="100000" custLinFactNeighborY="-412"/>
      <dgm:spPr/>
    </dgm:pt>
    <dgm:pt modelId="{25CC1D30-4F42-4E53-A5D9-2286A0F40DC8}" type="pres">
      <dgm:prSet presAssocID="{20388D80-99F2-49BF-AAE9-5C5E024CC3AC}" presName="ParentText" presStyleLbl="node1" presStyleIdx="2" presStyleCnt="4" custLinFactNeighborX="39614" custLinFactNeighborY="1603">
        <dgm:presLayoutVars>
          <dgm:chMax val="1"/>
          <dgm:chPref val="1"/>
          <dgm:bulletEnabled val="1"/>
        </dgm:presLayoutVars>
      </dgm:prSet>
      <dgm:spPr/>
      <dgm:t>
        <a:bodyPr/>
        <a:lstStyle/>
        <a:p>
          <a:endParaRPr lang="en-US"/>
        </a:p>
      </dgm:t>
    </dgm:pt>
    <dgm:pt modelId="{59C22CBC-1AF8-4FA8-BB25-E07E629014D9}" type="pres">
      <dgm:prSet presAssocID="{20388D80-99F2-49BF-AAE9-5C5E024CC3AC}" presName="ChildText" presStyleLbl="revTx" presStyleIdx="2" presStyleCnt="3">
        <dgm:presLayoutVars>
          <dgm:chMax val="0"/>
          <dgm:chPref val="0"/>
          <dgm:bulletEnabled val="1"/>
        </dgm:presLayoutVars>
      </dgm:prSet>
      <dgm:spPr/>
    </dgm:pt>
    <dgm:pt modelId="{3249A67C-9C8B-4C7F-AC17-C541480F9C87}" type="pres">
      <dgm:prSet presAssocID="{280CE175-26FF-4742-B1A0-1AD0A4F10DC1}" presName="sibTrans" presStyleCnt="0"/>
      <dgm:spPr/>
    </dgm:pt>
    <dgm:pt modelId="{3C196D10-5EC6-4391-BBB1-5F12B3578623}" type="pres">
      <dgm:prSet presAssocID="{0F0BE8D1-8E39-47AC-81F2-70EEAD5E62F2}" presName="composite" presStyleCnt="0"/>
      <dgm:spPr/>
    </dgm:pt>
    <dgm:pt modelId="{2BAE6A74-F297-4E2D-A262-00ED4FA6EBD0}" type="pres">
      <dgm:prSet presAssocID="{0F0BE8D1-8E39-47AC-81F2-70EEAD5E62F2}" presName="ParentText" presStyleLbl="node1" presStyleIdx="3" presStyleCnt="4" custLinFactX="1964" custLinFactNeighborX="100000" custLinFactNeighborY="-6968">
        <dgm:presLayoutVars>
          <dgm:chMax val="1"/>
          <dgm:chPref val="1"/>
          <dgm:bulletEnabled val="1"/>
        </dgm:presLayoutVars>
      </dgm:prSet>
      <dgm:spPr/>
      <dgm:t>
        <a:bodyPr/>
        <a:lstStyle/>
        <a:p>
          <a:endParaRPr lang="en-US"/>
        </a:p>
      </dgm:t>
    </dgm:pt>
  </dgm:ptLst>
  <dgm:cxnLst>
    <dgm:cxn modelId="{66B9D29E-2F25-4A1B-BA9B-A6B6B6437950}" type="presOf" srcId="{4849EDF0-2E76-4312-9021-8BE8025D8DC4}" destId="{C23315C8-321F-4612-BB51-FD0046292CCD}" srcOrd="0" destOrd="0" presId="urn:microsoft.com/office/officeart/2005/8/layout/StepDownProcess"/>
    <dgm:cxn modelId="{5A847862-59F4-4E99-B593-33DFD913D6B8}" srcId="{525D0052-76BE-456D-B376-BB865AAAFF32}" destId="{20388D80-99F2-49BF-AAE9-5C5E024CC3AC}" srcOrd="2" destOrd="0" parTransId="{0F7BF61C-01C2-4653-BC60-6C43740EB72D}" sibTransId="{280CE175-26FF-4742-B1A0-1AD0A4F10DC1}"/>
    <dgm:cxn modelId="{A9C26058-79DB-48E4-BF96-28D4E2F28167}" type="presOf" srcId="{20388D80-99F2-49BF-AAE9-5C5E024CC3AC}" destId="{25CC1D30-4F42-4E53-A5D9-2286A0F40DC8}" srcOrd="0" destOrd="0" presId="urn:microsoft.com/office/officeart/2005/8/layout/StepDownProcess"/>
    <dgm:cxn modelId="{1596AEF0-EFE3-4364-9738-521D7230F86E}" type="presOf" srcId="{0486F510-FF62-48D8-B13F-028D7DC1DCD1}" destId="{A6DE0ACA-E29C-44D7-B4D9-3827F194F606}" srcOrd="0" destOrd="0" presId="urn:microsoft.com/office/officeart/2005/8/layout/StepDownProcess"/>
    <dgm:cxn modelId="{D5EA754B-8BD2-4C60-94C6-9FA2D5D8855E}" type="presOf" srcId="{0F0BE8D1-8E39-47AC-81F2-70EEAD5E62F2}" destId="{2BAE6A74-F297-4E2D-A262-00ED4FA6EBD0}" srcOrd="0" destOrd="0" presId="urn:microsoft.com/office/officeart/2005/8/layout/StepDownProcess"/>
    <dgm:cxn modelId="{DE441E47-2421-4BDF-A16C-D8238E9EE93D}" srcId="{525D0052-76BE-456D-B376-BB865AAAFF32}" destId="{4849EDF0-2E76-4312-9021-8BE8025D8DC4}" srcOrd="0" destOrd="0" parTransId="{428CE5A2-054E-44AA-90C3-952C7694A808}" sibTransId="{C6AF449B-73BC-4030-8F63-07B54FA7EFB5}"/>
    <dgm:cxn modelId="{C38275A4-3D2C-46B7-826F-36D9BB866463}" srcId="{525D0052-76BE-456D-B376-BB865AAAFF32}" destId="{0486F510-FF62-48D8-B13F-028D7DC1DCD1}" srcOrd="1" destOrd="0" parTransId="{F8554279-B246-4683-8429-D559CF31D824}" sibTransId="{1D0F3AE7-2310-4E11-B39C-04A5050C5D09}"/>
    <dgm:cxn modelId="{607CE139-DA7D-490D-979E-659318C3C386}" type="presOf" srcId="{525D0052-76BE-456D-B376-BB865AAAFF32}" destId="{8930DECC-EAC6-46F6-8371-E80AF47653FA}" srcOrd="0" destOrd="0" presId="urn:microsoft.com/office/officeart/2005/8/layout/StepDownProcess"/>
    <dgm:cxn modelId="{F10811BA-C1C7-4722-ABB8-0E472FD61C2A}" srcId="{525D0052-76BE-456D-B376-BB865AAAFF32}" destId="{0F0BE8D1-8E39-47AC-81F2-70EEAD5E62F2}" srcOrd="3" destOrd="0" parTransId="{03A5533F-639A-4CD4-BF87-09BC602D93AD}" sibTransId="{D9F5FC09-D66E-4856-A927-64DF52365DAC}"/>
    <dgm:cxn modelId="{2E5C8CBA-BA52-47F4-865A-C1AF276894C3}" type="presParOf" srcId="{8930DECC-EAC6-46F6-8371-E80AF47653FA}" destId="{B0295111-CFCD-4044-B00B-6A1D82A92E62}" srcOrd="0" destOrd="0" presId="urn:microsoft.com/office/officeart/2005/8/layout/StepDownProcess"/>
    <dgm:cxn modelId="{9935350E-4942-487B-9D24-F76DD4B904C7}" type="presParOf" srcId="{B0295111-CFCD-4044-B00B-6A1D82A92E62}" destId="{8770BD8E-7CC2-4E7A-8100-8AF7E415DE55}" srcOrd="0" destOrd="0" presId="urn:microsoft.com/office/officeart/2005/8/layout/StepDownProcess"/>
    <dgm:cxn modelId="{1C0D31DB-EFFE-4FE1-B6D7-84C1DC187BED}" type="presParOf" srcId="{B0295111-CFCD-4044-B00B-6A1D82A92E62}" destId="{C23315C8-321F-4612-BB51-FD0046292CCD}" srcOrd="1" destOrd="0" presId="urn:microsoft.com/office/officeart/2005/8/layout/StepDownProcess"/>
    <dgm:cxn modelId="{0A3F1526-A889-46B6-95EC-B7852306DA90}" type="presParOf" srcId="{B0295111-CFCD-4044-B00B-6A1D82A92E62}" destId="{479D75DE-E0AF-4B98-9E42-A4E8ACCD8484}" srcOrd="2" destOrd="0" presId="urn:microsoft.com/office/officeart/2005/8/layout/StepDownProcess"/>
    <dgm:cxn modelId="{DC1F8FD7-33EA-4226-A826-E0CACF1047D6}" type="presParOf" srcId="{8930DECC-EAC6-46F6-8371-E80AF47653FA}" destId="{CD57D4AC-9861-4C6D-BA39-1121A19F9650}" srcOrd="1" destOrd="0" presId="urn:microsoft.com/office/officeart/2005/8/layout/StepDownProcess"/>
    <dgm:cxn modelId="{95A73F10-B71B-4A8A-82CF-2A598EF8C030}" type="presParOf" srcId="{8930DECC-EAC6-46F6-8371-E80AF47653FA}" destId="{C217116E-5391-4784-B1D4-661832C8BA3B}" srcOrd="2" destOrd="0" presId="urn:microsoft.com/office/officeart/2005/8/layout/StepDownProcess"/>
    <dgm:cxn modelId="{AFF9FA92-6D98-40EC-9F95-DDAFEDADF65F}" type="presParOf" srcId="{C217116E-5391-4784-B1D4-661832C8BA3B}" destId="{4E1C476F-00E3-4297-B945-F85F0D0B5A59}" srcOrd="0" destOrd="0" presId="urn:microsoft.com/office/officeart/2005/8/layout/StepDownProcess"/>
    <dgm:cxn modelId="{04373AB8-85B5-4870-8F27-07500BFB352E}" type="presParOf" srcId="{C217116E-5391-4784-B1D4-661832C8BA3B}" destId="{A6DE0ACA-E29C-44D7-B4D9-3827F194F606}" srcOrd="1" destOrd="0" presId="urn:microsoft.com/office/officeart/2005/8/layout/StepDownProcess"/>
    <dgm:cxn modelId="{AA90FFB0-1FA7-4311-9041-552835E9AEA7}" type="presParOf" srcId="{C217116E-5391-4784-B1D4-661832C8BA3B}" destId="{03D7046D-C843-4B2C-BB04-F509D325DDB5}" srcOrd="2" destOrd="0" presId="urn:microsoft.com/office/officeart/2005/8/layout/StepDownProcess"/>
    <dgm:cxn modelId="{608F3A31-5253-46D1-9EEF-D9A0939F8181}" type="presParOf" srcId="{8930DECC-EAC6-46F6-8371-E80AF47653FA}" destId="{A1150719-1145-4D81-985A-09993A391EEE}" srcOrd="3" destOrd="0" presId="urn:microsoft.com/office/officeart/2005/8/layout/StepDownProcess"/>
    <dgm:cxn modelId="{3FE46E5C-5FA6-487E-BF42-AAD1A55F4DA6}" type="presParOf" srcId="{8930DECC-EAC6-46F6-8371-E80AF47653FA}" destId="{564B2080-8517-4E25-AB6A-5E53CBC96815}" srcOrd="4" destOrd="0" presId="urn:microsoft.com/office/officeart/2005/8/layout/StepDownProcess"/>
    <dgm:cxn modelId="{544B0EF1-87A9-4F99-952B-8FF2A731081C}" type="presParOf" srcId="{564B2080-8517-4E25-AB6A-5E53CBC96815}" destId="{EEF0F682-CFD3-4B6D-B072-D437D8665E00}" srcOrd="0" destOrd="0" presId="urn:microsoft.com/office/officeart/2005/8/layout/StepDownProcess"/>
    <dgm:cxn modelId="{79568591-FF60-492C-967F-754FFA8BA7EE}" type="presParOf" srcId="{564B2080-8517-4E25-AB6A-5E53CBC96815}" destId="{25CC1D30-4F42-4E53-A5D9-2286A0F40DC8}" srcOrd="1" destOrd="0" presId="urn:microsoft.com/office/officeart/2005/8/layout/StepDownProcess"/>
    <dgm:cxn modelId="{8F72FF8C-779C-4B86-B388-0AC037089C18}" type="presParOf" srcId="{564B2080-8517-4E25-AB6A-5E53CBC96815}" destId="{59C22CBC-1AF8-4FA8-BB25-E07E629014D9}" srcOrd="2" destOrd="0" presId="urn:microsoft.com/office/officeart/2005/8/layout/StepDownProcess"/>
    <dgm:cxn modelId="{C2AEB307-38F4-4CD4-B785-451D7989E2F0}" type="presParOf" srcId="{8930DECC-EAC6-46F6-8371-E80AF47653FA}" destId="{3249A67C-9C8B-4C7F-AC17-C541480F9C87}" srcOrd="5" destOrd="0" presId="urn:microsoft.com/office/officeart/2005/8/layout/StepDownProcess"/>
    <dgm:cxn modelId="{0677461E-00EA-41BB-A93E-35BFC0681EC0}" type="presParOf" srcId="{8930DECC-EAC6-46F6-8371-E80AF47653FA}" destId="{3C196D10-5EC6-4391-BBB1-5F12B3578623}" srcOrd="6" destOrd="0" presId="urn:microsoft.com/office/officeart/2005/8/layout/StepDownProcess"/>
    <dgm:cxn modelId="{C9A5780B-4614-4E75-A85B-14BEE846619A}" type="presParOf" srcId="{3C196D10-5EC6-4391-BBB1-5F12B3578623}" destId="{2BAE6A74-F297-4E2D-A262-00ED4FA6EBD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C68948B-E817-492F-9814-B2C0537E7D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FE66A8E-52CE-4BEF-99F4-866F569D9197}">
      <dgm:prSet/>
      <dgm:spPr/>
      <dgm:t>
        <a:bodyPr/>
        <a:lstStyle/>
        <a:p>
          <a:pPr rtl="0"/>
          <a:r>
            <a:rPr lang="en-US" smtClean="0"/>
            <a:t>Analyze workbook for problems or inconsistencies</a:t>
          </a:r>
          <a:endParaRPr lang="en-US"/>
        </a:p>
      </dgm:t>
    </dgm:pt>
    <dgm:pt modelId="{9A692610-532B-4D01-87DF-147F0AA1B431}" type="parTrans" cxnId="{723CC461-32BD-4CC5-AB7E-C872A55C5624}">
      <dgm:prSet/>
      <dgm:spPr/>
      <dgm:t>
        <a:bodyPr/>
        <a:lstStyle/>
        <a:p>
          <a:endParaRPr lang="en-US"/>
        </a:p>
      </dgm:t>
    </dgm:pt>
    <dgm:pt modelId="{37D3D3DB-35F4-41F6-B5A3-D03E98C1C04C}" type="sibTrans" cxnId="{723CC461-32BD-4CC5-AB7E-C872A55C5624}">
      <dgm:prSet/>
      <dgm:spPr/>
      <dgm:t>
        <a:bodyPr/>
        <a:lstStyle/>
        <a:p>
          <a:endParaRPr lang="en-US"/>
        </a:p>
      </dgm:t>
    </dgm:pt>
    <dgm:pt modelId="{D0CEAB04-4854-4B36-BE21-805C03D4DC0D}">
      <dgm:prSet/>
      <dgm:spPr/>
      <dgm:t>
        <a:bodyPr/>
        <a:lstStyle/>
        <a:p>
          <a:pPr rtl="0"/>
          <a:r>
            <a:rPr lang="en-US" dirty="0" smtClean="0"/>
            <a:t>See links between workbooks, worksheets or cells</a:t>
          </a:r>
          <a:endParaRPr lang="en-US" dirty="0"/>
        </a:p>
      </dgm:t>
    </dgm:pt>
    <dgm:pt modelId="{40BBD90B-DA3B-4D9C-9A1E-5D118D99CCAF}" type="parTrans" cxnId="{955268B9-9CAF-416E-AD8A-AF9FC6E4E37C}">
      <dgm:prSet/>
      <dgm:spPr/>
      <dgm:t>
        <a:bodyPr/>
        <a:lstStyle/>
        <a:p>
          <a:endParaRPr lang="en-US"/>
        </a:p>
      </dgm:t>
    </dgm:pt>
    <dgm:pt modelId="{66DD3CB4-07C5-4E0C-A8D6-AAA51F63C99F}" type="sibTrans" cxnId="{955268B9-9CAF-416E-AD8A-AF9FC6E4E37C}">
      <dgm:prSet/>
      <dgm:spPr/>
      <dgm:t>
        <a:bodyPr/>
        <a:lstStyle/>
        <a:p>
          <a:endParaRPr lang="en-US"/>
        </a:p>
      </dgm:t>
    </dgm:pt>
    <dgm:pt modelId="{515B9F50-22F9-4437-80A2-D7098D7B3929}">
      <dgm:prSet/>
      <dgm:spPr/>
      <dgm:t>
        <a:bodyPr/>
        <a:lstStyle/>
        <a:p>
          <a:pPr rtl="0"/>
          <a:r>
            <a:rPr lang="en-US" dirty="0" smtClean="0"/>
            <a:t>Compare versions of workbook - graphical dependency maps</a:t>
          </a:r>
          <a:endParaRPr lang="en-US" dirty="0"/>
        </a:p>
      </dgm:t>
    </dgm:pt>
    <dgm:pt modelId="{0925D157-3370-474E-8440-09A254F3EB45}" type="parTrans" cxnId="{84EA5711-9846-4E95-9BD6-74A3D84C0B32}">
      <dgm:prSet/>
      <dgm:spPr/>
      <dgm:t>
        <a:bodyPr/>
        <a:lstStyle/>
        <a:p>
          <a:endParaRPr lang="en-US"/>
        </a:p>
      </dgm:t>
    </dgm:pt>
    <dgm:pt modelId="{C3F9A852-299B-418F-9EF9-7EAC47C3C346}" type="sibTrans" cxnId="{84EA5711-9846-4E95-9BD6-74A3D84C0B32}">
      <dgm:prSet/>
      <dgm:spPr/>
      <dgm:t>
        <a:bodyPr/>
        <a:lstStyle/>
        <a:p>
          <a:endParaRPr lang="en-US"/>
        </a:p>
      </dgm:t>
    </dgm:pt>
    <dgm:pt modelId="{D2329F62-4D89-4418-8FC5-6F71B93DF659}">
      <dgm:prSet/>
      <dgm:spPr/>
      <dgm:t>
        <a:bodyPr/>
        <a:lstStyle/>
        <a:p>
          <a:pPr rtl="0"/>
          <a:r>
            <a:rPr lang="en-US" smtClean="0"/>
            <a:t>Worksheet relationship diagram </a:t>
          </a:r>
          <a:endParaRPr lang="en-US"/>
        </a:p>
      </dgm:t>
    </dgm:pt>
    <dgm:pt modelId="{2BDA81C2-553E-4B3A-8894-537281B1F8A4}" type="parTrans" cxnId="{F7CCF302-27DE-450C-98CD-31C4D176AA64}">
      <dgm:prSet/>
      <dgm:spPr/>
      <dgm:t>
        <a:bodyPr/>
        <a:lstStyle/>
        <a:p>
          <a:endParaRPr lang="en-US"/>
        </a:p>
      </dgm:t>
    </dgm:pt>
    <dgm:pt modelId="{8ADC480F-4B4C-4D09-B6AA-E4DBBB09EF73}" type="sibTrans" cxnId="{F7CCF302-27DE-450C-98CD-31C4D176AA64}">
      <dgm:prSet/>
      <dgm:spPr/>
      <dgm:t>
        <a:bodyPr/>
        <a:lstStyle/>
        <a:p>
          <a:endParaRPr lang="en-US"/>
        </a:p>
      </dgm:t>
    </dgm:pt>
    <dgm:pt modelId="{B970BC84-19C1-47D6-AFA3-FBE211908589}" type="pres">
      <dgm:prSet presAssocID="{FC68948B-E817-492F-9814-B2C0537E7D32}" presName="vert0" presStyleCnt="0">
        <dgm:presLayoutVars>
          <dgm:dir/>
          <dgm:animOne val="branch"/>
          <dgm:animLvl val="lvl"/>
        </dgm:presLayoutVars>
      </dgm:prSet>
      <dgm:spPr/>
      <dgm:t>
        <a:bodyPr/>
        <a:lstStyle/>
        <a:p>
          <a:endParaRPr lang="en-US"/>
        </a:p>
      </dgm:t>
    </dgm:pt>
    <dgm:pt modelId="{EB123F7F-E73C-424F-A752-50CD60C1589E}" type="pres">
      <dgm:prSet presAssocID="{5FE66A8E-52CE-4BEF-99F4-866F569D9197}" presName="thickLine" presStyleLbl="alignNode1" presStyleIdx="0" presStyleCnt="4"/>
      <dgm:spPr/>
    </dgm:pt>
    <dgm:pt modelId="{C01CD146-939C-482D-93A4-7313486E0BF4}" type="pres">
      <dgm:prSet presAssocID="{5FE66A8E-52CE-4BEF-99F4-866F569D9197}" presName="horz1" presStyleCnt="0"/>
      <dgm:spPr/>
    </dgm:pt>
    <dgm:pt modelId="{144272BB-3719-43E5-82BC-1772E12F8411}" type="pres">
      <dgm:prSet presAssocID="{5FE66A8E-52CE-4BEF-99F4-866F569D9197}" presName="tx1" presStyleLbl="revTx" presStyleIdx="0" presStyleCnt="4"/>
      <dgm:spPr/>
      <dgm:t>
        <a:bodyPr/>
        <a:lstStyle/>
        <a:p>
          <a:endParaRPr lang="en-US"/>
        </a:p>
      </dgm:t>
    </dgm:pt>
    <dgm:pt modelId="{76717829-05EE-4A71-ABD8-78F3496E8952}" type="pres">
      <dgm:prSet presAssocID="{5FE66A8E-52CE-4BEF-99F4-866F569D9197}" presName="vert1" presStyleCnt="0"/>
      <dgm:spPr/>
    </dgm:pt>
    <dgm:pt modelId="{81A1F594-1107-4AFC-BBE1-B46EE1129650}" type="pres">
      <dgm:prSet presAssocID="{D0CEAB04-4854-4B36-BE21-805C03D4DC0D}" presName="thickLine" presStyleLbl="alignNode1" presStyleIdx="1" presStyleCnt="4"/>
      <dgm:spPr/>
    </dgm:pt>
    <dgm:pt modelId="{8B81D0E7-F17B-46BC-AA59-A1BEC974DE7B}" type="pres">
      <dgm:prSet presAssocID="{D0CEAB04-4854-4B36-BE21-805C03D4DC0D}" presName="horz1" presStyleCnt="0"/>
      <dgm:spPr/>
    </dgm:pt>
    <dgm:pt modelId="{C93AE979-6DE0-4EFF-9BE7-80B250A06BF8}" type="pres">
      <dgm:prSet presAssocID="{D0CEAB04-4854-4B36-BE21-805C03D4DC0D}" presName="tx1" presStyleLbl="revTx" presStyleIdx="1" presStyleCnt="4"/>
      <dgm:spPr/>
      <dgm:t>
        <a:bodyPr/>
        <a:lstStyle/>
        <a:p>
          <a:endParaRPr lang="en-US"/>
        </a:p>
      </dgm:t>
    </dgm:pt>
    <dgm:pt modelId="{6067CBE3-A6F4-4353-AE6E-D490343BA2D5}" type="pres">
      <dgm:prSet presAssocID="{D0CEAB04-4854-4B36-BE21-805C03D4DC0D}" presName="vert1" presStyleCnt="0"/>
      <dgm:spPr/>
    </dgm:pt>
    <dgm:pt modelId="{D5E76453-1FE9-485C-8459-237558EF60F5}" type="pres">
      <dgm:prSet presAssocID="{515B9F50-22F9-4437-80A2-D7098D7B3929}" presName="thickLine" presStyleLbl="alignNode1" presStyleIdx="2" presStyleCnt="4"/>
      <dgm:spPr/>
    </dgm:pt>
    <dgm:pt modelId="{2038DF29-EDE3-41C6-92D5-FEF87DA4F372}" type="pres">
      <dgm:prSet presAssocID="{515B9F50-22F9-4437-80A2-D7098D7B3929}" presName="horz1" presStyleCnt="0"/>
      <dgm:spPr/>
    </dgm:pt>
    <dgm:pt modelId="{363716DA-141E-446F-9E09-F8426A988F91}" type="pres">
      <dgm:prSet presAssocID="{515B9F50-22F9-4437-80A2-D7098D7B3929}" presName="tx1" presStyleLbl="revTx" presStyleIdx="2" presStyleCnt="4"/>
      <dgm:spPr/>
      <dgm:t>
        <a:bodyPr/>
        <a:lstStyle/>
        <a:p>
          <a:endParaRPr lang="en-US"/>
        </a:p>
      </dgm:t>
    </dgm:pt>
    <dgm:pt modelId="{66B0B247-066A-4BF2-BA77-E12FA0074FED}" type="pres">
      <dgm:prSet presAssocID="{515B9F50-22F9-4437-80A2-D7098D7B3929}" presName="vert1" presStyleCnt="0"/>
      <dgm:spPr/>
    </dgm:pt>
    <dgm:pt modelId="{5D8B70BF-5931-4F0D-95B3-A0D6DCB9DC5C}" type="pres">
      <dgm:prSet presAssocID="{D2329F62-4D89-4418-8FC5-6F71B93DF659}" presName="thickLine" presStyleLbl="alignNode1" presStyleIdx="3" presStyleCnt="4"/>
      <dgm:spPr/>
    </dgm:pt>
    <dgm:pt modelId="{42BEC79E-C8DB-4E80-B92B-61CBA5E33BB3}" type="pres">
      <dgm:prSet presAssocID="{D2329F62-4D89-4418-8FC5-6F71B93DF659}" presName="horz1" presStyleCnt="0"/>
      <dgm:spPr/>
    </dgm:pt>
    <dgm:pt modelId="{C239E693-8FDF-4EA0-9532-403B3C1B85C9}" type="pres">
      <dgm:prSet presAssocID="{D2329F62-4D89-4418-8FC5-6F71B93DF659}" presName="tx1" presStyleLbl="revTx" presStyleIdx="3" presStyleCnt="4"/>
      <dgm:spPr/>
      <dgm:t>
        <a:bodyPr/>
        <a:lstStyle/>
        <a:p>
          <a:endParaRPr lang="en-US"/>
        </a:p>
      </dgm:t>
    </dgm:pt>
    <dgm:pt modelId="{EE795E46-8EBF-4C4A-9C56-7AF86D826775}" type="pres">
      <dgm:prSet presAssocID="{D2329F62-4D89-4418-8FC5-6F71B93DF659}" presName="vert1" presStyleCnt="0"/>
      <dgm:spPr/>
    </dgm:pt>
  </dgm:ptLst>
  <dgm:cxnLst>
    <dgm:cxn modelId="{F6A11BE2-F99B-41AE-99E3-5C0B88BC5253}" type="presOf" srcId="{515B9F50-22F9-4437-80A2-D7098D7B3929}" destId="{363716DA-141E-446F-9E09-F8426A988F91}" srcOrd="0" destOrd="0" presId="urn:microsoft.com/office/officeart/2008/layout/LinedList"/>
    <dgm:cxn modelId="{00DA7C77-90DA-4CC0-9E58-37EF7A77F07C}" type="presOf" srcId="{D0CEAB04-4854-4B36-BE21-805C03D4DC0D}" destId="{C93AE979-6DE0-4EFF-9BE7-80B250A06BF8}" srcOrd="0" destOrd="0" presId="urn:microsoft.com/office/officeart/2008/layout/LinedList"/>
    <dgm:cxn modelId="{955268B9-9CAF-416E-AD8A-AF9FC6E4E37C}" srcId="{FC68948B-E817-492F-9814-B2C0537E7D32}" destId="{D0CEAB04-4854-4B36-BE21-805C03D4DC0D}" srcOrd="1" destOrd="0" parTransId="{40BBD90B-DA3B-4D9C-9A1E-5D118D99CCAF}" sibTransId="{66DD3CB4-07C5-4E0C-A8D6-AAA51F63C99F}"/>
    <dgm:cxn modelId="{EC206B39-BB50-4FDA-8C7C-4EC911BE9B89}" type="presOf" srcId="{FC68948B-E817-492F-9814-B2C0537E7D32}" destId="{B970BC84-19C1-47D6-AFA3-FBE211908589}" srcOrd="0" destOrd="0" presId="urn:microsoft.com/office/officeart/2008/layout/LinedList"/>
    <dgm:cxn modelId="{B2C576CB-A410-463D-8FCD-DC125A741CFD}" type="presOf" srcId="{5FE66A8E-52CE-4BEF-99F4-866F569D9197}" destId="{144272BB-3719-43E5-82BC-1772E12F8411}" srcOrd="0" destOrd="0" presId="urn:microsoft.com/office/officeart/2008/layout/LinedList"/>
    <dgm:cxn modelId="{723CC461-32BD-4CC5-AB7E-C872A55C5624}" srcId="{FC68948B-E817-492F-9814-B2C0537E7D32}" destId="{5FE66A8E-52CE-4BEF-99F4-866F569D9197}" srcOrd="0" destOrd="0" parTransId="{9A692610-532B-4D01-87DF-147F0AA1B431}" sibTransId="{37D3D3DB-35F4-41F6-B5A3-D03E98C1C04C}"/>
    <dgm:cxn modelId="{84EA5711-9846-4E95-9BD6-74A3D84C0B32}" srcId="{FC68948B-E817-492F-9814-B2C0537E7D32}" destId="{515B9F50-22F9-4437-80A2-D7098D7B3929}" srcOrd="2" destOrd="0" parTransId="{0925D157-3370-474E-8440-09A254F3EB45}" sibTransId="{C3F9A852-299B-418F-9EF9-7EAC47C3C346}"/>
    <dgm:cxn modelId="{E4D2D139-3005-4054-89A1-A3CFA637B5D9}" type="presOf" srcId="{D2329F62-4D89-4418-8FC5-6F71B93DF659}" destId="{C239E693-8FDF-4EA0-9532-403B3C1B85C9}" srcOrd="0" destOrd="0" presId="urn:microsoft.com/office/officeart/2008/layout/LinedList"/>
    <dgm:cxn modelId="{F7CCF302-27DE-450C-98CD-31C4D176AA64}" srcId="{FC68948B-E817-492F-9814-B2C0537E7D32}" destId="{D2329F62-4D89-4418-8FC5-6F71B93DF659}" srcOrd="3" destOrd="0" parTransId="{2BDA81C2-553E-4B3A-8894-537281B1F8A4}" sibTransId="{8ADC480F-4B4C-4D09-B6AA-E4DBBB09EF73}"/>
    <dgm:cxn modelId="{CF373107-C029-487D-B8AD-B76B99F6323E}" type="presParOf" srcId="{B970BC84-19C1-47D6-AFA3-FBE211908589}" destId="{EB123F7F-E73C-424F-A752-50CD60C1589E}" srcOrd="0" destOrd="0" presId="urn:microsoft.com/office/officeart/2008/layout/LinedList"/>
    <dgm:cxn modelId="{886080A1-07A0-4D49-9003-46A7E6062CBC}" type="presParOf" srcId="{B970BC84-19C1-47D6-AFA3-FBE211908589}" destId="{C01CD146-939C-482D-93A4-7313486E0BF4}" srcOrd="1" destOrd="0" presId="urn:microsoft.com/office/officeart/2008/layout/LinedList"/>
    <dgm:cxn modelId="{50A450CF-B3B2-4D41-9AE5-9F3F270AE6D7}" type="presParOf" srcId="{C01CD146-939C-482D-93A4-7313486E0BF4}" destId="{144272BB-3719-43E5-82BC-1772E12F8411}" srcOrd="0" destOrd="0" presId="urn:microsoft.com/office/officeart/2008/layout/LinedList"/>
    <dgm:cxn modelId="{96296819-A0DF-4897-AC05-7AA9EE05F467}" type="presParOf" srcId="{C01CD146-939C-482D-93A4-7313486E0BF4}" destId="{76717829-05EE-4A71-ABD8-78F3496E8952}" srcOrd="1" destOrd="0" presId="urn:microsoft.com/office/officeart/2008/layout/LinedList"/>
    <dgm:cxn modelId="{36649B77-3ED8-4192-B5EE-DBC09219B9E5}" type="presParOf" srcId="{B970BC84-19C1-47D6-AFA3-FBE211908589}" destId="{81A1F594-1107-4AFC-BBE1-B46EE1129650}" srcOrd="2" destOrd="0" presId="urn:microsoft.com/office/officeart/2008/layout/LinedList"/>
    <dgm:cxn modelId="{913744F3-CB81-48D0-BD6B-21FF77784484}" type="presParOf" srcId="{B970BC84-19C1-47D6-AFA3-FBE211908589}" destId="{8B81D0E7-F17B-46BC-AA59-A1BEC974DE7B}" srcOrd="3" destOrd="0" presId="urn:microsoft.com/office/officeart/2008/layout/LinedList"/>
    <dgm:cxn modelId="{C988B834-B2A3-453E-9E33-6D94F0421AD9}" type="presParOf" srcId="{8B81D0E7-F17B-46BC-AA59-A1BEC974DE7B}" destId="{C93AE979-6DE0-4EFF-9BE7-80B250A06BF8}" srcOrd="0" destOrd="0" presId="urn:microsoft.com/office/officeart/2008/layout/LinedList"/>
    <dgm:cxn modelId="{FC05B891-9663-4E7B-BAF6-E49868085D4F}" type="presParOf" srcId="{8B81D0E7-F17B-46BC-AA59-A1BEC974DE7B}" destId="{6067CBE3-A6F4-4353-AE6E-D490343BA2D5}" srcOrd="1" destOrd="0" presId="urn:microsoft.com/office/officeart/2008/layout/LinedList"/>
    <dgm:cxn modelId="{55E64AC5-5AAA-4998-A0AF-861B95B7E69B}" type="presParOf" srcId="{B970BC84-19C1-47D6-AFA3-FBE211908589}" destId="{D5E76453-1FE9-485C-8459-237558EF60F5}" srcOrd="4" destOrd="0" presId="urn:microsoft.com/office/officeart/2008/layout/LinedList"/>
    <dgm:cxn modelId="{6102477A-7A8C-4B95-81EC-6D7DD4FABB99}" type="presParOf" srcId="{B970BC84-19C1-47D6-AFA3-FBE211908589}" destId="{2038DF29-EDE3-41C6-92D5-FEF87DA4F372}" srcOrd="5" destOrd="0" presId="urn:microsoft.com/office/officeart/2008/layout/LinedList"/>
    <dgm:cxn modelId="{222F78FC-0916-41DC-9BAB-0D999E55AF5E}" type="presParOf" srcId="{2038DF29-EDE3-41C6-92D5-FEF87DA4F372}" destId="{363716DA-141E-446F-9E09-F8426A988F91}" srcOrd="0" destOrd="0" presId="urn:microsoft.com/office/officeart/2008/layout/LinedList"/>
    <dgm:cxn modelId="{CE553A21-9F3D-44FA-97C6-8CA2F131FFAB}" type="presParOf" srcId="{2038DF29-EDE3-41C6-92D5-FEF87DA4F372}" destId="{66B0B247-066A-4BF2-BA77-E12FA0074FED}" srcOrd="1" destOrd="0" presId="urn:microsoft.com/office/officeart/2008/layout/LinedList"/>
    <dgm:cxn modelId="{A4E3C70E-E937-4BC1-BD66-37FD60CF027A}" type="presParOf" srcId="{B970BC84-19C1-47D6-AFA3-FBE211908589}" destId="{5D8B70BF-5931-4F0D-95B3-A0D6DCB9DC5C}" srcOrd="6" destOrd="0" presId="urn:microsoft.com/office/officeart/2008/layout/LinedList"/>
    <dgm:cxn modelId="{946CD676-AFAD-46C4-8E56-3230533E9C55}" type="presParOf" srcId="{B970BC84-19C1-47D6-AFA3-FBE211908589}" destId="{42BEC79E-C8DB-4E80-B92B-61CBA5E33BB3}" srcOrd="7" destOrd="0" presId="urn:microsoft.com/office/officeart/2008/layout/LinedList"/>
    <dgm:cxn modelId="{448D9DE4-8064-4684-A755-D8CFBE939A89}" type="presParOf" srcId="{42BEC79E-C8DB-4E80-B92B-61CBA5E33BB3}" destId="{C239E693-8FDF-4EA0-9532-403B3C1B85C9}" srcOrd="0" destOrd="0" presId="urn:microsoft.com/office/officeart/2008/layout/LinedList"/>
    <dgm:cxn modelId="{DE3F780A-0A03-4E9A-A5A1-BD716464C201}" type="presParOf" srcId="{42BEC79E-C8DB-4E80-B92B-61CBA5E33BB3}" destId="{EE795E46-8EBF-4C4A-9C56-7AF86D8267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4B57C6-242F-4861-9D1D-20A360DBC49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7C3157E-4A17-4841-98CA-BB3282C59322}">
      <dgm:prSet/>
      <dgm:spPr/>
      <dgm:t>
        <a:bodyPr/>
        <a:lstStyle/>
        <a:p>
          <a:pPr rtl="0"/>
          <a:r>
            <a:rPr lang="en-US" dirty="0" smtClean="0"/>
            <a:t>Workbook analysis</a:t>
          </a:r>
          <a:endParaRPr lang="en-US" dirty="0"/>
        </a:p>
      </dgm:t>
    </dgm:pt>
    <dgm:pt modelId="{BD341489-6728-436F-8183-D7961E797091}" type="parTrans" cxnId="{1722060A-63C7-4F9E-B90A-4F649ED61EC2}">
      <dgm:prSet/>
      <dgm:spPr/>
      <dgm:t>
        <a:bodyPr/>
        <a:lstStyle/>
        <a:p>
          <a:endParaRPr lang="en-US"/>
        </a:p>
      </dgm:t>
    </dgm:pt>
    <dgm:pt modelId="{1811871B-EAF0-4010-9CBB-51B610F06C60}" type="sibTrans" cxnId="{1722060A-63C7-4F9E-B90A-4F649ED61EC2}">
      <dgm:prSet/>
      <dgm:spPr/>
      <dgm:t>
        <a:bodyPr/>
        <a:lstStyle/>
        <a:p>
          <a:endParaRPr lang="en-US"/>
        </a:p>
      </dgm:t>
    </dgm:pt>
    <dgm:pt modelId="{A3394A53-6A94-47CF-9A25-78B8B0CA0BB0}">
      <dgm:prSet/>
      <dgm:spPr/>
      <dgm:t>
        <a:bodyPr/>
        <a:lstStyle/>
        <a:p>
          <a:pPr rtl="0"/>
          <a:r>
            <a:rPr lang="en-US" dirty="0" smtClean="0"/>
            <a:t>Shows workbook links</a:t>
          </a:r>
          <a:endParaRPr lang="en-US" dirty="0"/>
        </a:p>
      </dgm:t>
    </dgm:pt>
    <dgm:pt modelId="{064CE675-9543-46F5-BD51-E18EF8D5C54E}" type="parTrans" cxnId="{AF676367-252B-4294-B35F-17A6A8BFC765}">
      <dgm:prSet/>
      <dgm:spPr/>
      <dgm:t>
        <a:bodyPr/>
        <a:lstStyle/>
        <a:p>
          <a:endParaRPr lang="en-US"/>
        </a:p>
      </dgm:t>
    </dgm:pt>
    <dgm:pt modelId="{83293F6A-6F74-42D1-8354-6B0D85B730F9}" type="sibTrans" cxnId="{AF676367-252B-4294-B35F-17A6A8BFC765}">
      <dgm:prSet/>
      <dgm:spPr/>
      <dgm:t>
        <a:bodyPr/>
        <a:lstStyle/>
        <a:p>
          <a:endParaRPr lang="en-US"/>
        </a:p>
      </dgm:t>
    </dgm:pt>
    <dgm:pt modelId="{1B2AE94C-5E94-4AE4-909F-F3110835D083}">
      <dgm:prSet/>
      <dgm:spPr/>
      <dgm:t>
        <a:bodyPr/>
        <a:lstStyle/>
        <a:p>
          <a:pPr rtl="0"/>
          <a:r>
            <a:rPr lang="en-US" dirty="0" smtClean="0"/>
            <a:t>Relationships – workbook, worksheet, cells</a:t>
          </a:r>
          <a:endParaRPr lang="en-US" dirty="0"/>
        </a:p>
      </dgm:t>
    </dgm:pt>
    <dgm:pt modelId="{073ED4C3-C5D5-4E30-AEAA-4806A0583E8D}" type="parTrans" cxnId="{1B3BBA85-841F-4EAD-940F-0740F3466D7C}">
      <dgm:prSet/>
      <dgm:spPr/>
      <dgm:t>
        <a:bodyPr/>
        <a:lstStyle/>
        <a:p>
          <a:endParaRPr lang="en-US"/>
        </a:p>
      </dgm:t>
    </dgm:pt>
    <dgm:pt modelId="{683F8D3A-8AF0-4B58-B114-2671D850580B}" type="sibTrans" cxnId="{1B3BBA85-841F-4EAD-940F-0740F3466D7C}">
      <dgm:prSet/>
      <dgm:spPr/>
      <dgm:t>
        <a:bodyPr/>
        <a:lstStyle/>
        <a:p>
          <a:endParaRPr lang="en-US"/>
        </a:p>
      </dgm:t>
    </dgm:pt>
    <dgm:pt modelId="{B184C184-3C98-4150-B618-361BC1C629E5}">
      <dgm:prSet/>
      <dgm:spPr/>
      <dgm:t>
        <a:bodyPr/>
        <a:lstStyle/>
        <a:p>
          <a:pPr rtl="0"/>
          <a:r>
            <a:rPr lang="en-US" dirty="0" smtClean="0"/>
            <a:t>Clean excess cell formatting</a:t>
          </a:r>
          <a:endParaRPr lang="en-US" dirty="0"/>
        </a:p>
      </dgm:t>
    </dgm:pt>
    <dgm:pt modelId="{BAF5A0D9-E172-4F82-9CF7-E448D49AA848}" type="parTrans" cxnId="{4C4BF938-0901-4F40-BDDB-A51D6D25AFEF}">
      <dgm:prSet/>
      <dgm:spPr/>
      <dgm:t>
        <a:bodyPr/>
        <a:lstStyle/>
        <a:p>
          <a:endParaRPr lang="en-US"/>
        </a:p>
      </dgm:t>
    </dgm:pt>
    <dgm:pt modelId="{9A6580FC-5109-46B0-8039-D9E346FB4343}" type="sibTrans" cxnId="{4C4BF938-0901-4F40-BDDB-A51D6D25AFEF}">
      <dgm:prSet/>
      <dgm:spPr/>
      <dgm:t>
        <a:bodyPr/>
        <a:lstStyle/>
        <a:p>
          <a:endParaRPr lang="en-US"/>
        </a:p>
      </dgm:t>
    </dgm:pt>
    <dgm:pt modelId="{2A3CF9DF-F2AC-4972-A42A-3A5336999407}">
      <dgm:prSet/>
      <dgm:spPr/>
      <dgm:t>
        <a:bodyPr/>
        <a:lstStyle/>
        <a:p>
          <a:pPr rtl="0"/>
          <a:r>
            <a:rPr lang="en-US" dirty="0" smtClean="0"/>
            <a:t>Manage passwords</a:t>
          </a:r>
          <a:endParaRPr lang="en-US" dirty="0"/>
        </a:p>
      </dgm:t>
    </dgm:pt>
    <dgm:pt modelId="{700C3E3A-48C0-4BBB-B654-F0263648ECA1}" type="parTrans" cxnId="{4CA62761-7CBE-474E-8FCD-8652FE486BFE}">
      <dgm:prSet/>
      <dgm:spPr/>
      <dgm:t>
        <a:bodyPr/>
        <a:lstStyle/>
        <a:p>
          <a:endParaRPr lang="en-US"/>
        </a:p>
      </dgm:t>
    </dgm:pt>
    <dgm:pt modelId="{D28901C2-7A4E-4720-9821-A930FDE68C56}" type="sibTrans" cxnId="{4CA62761-7CBE-474E-8FCD-8652FE486BFE}">
      <dgm:prSet/>
      <dgm:spPr/>
      <dgm:t>
        <a:bodyPr/>
        <a:lstStyle/>
        <a:p>
          <a:endParaRPr lang="en-US"/>
        </a:p>
      </dgm:t>
    </dgm:pt>
    <dgm:pt modelId="{CFB87832-01F6-442C-AD96-276C70E6ED57}">
      <dgm:prSet/>
      <dgm:spPr/>
      <dgm:t>
        <a:bodyPr/>
        <a:lstStyle/>
        <a:p>
          <a:pPr rtl="0"/>
          <a:r>
            <a:rPr lang="en-US" dirty="0" smtClean="0"/>
            <a:t>Compare files</a:t>
          </a:r>
          <a:endParaRPr lang="en-US" dirty="0"/>
        </a:p>
      </dgm:t>
    </dgm:pt>
    <dgm:pt modelId="{4DBCE448-12F9-47F6-BDFE-F99125535F25}" type="parTrans" cxnId="{9545A3D7-A863-421E-81E6-C75AB4D93FE8}">
      <dgm:prSet/>
      <dgm:spPr/>
      <dgm:t>
        <a:bodyPr/>
        <a:lstStyle/>
        <a:p>
          <a:endParaRPr lang="en-US"/>
        </a:p>
      </dgm:t>
    </dgm:pt>
    <dgm:pt modelId="{D58F11EA-AF37-420D-B141-4C796C3A8BFE}" type="sibTrans" cxnId="{9545A3D7-A863-421E-81E6-C75AB4D93FE8}">
      <dgm:prSet/>
      <dgm:spPr/>
      <dgm:t>
        <a:bodyPr/>
        <a:lstStyle/>
        <a:p>
          <a:endParaRPr lang="en-US"/>
        </a:p>
      </dgm:t>
    </dgm:pt>
    <dgm:pt modelId="{A5836FB2-AE95-4D42-817A-F949D144E358}" type="pres">
      <dgm:prSet presAssocID="{0B4B57C6-242F-4861-9D1D-20A360DBC497}" presName="diagram" presStyleCnt="0">
        <dgm:presLayoutVars>
          <dgm:chPref val="1"/>
          <dgm:dir/>
          <dgm:animOne val="branch"/>
          <dgm:animLvl val="lvl"/>
          <dgm:resizeHandles/>
        </dgm:presLayoutVars>
      </dgm:prSet>
      <dgm:spPr/>
      <dgm:t>
        <a:bodyPr/>
        <a:lstStyle/>
        <a:p>
          <a:endParaRPr lang="en-US"/>
        </a:p>
      </dgm:t>
    </dgm:pt>
    <dgm:pt modelId="{71A23EDF-B0DE-45C6-BE9F-62B2237DB05F}" type="pres">
      <dgm:prSet presAssocID="{97C3157E-4A17-4841-98CA-BB3282C59322}" presName="root" presStyleCnt="0"/>
      <dgm:spPr/>
      <dgm:t>
        <a:bodyPr/>
        <a:lstStyle/>
        <a:p>
          <a:endParaRPr lang="en-US"/>
        </a:p>
      </dgm:t>
    </dgm:pt>
    <dgm:pt modelId="{BBF2769E-B95C-42A0-AEC2-CE7859104E9C}" type="pres">
      <dgm:prSet presAssocID="{97C3157E-4A17-4841-98CA-BB3282C59322}" presName="rootComposite" presStyleCnt="0"/>
      <dgm:spPr/>
      <dgm:t>
        <a:bodyPr/>
        <a:lstStyle/>
        <a:p>
          <a:endParaRPr lang="en-US"/>
        </a:p>
      </dgm:t>
    </dgm:pt>
    <dgm:pt modelId="{6F47D39E-85F3-480E-9C62-D0DA63C29090}" type="pres">
      <dgm:prSet presAssocID="{97C3157E-4A17-4841-98CA-BB3282C59322}" presName="rootText" presStyleLbl="node1" presStyleIdx="0" presStyleCnt="6" custLinFactY="-41030" custLinFactNeighborX="-255" custLinFactNeighborY="-100000"/>
      <dgm:spPr/>
      <dgm:t>
        <a:bodyPr/>
        <a:lstStyle/>
        <a:p>
          <a:endParaRPr lang="en-US"/>
        </a:p>
      </dgm:t>
    </dgm:pt>
    <dgm:pt modelId="{C20FB584-430A-4CAF-B11A-BB06897D1368}" type="pres">
      <dgm:prSet presAssocID="{97C3157E-4A17-4841-98CA-BB3282C59322}" presName="rootConnector" presStyleLbl="node1" presStyleIdx="0" presStyleCnt="6"/>
      <dgm:spPr/>
      <dgm:t>
        <a:bodyPr/>
        <a:lstStyle/>
        <a:p>
          <a:endParaRPr lang="en-US"/>
        </a:p>
      </dgm:t>
    </dgm:pt>
    <dgm:pt modelId="{39E0B4E3-FF0B-4100-8C93-B69304E212C8}" type="pres">
      <dgm:prSet presAssocID="{97C3157E-4A17-4841-98CA-BB3282C59322}" presName="childShape" presStyleCnt="0"/>
      <dgm:spPr/>
      <dgm:t>
        <a:bodyPr/>
        <a:lstStyle/>
        <a:p>
          <a:endParaRPr lang="en-US"/>
        </a:p>
      </dgm:t>
    </dgm:pt>
    <dgm:pt modelId="{616C49F9-173D-437F-A2B2-F02201692980}" type="pres">
      <dgm:prSet presAssocID="{A3394A53-6A94-47CF-9A25-78B8B0CA0BB0}" presName="root" presStyleCnt="0"/>
      <dgm:spPr/>
      <dgm:t>
        <a:bodyPr/>
        <a:lstStyle/>
        <a:p>
          <a:endParaRPr lang="en-US"/>
        </a:p>
      </dgm:t>
    </dgm:pt>
    <dgm:pt modelId="{D29F70E1-9B2C-4226-B7FE-E39D2A77638C}" type="pres">
      <dgm:prSet presAssocID="{A3394A53-6A94-47CF-9A25-78B8B0CA0BB0}" presName="rootComposite" presStyleCnt="0"/>
      <dgm:spPr/>
      <dgm:t>
        <a:bodyPr/>
        <a:lstStyle/>
        <a:p>
          <a:endParaRPr lang="en-US"/>
        </a:p>
      </dgm:t>
    </dgm:pt>
    <dgm:pt modelId="{EE316852-666D-4FBD-9717-BE7996FC059B}" type="pres">
      <dgm:prSet presAssocID="{A3394A53-6A94-47CF-9A25-78B8B0CA0BB0}" presName="rootText" presStyleLbl="node1" presStyleIdx="1" presStyleCnt="6" custLinFactY="-41962" custLinFactNeighborX="81997" custLinFactNeighborY="-100000"/>
      <dgm:spPr/>
      <dgm:t>
        <a:bodyPr/>
        <a:lstStyle/>
        <a:p>
          <a:endParaRPr lang="en-US"/>
        </a:p>
      </dgm:t>
    </dgm:pt>
    <dgm:pt modelId="{A4FECCDA-92F4-46D2-9460-450D29F22191}" type="pres">
      <dgm:prSet presAssocID="{A3394A53-6A94-47CF-9A25-78B8B0CA0BB0}" presName="rootConnector" presStyleLbl="node1" presStyleIdx="1" presStyleCnt="6"/>
      <dgm:spPr/>
      <dgm:t>
        <a:bodyPr/>
        <a:lstStyle/>
        <a:p>
          <a:endParaRPr lang="en-US"/>
        </a:p>
      </dgm:t>
    </dgm:pt>
    <dgm:pt modelId="{09A93145-36FB-4A08-8AFF-4479A510DC7B}" type="pres">
      <dgm:prSet presAssocID="{A3394A53-6A94-47CF-9A25-78B8B0CA0BB0}" presName="childShape" presStyleCnt="0"/>
      <dgm:spPr/>
      <dgm:t>
        <a:bodyPr/>
        <a:lstStyle/>
        <a:p>
          <a:endParaRPr lang="en-US"/>
        </a:p>
      </dgm:t>
    </dgm:pt>
    <dgm:pt modelId="{4060A414-60FD-4509-8DFB-35412338BA48}" type="pres">
      <dgm:prSet presAssocID="{1B2AE94C-5E94-4AE4-909F-F3110835D083}" presName="root" presStyleCnt="0"/>
      <dgm:spPr/>
      <dgm:t>
        <a:bodyPr/>
        <a:lstStyle/>
        <a:p>
          <a:endParaRPr lang="en-US"/>
        </a:p>
      </dgm:t>
    </dgm:pt>
    <dgm:pt modelId="{B15BB7DE-6AAC-4F18-8577-7ABB2E58F968}" type="pres">
      <dgm:prSet presAssocID="{1B2AE94C-5E94-4AE4-909F-F3110835D083}" presName="rootComposite" presStyleCnt="0"/>
      <dgm:spPr/>
      <dgm:t>
        <a:bodyPr/>
        <a:lstStyle/>
        <a:p>
          <a:endParaRPr lang="en-US"/>
        </a:p>
      </dgm:t>
    </dgm:pt>
    <dgm:pt modelId="{6F3C1F7C-0817-48DA-8A5E-5F1BF720BE12}" type="pres">
      <dgm:prSet presAssocID="{1B2AE94C-5E94-4AE4-909F-F3110835D083}" presName="rootText" presStyleLbl="node1" presStyleIdx="2" presStyleCnt="6" custLinFactX="-43870" custLinFactY="-41962" custLinFactNeighborX="-100000" custLinFactNeighborY="-100000"/>
      <dgm:spPr/>
      <dgm:t>
        <a:bodyPr/>
        <a:lstStyle/>
        <a:p>
          <a:endParaRPr lang="en-US"/>
        </a:p>
      </dgm:t>
    </dgm:pt>
    <dgm:pt modelId="{A3E03E32-D3DC-42BD-AE11-90B73382EFB0}" type="pres">
      <dgm:prSet presAssocID="{1B2AE94C-5E94-4AE4-909F-F3110835D083}" presName="rootConnector" presStyleLbl="node1" presStyleIdx="2" presStyleCnt="6"/>
      <dgm:spPr/>
      <dgm:t>
        <a:bodyPr/>
        <a:lstStyle/>
        <a:p>
          <a:endParaRPr lang="en-US"/>
        </a:p>
      </dgm:t>
    </dgm:pt>
    <dgm:pt modelId="{D8A1033B-666D-4CFE-8E1D-62EF898A28F9}" type="pres">
      <dgm:prSet presAssocID="{1B2AE94C-5E94-4AE4-909F-F3110835D083}" presName="childShape" presStyleCnt="0"/>
      <dgm:spPr/>
      <dgm:t>
        <a:bodyPr/>
        <a:lstStyle/>
        <a:p>
          <a:endParaRPr lang="en-US"/>
        </a:p>
      </dgm:t>
    </dgm:pt>
    <dgm:pt modelId="{7DF0A538-32C6-45EB-A669-64F9BA2DB353}" type="pres">
      <dgm:prSet presAssocID="{CFB87832-01F6-442C-AD96-276C70E6ED57}" presName="root" presStyleCnt="0"/>
      <dgm:spPr/>
      <dgm:t>
        <a:bodyPr/>
        <a:lstStyle/>
        <a:p>
          <a:endParaRPr lang="en-US"/>
        </a:p>
      </dgm:t>
    </dgm:pt>
    <dgm:pt modelId="{F2F64365-183E-4F2D-BF28-352AF29C8BE4}" type="pres">
      <dgm:prSet presAssocID="{CFB87832-01F6-442C-AD96-276C70E6ED57}" presName="rootComposite" presStyleCnt="0"/>
      <dgm:spPr/>
      <dgm:t>
        <a:bodyPr/>
        <a:lstStyle/>
        <a:p>
          <a:endParaRPr lang="en-US"/>
        </a:p>
      </dgm:t>
    </dgm:pt>
    <dgm:pt modelId="{64EF5BB9-9C5A-4C72-A75C-D4139D8E2523}" type="pres">
      <dgm:prSet presAssocID="{CFB87832-01F6-442C-AD96-276C70E6ED57}" presName="rootText" presStyleLbl="node1" presStyleIdx="3" presStyleCnt="6" custLinFactY="-41962" custLinFactNeighborX="-62933" custLinFactNeighborY="-100000"/>
      <dgm:spPr/>
      <dgm:t>
        <a:bodyPr/>
        <a:lstStyle/>
        <a:p>
          <a:endParaRPr lang="en-US"/>
        </a:p>
      </dgm:t>
    </dgm:pt>
    <dgm:pt modelId="{5076BDF0-1ADA-422A-B0FE-940B625C04F6}" type="pres">
      <dgm:prSet presAssocID="{CFB87832-01F6-442C-AD96-276C70E6ED57}" presName="rootConnector" presStyleLbl="node1" presStyleIdx="3" presStyleCnt="6"/>
      <dgm:spPr/>
      <dgm:t>
        <a:bodyPr/>
        <a:lstStyle/>
        <a:p>
          <a:endParaRPr lang="en-US"/>
        </a:p>
      </dgm:t>
    </dgm:pt>
    <dgm:pt modelId="{91769F4F-D3EA-4AC6-8E9B-08385DB6D3E3}" type="pres">
      <dgm:prSet presAssocID="{CFB87832-01F6-442C-AD96-276C70E6ED57}" presName="childShape" presStyleCnt="0"/>
      <dgm:spPr/>
      <dgm:t>
        <a:bodyPr/>
        <a:lstStyle/>
        <a:p>
          <a:endParaRPr lang="en-US"/>
        </a:p>
      </dgm:t>
    </dgm:pt>
    <dgm:pt modelId="{FC10685E-3951-42CC-BB84-9959F2282F6A}" type="pres">
      <dgm:prSet presAssocID="{B184C184-3C98-4150-B618-361BC1C629E5}" presName="root" presStyleCnt="0"/>
      <dgm:spPr/>
      <dgm:t>
        <a:bodyPr/>
        <a:lstStyle/>
        <a:p>
          <a:endParaRPr lang="en-US"/>
        </a:p>
      </dgm:t>
    </dgm:pt>
    <dgm:pt modelId="{AC3B6AB0-224C-4A21-AAEB-ECA019A9726E}" type="pres">
      <dgm:prSet presAssocID="{B184C184-3C98-4150-B618-361BC1C629E5}" presName="rootComposite" presStyleCnt="0"/>
      <dgm:spPr/>
      <dgm:t>
        <a:bodyPr/>
        <a:lstStyle/>
        <a:p>
          <a:endParaRPr lang="en-US"/>
        </a:p>
      </dgm:t>
    </dgm:pt>
    <dgm:pt modelId="{0AD69DF8-C1B3-493A-93A4-B23BAC55E2EA}" type="pres">
      <dgm:prSet presAssocID="{B184C184-3C98-4150-B618-361BC1C629E5}" presName="rootText" presStyleLbl="node1" presStyleIdx="4" presStyleCnt="6" custLinFactY="-41962" custLinFactNeighborX="-82864" custLinFactNeighborY="-100000"/>
      <dgm:spPr/>
      <dgm:t>
        <a:bodyPr/>
        <a:lstStyle/>
        <a:p>
          <a:endParaRPr lang="en-US"/>
        </a:p>
      </dgm:t>
    </dgm:pt>
    <dgm:pt modelId="{B8369877-B1FC-499D-B467-9E91BA61A59F}" type="pres">
      <dgm:prSet presAssocID="{B184C184-3C98-4150-B618-361BC1C629E5}" presName="rootConnector" presStyleLbl="node1" presStyleIdx="4" presStyleCnt="6"/>
      <dgm:spPr/>
      <dgm:t>
        <a:bodyPr/>
        <a:lstStyle/>
        <a:p>
          <a:endParaRPr lang="en-US"/>
        </a:p>
      </dgm:t>
    </dgm:pt>
    <dgm:pt modelId="{3B61B404-552F-4011-AE1B-9536BCD73909}" type="pres">
      <dgm:prSet presAssocID="{B184C184-3C98-4150-B618-361BC1C629E5}" presName="childShape" presStyleCnt="0"/>
      <dgm:spPr/>
      <dgm:t>
        <a:bodyPr/>
        <a:lstStyle/>
        <a:p>
          <a:endParaRPr lang="en-US"/>
        </a:p>
      </dgm:t>
    </dgm:pt>
    <dgm:pt modelId="{80B67D53-6DF4-4017-AA0F-C5B62AF0D68F}" type="pres">
      <dgm:prSet presAssocID="{2A3CF9DF-F2AC-4972-A42A-3A5336999407}" presName="root" presStyleCnt="0"/>
      <dgm:spPr/>
      <dgm:t>
        <a:bodyPr/>
        <a:lstStyle/>
        <a:p>
          <a:endParaRPr lang="en-US"/>
        </a:p>
      </dgm:t>
    </dgm:pt>
    <dgm:pt modelId="{149775A7-5168-4BF8-A05A-6C2C0CEE46E1}" type="pres">
      <dgm:prSet presAssocID="{2A3CF9DF-F2AC-4972-A42A-3A5336999407}" presName="rootComposite" presStyleCnt="0"/>
      <dgm:spPr/>
      <dgm:t>
        <a:bodyPr/>
        <a:lstStyle/>
        <a:p>
          <a:endParaRPr lang="en-US"/>
        </a:p>
      </dgm:t>
    </dgm:pt>
    <dgm:pt modelId="{B57E8E6E-1B2C-4745-B94F-DAE65205A7AB}" type="pres">
      <dgm:prSet presAssocID="{2A3CF9DF-F2AC-4972-A42A-3A5336999407}" presName="rootText" presStyleLbl="node1" presStyleIdx="5" presStyleCnt="6" custLinFactX="-2794" custLinFactY="-41962" custLinFactNeighborX="-100000" custLinFactNeighborY="-100000"/>
      <dgm:spPr/>
      <dgm:t>
        <a:bodyPr/>
        <a:lstStyle/>
        <a:p>
          <a:endParaRPr lang="en-US"/>
        </a:p>
      </dgm:t>
    </dgm:pt>
    <dgm:pt modelId="{15AEB4C2-78A8-4753-BC2F-71FF192E0E68}" type="pres">
      <dgm:prSet presAssocID="{2A3CF9DF-F2AC-4972-A42A-3A5336999407}" presName="rootConnector" presStyleLbl="node1" presStyleIdx="5" presStyleCnt="6"/>
      <dgm:spPr/>
      <dgm:t>
        <a:bodyPr/>
        <a:lstStyle/>
        <a:p>
          <a:endParaRPr lang="en-US"/>
        </a:p>
      </dgm:t>
    </dgm:pt>
    <dgm:pt modelId="{8340307D-7AC6-4BE9-BC09-0446008F475A}" type="pres">
      <dgm:prSet presAssocID="{2A3CF9DF-F2AC-4972-A42A-3A5336999407}" presName="childShape" presStyleCnt="0"/>
      <dgm:spPr/>
      <dgm:t>
        <a:bodyPr/>
        <a:lstStyle/>
        <a:p>
          <a:endParaRPr lang="en-US"/>
        </a:p>
      </dgm:t>
    </dgm:pt>
  </dgm:ptLst>
  <dgm:cxnLst>
    <dgm:cxn modelId="{BFC2BA97-24B3-40D5-B5ED-AF68F8FE0961}" type="presOf" srcId="{CFB87832-01F6-442C-AD96-276C70E6ED57}" destId="{5076BDF0-1ADA-422A-B0FE-940B625C04F6}" srcOrd="1" destOrd="0" presId="urn:microsoft.com/office/officeart/2005/8/layout/hierarchy3"/>
    <dgm:cxn modelId="{1722060A-63C7-4F9E-B90A-4F649ED61EC2}" srcId="{0B4B57C6-242F-4861-9D1D-20A360DBC497}" destId="{97C3157E-4A17-4841-98CA-BB3282C59322}" srcOrd="0" destOrd="0" parTransId="{BD341489-6728-436F-8183-D7961E797091}" sibTransId="{1811871B-EAF0-4010-9CBB-51B610F06C60}"/>
    <dgm:cxn modelId="{C6C2ABFB-DC85-4B8E-9B45-6E787CFAFF6A}" type="presOf" srcId="{B184C184-3C98-4150-B618-361BC1C629E5}" destId="{0AD69DF8-C1B3-493A-93A4-B23BAC55E2EA}" srcOrd="0" destOrd="0" presId="urn:microsoft.com/office/officeart/2005/8/layout/hierarchy3"/>
    <dgm:cxn modelId="{1B3BBA85-841F-4EAD-940F-0740F3466D7C}" srcId="{0B4B57C6-242F-4861-9D1D-20A360DBC497}" destId="{1B2AE94C-5E94-4AE4-909F-F3110835D083}" srcOrd="2" destOrd="0" parTransId="{073ED4C3-C5D5-4E30-AEAA-4806A0583E8D}" sibTransId="{683F8D3A-8AF0-4B58-B114-2671D850580B}"/>
    <dgm:cxn modelId="{4CA62761-7CBE-474E-8FCD-8652FE486BFE}" srcId="{0B4B57C6-242F-4861-9D1D-20A360DBC497}" destId="{2A3CF9DF-F2AC-4972-A42A-3A5336999407}" srcOrd="5" destOrd="0" parTransId="{700C3E3A-48C0-4BBB-B654-F0263648ECA1}" sibTransId="{D28901C2-7A4E-4720-9821-A930FDE68C56}"/>
    <dgm:cxn modelId="{48CF81F6-C99E-43EC-AAA7-798AE75A46E2}" type="presOf" srcId="{1B2AE94C-5E94-4AE4-909F-F3110835D083}" destId="{6F3C1F7C-0817-48DA-8A5E-5F1BF720BE12}" srcOrd="0" destOrd="0" presId="urn:microsoft.com/office/officeart/2005/8/layout/hierarchy3"/>
    <dgm:cxn modelId="{E7EC8045-CEBF-4BFD-B8D1-1F2E54ABC83B}" type="presOf" srcId="{1B2AE94C-5E94-4AE4-909F-F3110835D083}" destId="{A3E03E32-D3DC-42BD-AE11-90B73382EFB0}" srcOrd="1" destOrd="0" presId="urn:microsoft.com/office/officeart/2005/8/layout/hierarchy3"/>
    <dgm:cxn modelId="{9545A3D7-A863-421E-81E6-C75AB4D93FE8}" srcId="{0B4B57C6-242F-4861-9D1D-20A360DBC497}" destId="{CFB87832-01F6-442C-AD96-276C70E6ED57}" srcOrd="3" destOrd="0" parTransId="{4DBCE448-12F9-47F6-BDFE-F99125535F25}" sibTransId="{D58F11EA-AF37-420D-B141-4C796C3A8BFE}"/>
    <dgm:cxn modelId="{ADC8FE7E-8F90-4612-A3AF-0D608EA7B7B2}" type="presOf" srcId="{2A3CF9DF-F2AC-4972-A42A-3A5336999407}" destId="{15AEB4C2-78A8-4753-BC2F-71FF192E0E68}" srcOrd="1" destOrd="0" presId="urn:microsoft.com/office/officeart/2005/8/layout/hierarchy3"/>
    <dgm:cxn modelId="{273E36E4-647B-4C16-88C7-3A21369DE920}" type="presOf" srcId="{2A3CF9DF-F2AC-4972-A42A-3A5336999407}" destId="{B57E8E6E-1B2C-4745-B94F-DAE65205A7AB}" srcOrd="0" destOrd="0" presId="urn:microsoft.com/office/officeart/2005/8/layout/hierarchy3"/>
    <dgm:cxn modelId="{A76EC85D-0C19-4805-A610-3A661BF22E8C}" type="presOf" srcId="{B184C184-3C98-4150-B618-361BC1C629E5}" destId="{B8369877-B1FC-499D-B467-9E91BA61A59F}" srcOrd="1" destOrd="0" presId="urn:microsoft.com/office/officeart/2005/8/layout/hierarchy3"/>
    <dgm:cxn modelId="{158A880E-EF0F-4874-8174-02FF788D0EB8}" type="presOf" srcId="{A3394A53-6A94-47CF-9A25-78B8B0CA0BB0}" destId="{EE316852-666D-4FBD-9717-BE7996FC059B}" srcOrd="0" destOrd="0" presId="urn:microsoft.com/office/officeart/2005/8/layout/hierarchy3"/>
    <dgm:cxn modelId="{4F027DE7-EC8E-48B4-A8B2-E0DE8334AE47}" type="presOf" srcId="{A3394A53-6A94-47CF-9A25-78B8B0CA0BB0}" destId="{A4FECCDA-92F4-46D2-9460-450D29F22191}" srcOrd="1" destOrd="0" presId="urn:microsoft.com/office/officeart/2005/8/layout/hierarchy3"/>
    <dgm:cxn modelId="{1F1FDD10-497C-4F55-9EE2-8A7D827A7843}" type="presOf" srcId="{97C3157E-4A17-4841-98CA-BB3282C59322}" destId="{6F47D39E-85F3-480E-9C62-D0DA63C29090}" srcOrd="0" destOrd="0" presId="urn:microsoft.com/office/officeart/2005/8/layout/hierarchy3"/>
    <dgm:cxn modelId="{AF676367-252B-4294-B35F-17A6A8BFC765}" srcId="{0B4B57C6-242F-4861-9D1D-20A360DBC497}" destId="{A3394A53-6A94-47CF-9A25-78B8B0CA0BB0}" srcOrd="1" destOrd="0" parTransId="{064CE675-9543-46F5-BD51-E18EF8D5C54E}" sibTransId="{83293F6A-6F74-42D1-8354-6B0D85B730F9}"/>
    <dgm:cxn modelId="{3ACBF255-7500-4FA4-A17C-EC592D38D473}" type="presOf" srcId="{0B4B57C6-242F-4861-9D1D-20A360DBC497}" destId="{A5836FB2-AE95-4D42-817A-F949D144E358}" srcOrd="0" destOrd="0" presId="urn:microsoft.com/office/officeart/2005/8/layout/hierarchy3"/>
    <dgm:cxn modelId="{7EF742F7-B7A3-40C5-B8EE-0E0B64DD4FE5}" type="presOf" srcId="{97C3157E-4A17-4841-98CA-BB3282C59322}" destId="{C20FB584-430A-4CAF-B11A-BB06897D1368}" srcOrd="1" destOrd="0" presId="urn:microsoft.com/office/officeart/2005/8/layout/hierarchy3"/>
    <dgm:cxn modelId="{4C4BF938-0901-4F40-BDDB-A51D6D25AFEF}" srcId="{0B4B57C6-242F-4861-9D1D-20A360DBC497}" destId="{B184C184-3C98-4150-B618-361BC1C629E5}" srcOrd="4" destOrd="0" parTransId="{BAF5A0D9-E172-4F82-9CF7-E448D49AA848}" sibTransId="{9A6580FC-5109-46B0-8039-D9E346FB4343}"/>
    <dgm:cxn modelId="{0D8CBDCC-6758-4BB9-AAB0-E8AB46FB3F4A}" type="presOf" srcId="{CFB87832-01F6-442C-AD96-276C70E6ED57}" destId="{64EF5BB9-9C5A-4C72-A75C-D4139D8E2523}" srcOrd="0" destOrd="0" presId="urn:microsoft.com/office/officeart/2005/8/layout/hierarchy3"/>
    <dgm:cxn modelId="{71173199-6794-406E-A2CE-5858A7C24032}" type="presParOf" srcId="{A5836FB2-AE95-4D42-817A-F949D144E358}" destId="{71A23EDF-B0DE-45C6-BE9F-62B2237DB05F}" srcOrd="0" destOrd="0" presId="urn:microsoft.com/office/officeart/2005/8/layout/hierarchy3"/>
    <dgm:cxn modelId="{25188230-9E88-46B9-B8E2-07FBF1492E57}" type="presParOf" srcId="{71A23EDF-B0DE-45C6-BE9F-62B2237DB05F}" destId="{BBF2769E-B95C-42A0-AEC2-CE7859104E9C}" srcOrd="0" destOrd="0" presId="urn:microsoft.com/office/officeart/2005/8/layout/hierarchy3"/>
    <dgm:cxn modelId="{C1C8BD44-3D8B-4CB2-95A9-74E7D6A8D3CE}" type="presParOf" srcId="{BBF2769E-B95C-42A0-AEC2-CE7859104E9C}" destId="{6F47D39E-85F3-480E-9C62-D0DA63C29090}" srcOrd="0" destOrd="0" presId="urn:microsoft.com/office/officeart/2005/8/layout/hierarchy3"/>
    <dgm:cxn modelId="{7CFD6A3F-D34E-4EA0-B0DC-79FE477BBF1C}" type="presParOf" srcId="{BBF2769E-B95C-42A0-AEC2-CE7859104E9C}" destId="{C20FB584-430A-4CAF-B11A-BB06897D1368}" srcOrd="1" destOrd="0" presId="urn:microsoft.com/office/officeart/2005/8/layout/hierarchy3"/>
    <dgm:cxn modelId="{E15A662D-E062-4216-AF42-B8D0040A4EB5}" type="presParOf" srcId="{71A23EDF-B0DE-45C6-BE9F-62B2237DB05F}" destId="{39E0B4E3-FF0B-4100-8C93-B69304E212C8}" srcOrd="1" destOrd="0" presId="urn:microsoft.com/office/officeart/2005/8/layout/hierarchy3"/>
    <dgm:cxn modelId="{7BAF9950-CC43-4C75-BF5B-4546B4D71193}" type="presParOf" srcId="{A5836FB2-AE95-4D42-817A-F949D144E358}" destId="{616C49F9-173D-437F-A2B2-F02201692980}" srcOrd="1" destOrd="0" presId="urn:microsoft.com/office/officeart/2005/8/layout/hierarchy3"/>
    <dgm:cxn modelId="{3D153C10-73F0-4C76-84E6-6311C75E880E}" type="presParOf" srcId="{616C49F9-173D-437F-A2B2-F02201692980}" destId="{D29F70E1-9B2C-4226-B7FE-E39D2A77638C}" srcOrd="0" destOrd="0" presId="urn:microsoft.com/office/officeart/2005/8/layout/hierarchy3"/>
    <dgm:cxn modelId="{E9BC5441-0011-46A0-BE10-7F744A2C21E5}" type="presParOf" srcId="{D29F70E1-9B2C-4226-B7FE-E39D2A77638C}" destId="{EE316852-666D-4FBD-9717-BE7996FC059B}" srcOrd="0" destOrd="0" presId="urn:microsoft.com/office/officeart/2005/8/layout/hierarchy3"/>
    <dgm:cxn modelId="{6D7F4E19-61E0-4CE3-AE09-64A869D18DDF}" type="presParOf" srcId="{D29F70E1-9B2C-4226-B7FE-E39D2A77638C}" destId="{A4FECCDA-92F4-46D2-9460-450D29F22191}" srcOrd="1" destOrd="0" presId="urn:microsoft.com/office/officeart/2005/8/layout/hierarchy3"/>
    <dgm:cxn modelId="{A31BD11C-A910-4305-A751-E3A34091D1AC}" type="presParOf" srcId="{616C49F9-173D-437F-A2B2-F02201692980}" destId="{09A93145-36FB-4A08-8AFF-4479A510DC7B}" srcOrd="1" destOrd="0" presId="urn:microsoft.com/office/officeart/2005/8/layout/hierarchy3"/>
    <dgm:cxn modelId="{99173A5F-2B09-4D58-B1F5-FB93C6FAF01A}" type="presParOf" srcId="{A5836FB2-AE95-4D42-817A-F949D144E358}" destId="{4060A414-60FD-4509-8DFB-35412338BA48}" srcOrd="2" destOrd="0" presId="urn:microsoft.com/office/officeart/2005/8/layout/hierarchy3"/>
    <dgm:cxn modelId="{C10A12D9-0719-4C9F-B651-CA497B416470}" type="presParOf" srcId="{4060A414-60FD-4509-8DFB-35412338BA48}" destId="{B15BB7DE-6AAC-4F18-8577-7ABB2E58F968}" srcOrd="0" destOrd="0" presId="urn:microsoft.com/office/officeart/2005/8/layout/hierarchy3"/>
    <dgm:cxn modelId="{95E5926D-8E3B-4D0E-9786-252B95A484B7}" type="presParOf" srcId="{B15BB7DE-6AAC-4F18-8577-7ABB2E58F968}" destId="{6F3C1F7C-0817-48DA-8A5E-5F1BF720BE12}" srcOrd="0" destOrd="0" presId="urn:microsoft.com/office/officeart/2005/8/layout/hierarchy3"/>
    <dgm:cxn modelId="{F182180D-9010-48F0-8C74-50B053FE4F52}" type="presParOf" srcId="{B15BB7DE-6AAC-4F18-8577-7ABB2E58F968}" destId="{A3E03E32-D3DC-42BD-AE11-90B73382EFB0}" srcOrd="1" destOrd="0" presId="urn:microsoft.com/office/officeart/2005/8/layout/hierarchy3"/>
    <dgm:cxn modelId="{F2FBB435-3063-41A3-AF4E-CDFD0FE53C25}" type="presParOf" srcId="{4060A414-60FD-4509-8DFB-35412338BA48}" destId="{D8A1033B-666D-4CFE-8E1D-62EF898A28F9}" srcOrd="1" destOrd="0" presId="urn:microsoft.com/office/officeart/2005/8/layout/hierarchy3"/>
    <dgm:cxn modelId="{D6B12CC2-1A22-45AD-B88F-B6CFC33B5B5E}" type="presParOf" srcId="{A5836FB2-AE95-4D42-817A-F949D144E358}" destId="{7DF0A538-32C6-45EB-A669-64F9BA2DB353}" srcOrd="3" destOrd="0" presId="urn:microsoft.com/office/officeart/2005/8/layout/hierarchy3"/>
    <dgm:cxn modelId="{48989D34-5F62-4C30-B370-0348966C47C1}" type="presParOf" srcId="{7DF0A538-32C6-45EB-A669-64F9BA2DB353}" destId="{F2F64365-183E-4F2D-BF28-352AF29C8BE4}" srcOrd="0" destOrd="0" presId="urn:microsoft.com/office/officeart/2005/8/layout/hierarchy3"/>
    <dgm:cxn modelId="{FDA4F1E0-6649-42B4-96F5-3B250CBB0B3E}" type="presParOf" srcId="{F2F64365-183E-4F2D-BF28-352AF29C8BE4}" destId="{64EF5BB9-9C5A-4C72-A75C-D4139D8E2523}" srcOrd="0" destOrd="0" presId="urn:microsoft.com/office/officeart/2005/8/layout/hierarchy3"/>
    <dgm:cxn modelId="{EC568E81-7947-4851-ABBC-F772CEF14F0C}" type="presParOf" srcId="{F2F64365-183E-4F2D-BF28-352AF29C8BE4}" destId="{5076BDF0-1ADA-422A-B0FE-940B625C04F6}" srcOrd="1" destOrd="0" presId="urn:microsoft.com/office/officeart/2005/8/layout/hierarchy3"/>
    <dgm:cxn modelId="{E4B9D4C7-9BDE-4479-A7C4-1210303DBCCC}" type="presParOf" srcId="{7DF0A538-32C6-45EB-A669-64F9BA2DB353}" destId="{91769F4F-D3EA-4AC6-8E9B-08385DB6D3E3}" srcOrd="1" destOrd="0" presId="urn:microsoft.com/office/officeart/2005/8/layout/hierarchy3"/>
    <dgm:cxn modelId="{DEF6A1CD-3264-4087-BA0D-6189766168C8}" type="presParOf" srcId="{A5836FB2-AE95-4D42-817A-F949D144E358}" destId="{FC10685E-3951-42CC-BB84-9959F2282F6A}" srcOrd="4" destOrd="0" presId="urn:microsoft.com/office/officeart/2005/8/layout/hierarchy3"/>
    <dgm:cxn modelId="{9C3209A5-9C38-4093-B878-42F1572B9F52}" type="presParOf" srcId="{FC10685E-3951-42CC-BB84-9959F2282F6A}" destId="{AC3B6AB0-224C-4A21-AAEB-ECA019A9726E}" srcOrd="0" destOrd="0" presId="urn:microsoft.com/office/officeart/2005/8/layout/hierarchy3"/>
    <dgm:cxn modelId="{909408E0-4558-401E-B233-7DD1DEC081B4}" type="presParOf" srcId="{AC3B6AB0-224C-4A21-AAEB-ECA019A9726E}" destId="{0AD69DF8-C1B3-493A-93A4-B23BAC55E2EA}" srcOrd="0" destOrd="0" presId="urn:microsoft.com/office/officeart/2005/8/layout/hierarchy3"/>
    <dgm:cxn modelId="{8818D10D-1CBF-4018-855B-6C29F61C31BC}" type="presParOf" srcId="{AC3B6AB0-224C-4A21-AAEB-ECA019A9726E}" destId="{B8369877-B1FC-499D-B467-9E91BA61A59F}" srcOrd="1" destOrd="0" presId="urn:microsoft.com/office/officeart/2005/8/layout/hierarchy3"/>
    <dgm:cxn modelId="{16A078DD-293F-403C-937A-56FCD69937BD}" type="presParOf" srcId="{FC10685E-3951-42CC-BB84-9959F2282F6A}" destId="{3B61B404-552F-4011-AE1B-9536BCD73909}" srcOrd="1" destOrd="0" presId="urn:microsoft.com/office/officeart/2005/8/layout/hierarchy3"/>
    <dgm:cxn modelId="{D447C937-EBAC-4330-87CD-26D290158B99}" type="presParOf" srcId="{A5836FB2-AE95-4D42-817A-F949D144E358}" destId="{80B67D53-6DF4-4017-AA0F-C5B62AF0D68F}" srcOrd="5" destOrd="0" presId="urn:microsoft.com/office/officeart/2005/8/layout/hierarchy3"/>
    <dgm:cxn modelId="{43257184-7F0F-4BBF-AD7C-BA27E066A5A4}" type="presParOf" srcId="{80B67D53-6DF4-4017-AA0F-C5B62AF0D68F}" destId="{149775A7-5168-4BF8-A05A-6C2C0CEE46E1}" srcOrd="0" destOrd="0" presId="urn:microsoft.com/office/officeart/2005/8/layout/hierarchy3"/>
    <dgm:cxn modelId="{6A9332B3-5A79-4F41-8992-66559579A221}" type="presParOf" srcId="{149775A7-5168-4BF8-A05A-6C2C0CEE46E1}" destId="{B57E8E6E-1B2C-4745-B94F-DAE65205A7AB}" srcOrd="0" destOrd="0" presId="urn:microsoft.com/office/officeart/2005/8/layout/hierarchy3"/>
    <dgm:cxn modelId="{08F44CB6-F06F-447D-8327-D45EFADEDA50}" type="presParOf" srcId="{149775A7-5168-4BF8-A05A-6C2C0CEE46E1}" destId="{15AEB4C2-78A8-4753-BC2F-71FF192E0E68}" srcOrd="1" destOrd="0" presId="urn:microsoft.com/office/officeart/2005/8/layout/hierarchy3"/>
    <dgm:cxn modelId="{B6F476CA-F331-4A0F-B299-C5AED83C1923}" type="presParOf" srcId="{80B67D53-6DF4-4017-AA0F-C5B62AF0D68F}" destId="{8340307D-7AC6-4BE9-BC09-0446008F475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A6943A-B902-4804-B83A-8470365B1B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8C6444B-4FBF-491D-BF14-F21D4AAC95F5}">
      <dgm:prSet custT="1"/>
      <dgm:spPr/>
      <dgm:t>
        <a:bodyPr/>
        <a:lstStyle/>
        <a:p>
          <a:pPr rtl="0"/>
          <a:r>
            <a:rPr lang="en-US" sz="5400" dirty="0" smtClean="0"/>
            <a:t>Data discovery and query tool</a:t>
          </a:r>
          <a:endParaRPr lang="en-US" sz="5400" dirty="0"/>
        </a:p>
      </dgm:t>
    </dgm:pt>
    <dgm:pt modelId="{5384D395-C225-4C50-A550-C10BD69A57BD}" type="parTrans" cxnId="{FD3FFB12-0498-4C3D-988D-297DED742E03}">
      <dgm:prSet/>
      <dgm:spPr/>
      <dgm:t>
        <a:bodyPr/>
        <a:lstStyle/>
        <a:p>
          <a:endParaRPr lang="en-US"/>
        </a:p>
      </dgm:t>
    </dgm:pt>
    <dgm:pt modelId="{80CCA98B-6D87-4A5B-915E-AE3515DFD78D}" type="sibTrans" cxnId="{FD3FFB12-0498-4C3D-988D-297DED742E03}">
      <dgm:prSet/>
      <dgm:spPr/>
      <dgm:t>
        <a:bodyPr/>
        <a:lstStyle/>
        <a:p>
          <a:endParaRPr lang="en-US"/>
        </a:p>
      </dgm:t>
    </dgm:pt>
    <dgm:pt modelId="{733756D9-C14B-4C35-AEDA-83F05A140D48}">
      <dgm:prSet custT="1"/>
      <dgm:spPr/>
      <dgm:t>
        <a:bodyPr/>
        <a:lstStyle/>
        <a:p>
          <a:pPr rtl="0"/>
          <a:r>
            <a:rPr lang="en-US" sz="5400" dirty="0" smtClean="0"/>
            <a:t>Enhances self-service BI experience</a:t>
          </a:r>
          <a:endParaRPr lang="en-US" sz="5400" dirty="0"/>
        </a:p>
      </dgm:t>
    </dgm:pt>
    <dgm:pt modelId="{CE672676-BD2A-419A-AF39-26B08D8FD76C}" type="parTrans" cxnId="{4E00D13A-D69C-4084-9514-B1ECE07D412A}">
      <dgm:prSet/>
      <dgm:spPr/>
      <dgm:t>
        <a:bodyPr/>
        <a:lstStyle/>
        <a:p>
          <a:endParaRPr lang="en-US"/>
        </a:p>
      </dgm:t>
    </dgm:pt>
    <dgm:pt modelId="{E848BF2A-36D7-44AB-8346-F262B29018F1}" type="sibTrans" cxnId="{4E00D13A-D69C-4084-9514-B1ECE07D412A}">
      <dgm:prSet/>
      <dgm:spPr/>
      <dgm:t>
        <a:bodyPr/>
        <a:lstStyle/>
        <a:p>
          <a:endParaRPr lang="en-US"/>
        </a:p>
      </dgm:t>
    </dgm:pt>
    <dgm:pt modelId="{F6392C24-AA93-43EC-A3FF-0773043C3098}">
      <dgm:prSet custT="1"/>
      <dgm:spPr/>
      <dgm:t>
        <a:bodyPr/>
        <a:lstStyle/>
        <a:p>
          <a:pPr rtl="0"/>
          <a:r>
            <a:rPr lang="en-US" sz="5400" dirty="0" smtClean="0"/>
            <a:t>Public search feature</a:t>
          </a:r>
          <a:endParaRPr lang="en-US" sz="5400" dirty="0"/>
        </a:p>
      </dgm:t>
    </dgm:pt>
    <dgm:pt modelId="{91A93966-55FB-4CDB-8273-F81210EAEB9F}" type="parTrans" cxnId="{2624DD17-3C43-4B83-B660-AAFC2ACC8081}">
      <dgm:prSet/>
      <dgm:spPr/>
      <dgm:t>
        <a:bodyPr/>
        <a:lstStyle/>
        <a:p>
          <a:endParaRPr lang="en-US"/>
        </a:p>
      </dgm:t>
    </dgm:pt>
    <dgm:pt modelId="{8BA93FD3-6F96-4541-B8A8-64DEFCBABD65}" type="sibTrans" cxnId="{2624DD17-3C43-4B83-B660-AAFC2ACC8081}">
      <dgm:prSet/>
      <dgm:spPr/>
      <dgm:t>
        <a:bodyPr/>
        <a:lstStyle/>
        <a:p>
          <a:endParaRPr lang="en-US"/>
        </a:p>
      </dgm:t>
    </dgm:pt>
    <dgm:pt modelId="{F07E7662-C29D-4C8F-8E7D-8FB2A16AB1FE}" type="pres">
      <dgm:prSet presAssocID="{1BA6943A-B902-4804-B83A-8470365B1BEE}" presName="vert0" presStyleCnt="0">
        <dgm:presLayoutVars>
          <dgm:dir/>
          <dgm:animOne val="branch"/>
          <dgm:animLvl val="lvl"/>
        </dgm:presLayoutVars>
      </dgm:prSet>
      <dgm:spPr/>
      <dgm:t>
        <a:bodyPr/>
        <a:lstStyle/>
        <a:p>
          <a:endParaRPr lang="en-US"/>
        </a:p>
      </dgm:t>
    </dgm:pt>
    <dgm:pt modelId="{A567FCCB-DE3F-40D7-9CBB-1CB7C9E0A888}" type="pres">
      <dgm:prSet presAssocID="{08C6444B-4FBF-491D-BF14-F21D4AAC95F5}" presName="thickLine" presStyleLbl="alignNode1" presStyleIdx="0" presStyleCnt="3"/>
      <dgm:spPr/>
    </dgm:pt>
    <dgm:pt modelId="{CEFBCA23-C598-4694-911B-355C56EDE377}" type="pres">
      <dgm:prSet presAssocID="{08C6444B-4FBF-491D-BF14-F21D4AAC95F5}" presName="horz1" presStyleCnt="0"/>
      <dgm:spPr/>
    </dgm:pt>
    <dgm:pt modelId="{AE6AF2CF-217D-481F-89FE-9699C6BD1B2F}" type="pres">
      <dgm:prSet presAssocID="{08C6444B-4FBF-491D-BF14-F21D4AAC95F5}" presName="tx1" presStyleLbl="revTx" presStyleIdx="0" presStyleCnt="3"/>
      <dgm:spPr/>
      <dgm:t>
        <a:bodyPr/>
        <a:lstStyle/>
        <a:p>
          <a:endParaRPr lang="en-US"/>
        </a:p>
      </dgm:t>
    </dgm:pt>
    <dgm:pt modelId="{752353BC-2A02-4C58-91B1-D105552982C2}" type="pres">
      <dgm:prSet presAssocID="{08C6444B-4FBF-491D-BF14-F21D4AAC95F5}" presName="vert1" presStyleCnt="0"/>
      <dgm:spPr/>
    </dgm:pt>
    <dgm:pt modelId="{E113D809-A6A5-497D-AA9A-6229FF38C10C}" type="pres">
      <dgm:prSet presAssocID="{733756D9-C14B-4C35-AEDA-83F05A140D48}" presName="thickLine" presStyleLbl="alignNode1" presStyleIdx="1" presStyleCnt="3"/>
      <dgm:spPr/>
    </dgm:pt>
    <dgm:pt modelId="{53037E23-7569-460D-9B2C-314FA42BCA13}" type="pres">
      <dgm:prSet presAssocID="{733756D9-C14B-4C35-AEDA-83F05A140D48}" presName="horz1" presStyleCnt="0"/>
      <dgm:spPr/>
    </dgm:pt>
    <dgm:pt modelId="{C2A3B9ED-8B80-4DF9-B70A-4D2BB665ED2A}" type="pres">
      <dgm:prSet presAssocID="{733756D9-C14B-4C35-AEDA-83F05A140D48}" presName="tx1" presStyleLbl="revTx" presStyleIdx="1" presStyleCnt="3"/>
      <dgm:spPr/>
      <dgm:t>
        <a:bodyPr/>
        <a:lstStyle/>
        <a:p>
          <a:endParaRPr lang="en-US"/>
        </a:p>
      </dgm:t>
    </dgm:pt>
    <dgm:pt modelId="{40A39506-607C-4C5F-B734-B69630165B58}" type="pres">
      <dgm:prSet presAssocID="{733756D9-C14B-4C35-AEDA-83F05A140D48}" presName="vert1" presStyleCnt="0"/>
      <dgm:spPr/>
    </dgm:pt>
    <dgm:pt modelId="{8E566654-40F9-49A2-80D1-9FEBD38E7D0E}" type="pres">
      <dgm:prSet presAssocID="{F6392C24-AA93-43EC-A3FF-0773043C3098}" presName="thickLine" presStyleLbl="alignNode1" presStyleIdx="2" presStyleCnt="3"/>
      <dgm:spPr/>
    </dgm:pt>
    <dgm:pt modelId="{774A628C-1BF1-4629-8B0D-2209DD276925}" type="pres">
      <dgm:prSet presAssocID="{F6392C24-AA93-43EC-A3FF-0773043C3098}" presName="horz1" presStyleCnt="0"/>
      <dgm:spPr/>
    </dgm:pt>
    <dgm:pt modelId="{FCB048CA-EE8C-42E5-AB0E-6A2F76819553}" type="pres">
      <dgm:prSet presAssocID="{F6392C24-AA93-43EC-A3FF-0773043C3098}" presName="tx1" presStyleLbl="revTx" presStyleIdx="2" presStyleCnt="3"/>
      <dgm:spPr/>
      <dgm:t>
        <a:bodyPr/>
        <a:lstStyle/>
        <a:p>
          <a:endParaRPr lang="en-US"/>
        </a:p>
      </dgm:t>
    </dgm:pt>
    <dgm:pt modelId="{3DC51622-395F-418D-92CD-A0E1F5B78D2F}" type="pres">
      <dgm:prSet presAssocID="{F6392C24-AA93-43EC-A3FF-0773043C3098}" presName="vert1" presStyleCnt="0"/>
      <dgm:spPr/>
    </dgm:pt>
  </dgm:ptLst>
  <dgm:cxnLst>
    <dgm:cxn modelId="{EAB04FA7-767F-4A5D-9328-90B4E68042AA}" type="presOf" srcId="{733756D9-C14B-4C35-AEDA-83F05A140D48}" destId="{C2A3B9ED-8B80-4DF9-B70A-4D2BB665ED2A}" srcOrd="0" destOrd="0" presId="urn:microsoft.com/office/officeart/2008/layout/LinedList"/>
    <dgm:cxn modelId="{4E00D13A-D69C-4084-9514-B1ECE07D412A}" srcId="{1BA6943A-B902-4804-B83A-8470365B1BEE}" destId="{733756D9-C14B-4C35-AEDA-83F05A140D48}" srcOrd="1" destOrd="0" parTransId="{CE672676-BD2A-419A-AF39-26B08D8FD76C}" sibTransId="{E848BF2A-36D7-44AB-8346-F262B29018F1}"/>
    <dgm:cxn modelId="{2920F20F-1A8D-41AC-940A-C64C92A2CEFB}" type="presOf" srcId="{1BA6943A-B902-4804-B83A-8470365B1BEE}" destId="{F07E7662-C29D-4C8F-8E7D-8FB2A16AB1FE}" srcOrd="0" destOrd="0" presId="urn:microsoft.com/office/officeart/2008/layout/LinedList"/>
    <dgm:cxn modelId="{FD3FFB12-0498-4C3D-988D-297DED742E03}" srcId="{1BA6943A-B902-4804-B83A-8470365B1BEE}" destId="{08C6444B-4FBF-491D-BF14-F21D4AAC95F5}" srcOrd="0" destOrd="0" parTransId="{5384D395-C225-4C50-A550-C10BD69A57BD}" sibTransId="{80CCA98B-6D87-4A5B-915E-AE3515DFD78D}"/>
    <dgm:cxn modelId="{2624DD17-3C43-4B83-B660-AAFC2ACC8081}" srcId="{1BA6943A-B902-4804-B83A-8470365B1BEE}" destId="{F6392C24-AA93-43EC-A3FF-0773043C3098}" srcOrd="2" destOrd="0" parTransId="{91A93966-55FB-4CDB-8273-F81210EAEB9F}" sibTransId="{8BA93FD3-6F96-4541-B8A8-64DEFCBABD65}"/>
    <dgm:cxn modelId="{74FE991E-7B91-44D7-821C-799619FB24B8}" type="presOf" srcId="{08C6444B-4FBF-491D-BF14-F21D4AAC95F5}" destId="{AE6AF2CF-217D-481F-89FE-9699C6BD1B2F}" srcOrd="0" destOrd="0" presId="urn:microsoft.com/office/officeart/2008/layout/LinedList"/>
    <dgm:cxn modelId="{D24AE0C1-9577-4DF3-9C6D-41C860F138A8}" type="presOf" srcId="{F6392C24-AA93-43EC-A3FF-0773043C3098}" destId="{FCB048CA-EE8C-42E5-AB0E-6A2F76819553}" srcOrd="0" destOrd="0" presId="urn:microsoft.com/office/officeart/2008/layout/LinedList"/>
    <dgm:cxn modelId="{7A203CD4-6377-4E58-8840-F8FD587680D7}" type="presParOf" srcId="{F07E7662-C29D-4C8F-8E7D-8FB2A16AB1FE}" destId="{A567FCCB-DE3F-40D7-9CBB-1CB7C9E0A888}" srcOrd="0" destOrd="0" presId="urn:microsoft.com/office/officeart/2008/layout/LinedList"/>
    <dgm:cxn modelId="{B663967D-868B-4AC5-B820-12A67049D893}" type="presParOf" srcId="{F07E7662-C29D-4C8F-8E7D-8FB2A16AB1FE}" destId="{CEFBCA23-C598-4694-911B-355C56EDE377}" srcOrd="1" destOrd="0" presId="urn:microsoft.com/office/officeart/2008/layout/LinedList"/>
    <dgm:cxn modelId="{FCEFB984-7197-4A75-B515-1D2E035185C7}" type="presParOf" srcId="{CEFBCA23-C598-4694-911B-355C56EDE377}" destId="{AE6AF2CF-217D-481F-89FE-9699C6BD1B2F}" srcOrd="0" destOrd="0" presId="urn:microsoft.com/office/officeart/2008/layout/LinedList"/>
    <dgm:cxn modelId="{399B69C4-C394-40E2-BCF3-C83569985E65}" type="presParOf" srcId="{CEFBCA23-C598-4694-911B-355C56EDE377}" destId="{752353BC-2A02-4C58-91B1-D105552982C2}" srcOrd="1" destOrd="0" presId="urn:microsoft.com/office/officeart/2008/layout/LinedList"/>
    <dgm:cxn modelId="{6728A7A0-2177-47A9-9A67-A8F900C968C9}" type="presParOf" srcId="{F07E7662-C29D-4C8F-8E7D-8FB2A16AB1FE}" destId="{E113D809-A6A5-497D-AA9A-6229FF38C10C}" srcOrd="2" destOrd="0" presId="urn:microsoft.com/office/officeart/2008/layout/LinedList"/>
    <dgm:cxn modelId="{FF4D4213-1590-4DF6-B5F7-304594CF0E98}" type="presParOf" srcId="{F07E7662-C29D-4C8F-8E7D-8FB2A16AB1FE}" destId="{53037E23-7569-460D-9B2C-314FA42BCA13}" srcOrd="3" destOrd="0" presId="urn:microsoft.com/office/officeart/2008/layout/LinedList"/>
    <dgm:cxn modelId="{A802E2B0-1FD4-4A92-AB7F-6A5880C885C7}" type="presParOf" srcId="{53037E23-7569-460D-9B2C-314FA42BCA13}" destId="{C2A3B9ED-8B80-4DF9-B70A-4D2BB665ED2A}" srcOrd="0" destOrd="0" presId="urn:microsoft.com/office/officeart/2008/layout/LinedList"/>
    <dgm:cxn modelId="{58F7487E-0283-4A98-A008-AE2C74AD2924}" type="presParOf" srcId="{53037E23-7569-460D-9B2C-314FA42BCA13}" destId="{40A39506-607C-4C5F-B734-B69630165B58}" srcOrd="1" destOrd="0" presId="urn:microsoft.com/office/officeart/2008/layout/LinedList"/>
    <dgm:cxn modelId="{AC2BA127-2381-4299-BA06-309E4B27F21D}" type="presParOf" srcId="{F07E7662-C29D-4C8F-8E7D-8FB2A16AB1FE}" destId="{8E566654-40F9-49A2-80D1-9FEBD38E7D0E}" srcOrd="4" destOrd="0" presId="urn:microsoft.com/office/officeart/2008/layout/LinedList"/>
    <dgm:cxn modelId="{748B61D8-A23C-4B81-9B4C-16E544F05550}" type="presParOf" srcId="{F07E7662-C29D-4C8F-8E7D-8FB2A16AB1FE}" destId="{774A628C-1BF1-4629-8B0D-2209DD276925}" srcOrd="5" destOrd="0" presId="urn:microsoft.com/office/officeart/2008/layout/LinedList"/>
    <dgm:cxn modelId="{F8BE5455-BE9B-45AB-8BCE-D3D5DCE3C3A2}" type="presParOf" srcId="{774A628C-1BF1-4629-8B0D-2209DD276925}" destId="{FCB048CA-EE8C-42E5-AB0E-6A2F76819553}" srcOrd="0" destOrd="0" presId="urn:microsoft.com/office/officeart/2008/layout/LinedList"/>
    <dgm:cxn modelId="{72BF171F-270E-41C1-BB0F-DF8B4CDA7E1C}" type="presParOf" srcId="{774A628C-1BF1-4629-8B0D-2209DD276925}" destId="{3DC51622-395F-418D-92CD-A0E1F5B78D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5A9879-1C16-40A1-A19D-D515EDB5EA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2FBA45-EFB3-4842-8A6C-80B5CE5E1582}">
      <dgm:prSet custT="1"/>
      <dgm:spPr/>
      <dgm:t>
        <a:bodyPr/>
        <a:lstStyle/>
        <a:p>
          <a:pPr rtl="0"/>
          <a:r>
            <a:rPr lang="en-US" sz="5400" dirty="0" smtClean="0"/>
            <a:t>Handles massive volumes of data</a:t>
          </a:r>
          <a:endParaRPr lang="en-US" sz="5400" dirty="0"/>
        </a:p>
      </dgm:t>
    </dgm:pt>
    <dgm:pt modelId="{EB13770B-D5EF-40D9-A5D7-A5E5F14D1C16}" type="parTrans" cxnId="{ED6B8D3A-9842-4C9D-BCEE-19371BD3D536}">
      <dgm:prSet/>
      <dgm:spPr/>
      <dgm:t>
        <a:bodyPr/>
        <a:lstStyle/>
        <a:p>
          <a:endParaRPr lang="en-US"/>
        </a:p>
      </dgm:t>
    </dgm:pt>
    <dgm:pt modelId="{6EF50D95-5D81-419F-A9C3-CAF4C8B6DC27}" type="sibTrans" cxnId="{ED6B8D3A-9842-4C9D-BCEE-19371BD3D536}">
      <dgm:prSet/>
      <dgm:spPr/>
      <dgm:t>
        <a:bodyPr/>
        <a:lstStyle/>
        <a:p>
          <a:endParaRPr lang="en-US"/>
        </a:p>
      </dgm:t>
    </dgm:pt>
    <dgm:pt modelId="{E26C7D81-281A-4750-9BB5-9CE06F96DAA7}">
      <dgm:prSet custT="1"/>
      <dgm:spPr/>
      <dgm:t>
        <a:bodyPr/>
        <a:lstStyle/>
        <a:p>
          <a:pPr rtl="0"/>
          <a:r>
            <a:rPr lang="en-US" sz="5400" dirty="0" smtClean="0"/>
            <a:t>Builds on known pivot table skills</a:t>
          </a:r>
          <a:endParaRPr lang="en-US" sz="5400" dirty="0"/>
        </a:p>
      </dgm:t>
    </dgm:pt>
    <dgm:pt modelId="{9D2AA179-6C6F-4DF0-A75B-617D45CF24EB}" type="parTrans" cxnId="{0D7A183B-6816-41C8-B912-8DBD4D0D95CB}">
      <dgm:prSet/>
      <dgm:spPr/>
      <dgm:t>
        <a:bodyPr/>
        <a:lstStyle/>
        <a:p>
          <a:endParaRPr lang="en-US"/>
        </a:p>
      </dgm:t>
    </dgm:pt>
    <dgm:pt modelId="{3CA85A95-6523-42FE-9185-D9FAE8284C32}" type="sibTrans" cxnId="{0D7A183B-6816-41C8-B912-8DBD4D0D95CB}">
      <dgm:prSet/>
      <dgm:spPr/>
      <dgm:t>
        <a:bodyPr/>
        <a:lstStyle/>
        <a:p>
          <a:endParaRPr lang="en-US"/>
        </a:p>
      </dgm:t>
    </dgm:pt>
    <dgm:pt modelId="{C7AB94AA-D24B-4360-A41C-39FA2D4004CD}">
      <dgm:prSet custT="1"/>
      <dgm:spPr/>
      <dgm:t>
        <a:bodyPr/>
        <a:lstStyle/>
        <a:p>
          <a:pPr rtl="0"/>
          <a:r>
            <a:rPr lang="en-US" sz="5400" dirty="0" smtClean="0"/>
            <a:t>Possible multi-table pivots</a:t>
          </a:r>
          <a:endParaRPr lang="en-US" sz="5400" dirty="0"/>
        </a:p>
      </dgm:t>
    </dgm:pt>
    <dgm:pt modelId="{12DA72A9-54C5-42D2-A217-53996CB4EB81}" type="parTrans" cxnId="{1C227CA4-CA42-47F6-AEDB-6A455B7E0C37}">
      <dgm:prSet/>
      <dgm:spPr/>
      <dgm:t>
        <a:bodyPr/>
        <a:lstStyle/>
        <a:p>
          <a:endParaRPr lang="en-US"/>
        </a:p>
      </dgm:t>
    </dgm:pt>
    <dgm:pt modelId="{45E1D498-2CB4-4432-8C6B-C259339DD104}" type="sibTrans" cxnId="{1C227CA4-CA42-47F6-AEDB-6A455B7E0C37}">
      <dgm:prSet/>
      <dgm:spPr/>
      <dgm:t>
        <a:bodyPr/>
        <a:lstStyle/>
        <a:p>
          <a:endParaRPr lang="en-US"/>
        </a:p>
      </dgm:t>
    </dgm:pt>
    <dgm:pt modelId="{CE5DE679-845E-47B7-B190-AB1FB878CDF7}">
      <dgm:prSet custT="1"/>
      <dgm:spPr/>
      <dgm:t>
        <a:bodyPr/>
        <a:lstStyle/>
        <a:p>
          <a:pPr rtl="0"/>
          <a:r>
            <a:rPr lang="en-US" sz="5400" dirty="0" smtClean="0"/>
            <a:t>“Save As” - for interactive web application</a:t>
          </a:r>
          <a:endParaRPr lang="en-US" sz="5400" dirty="0"/>
        </a:p>
      </dgm:t>
    </dgm:pt>
    <dgm:pt modelId="{DE0CC5DF-764B-48D3-B70B-E49AAF500B0D}" type="parTrans" cxnId="{31271FF1-385E-4CFA-8A9E-BE7ACB389A94}">
      <dgm:prSet/>
      <dgm:spPr/>
      <dgm:t>
        <a:bodyPr/>
        <a:lstStyle/>
        <a:p>
          <a:endParaRPr lang="en-US"/>
        </a:p>
      </dgm:t>
    </dgm:pt>
    <dgm:pt modelId="{82FE53BC-A188-4437-9C0F-F528B30D03F1}" type="sibTrans" cxnId="{31271FF1-385E-4CFA-8A9E-BE7ACB389A94}">
      <dgm:prSet/>
      <dgm:spPr/>
      <dgm:t>
        <a:bodyPr/>
        <a:lstStyle/>
        <a:p>
          <a:endParaRPr lang="en-US"/>
        </a:p>
      </dgm:t>
    </dgm:pt>
    <dgm:pt modelId="{B6DC4482-DC47-4098-8A18-83C214374ADA}" type="pres">
      <dgm:prSet presAssocID="{445A9879-1C16-40A1-A19D-D515EDB5EAA4}" presName="vert0" presStyleCnt="0">
        <dgm:presLayoutVars>
          <dgm:dir/>
          <dgm:animOne val="branch"/>
          <dgm:animLvl val="lvl"/>
        </dgm:presLayoutVars>
      </dgm:prSet>
      <dgm:spPr/>
      <dgm:t>
        <a:bodyPr/>
        <a:lstStyle/>
        <a:p>
          <a:endParaRPr lang="en-US"/>
        </a:p>
      </dgm:t>
    </dgm:pt>
    <dgm:pt modelId="{E70B4102-191E-4347-9352-835E17125F32}" type="pres">
      <dgm:prSet presAssocID="{642FBA45-EFB3-4842-8A6C-80B5CE5E1582}" presName="thickLine" presStyleLbl="alignNode1" presStyleIdx="0" presStyleCnt="4"/>
      <dgm:spPr/>
    </dgm:pt>
    <dgm:pt modelId="{C396B677-41C6-4607-B7F8-723B23B744F6}" type="pres">
      <dgm:prSet presAssocID="{642FBA45-EFB3-4842-8A6C-80B5CE5E1582}" presName="horz1" presStyleCnt="0"/>
      <dgm:spPr/>
    </dgm:pt>
    <dgm:pt modelId="{A088C48C-3380-4656-B044-497B6BA6A63A}" type="pres">
      <dgm:prSet presAssocID="{642FBA45-EFB3-4842-8A6C-80B5CE5E1582}" presName="tx1" presStyleLbl="revTx" presStyleIdx="0" presStyleCnt="4"/>
      <dgm:spPr/>
      <dgm:t>
        <a:bodyPr/>
        <a:lstStyle/>
        <a:p>
          <a:endParaRPr lang="en-US"/>
        </a:p>
      </dgm:t>
    </dgm:pt>
    <dgm:pt modelId="{52398116-C439-49E7-8EBD-E7F9E02F5EA6}" type="pres">
      <dgm:prSet presAssocID="{642FBA45-EFB3-4842-8A6C-80B5CE5E1582}" presName="vert1" presStyleCnt="0"/>
      <dgm:spPr/>
    </dgm:pt>
    <dgm:pt modelId="{BA575B9D-0966-4AB0-9B41-423A468C85C8}" type="pres">
      <dgm:prSet presAssocID="{E26C7D81-281A-4750-9BB5-9CE06F96DAA7}" presName="thickLine" presStyleLbl="alignNode1" presStyleIdx="1" presStyleCnt="4"/>
      <dgm:spPr/>
    </dgm:pt>
    <dgm:pt modelId="{76EE2BFE-75BB-4A08-863F-661358443696}" type="pres">
      <dgm:prSet presAssocID="{E26C7D81-281A-4750-9BB5-9CE06F96DAA7}" presName="horz1" presStyleCnt="0"/>
      <dgm:spPr/>
    </dgm:pt>
    <dgm:pt modelId="{D0974A93-2B0B-4F39-A04B-907CE7A5A1AC}" type="pres">
      <dgm:prSet presAssocID="{E26C7D81-281A-4750-9BB5-9CE06F96DAA7}" presName="tx1" presStyleLbl="revTx" presStyleIdx="1" presStyleCnt="4"/>
      <dgm:spPr/>
      <dgm:t>
        <a:bodyPr/>
        <a:lstStyle/>
        <a:p>
          <a:endParaRPr lang="en-US"/>
        </a:p>
      </dgm:t>
    </dgm:pt>
    <dgm:pt modelId="{0FF09B2D-00B7-44E5-A0BE-14C7623D5B44}" type="pres">
      <dgm:prSet presAssocID="{E26C7D81-281A-4750-9BB5-9CE06F96DAA7}" presName="vert1" presStyleCnt="0"/>
      <dgm:spPr/>
    </dgm:pt>
    <dgm:pt modelId="{57183C5A-4429-480D-B295-1F9AE207B4A4}" type="pres">
      <dgm:prSet presAssocID="{C7AB94AA-D24B-4360-A41C-39FA2D4004CD}" presName="thickLine" presStyleLbl="alignNode1" presStyleIdx="2" presStyleCnt="4"/>
      <dgm:spPr/>
    </dgm:pt>
    <dgm:pt modelId="{C1589940-F9AA-43BE-A470-95F4CFC3C89F}" type="pres">
      <dgm:prSet presAssocID="{C7AB94AA-D24B-4360-A41C-39FA2D4004CD}" presName="horz1" presStyleCnt="0"/>
      <dgm:spPr/>
    </dgm:pt>
    <dgm:pt modelId="{A0504633-784B-40D2-BB23-4CF78FFC4F9E}" type="pres">
      <dgm:prSet presAssocID="{C7AB94AA-D24B-4360-A41C-39FA2D4004CD}" presName="tx1" presStyleLbl="revTx" presStyleIdx="2" presStyleCnt="4"/>
      <dgm:spPr/>
      <dgm:t>
        <a:bodyPr/>
        <a:lstStyle/>
        <a:p>
          <a:endParaRPr lang="en-US"/>
        </a:p>
      </dgm:t>
    </dgm:pt>
    <dgm:pt modelId="{8C0142FE-560E-49BD-BFE1-57FB5AE7740A}" type="pres">
      <dgm:prSet presAssocID="{C7AB94AA-D24B-4360-A41C-39FA2D4004CD}" presName="vert1" presStyleCnt="0"/>
      <dgm:spPr/>
    </dgm:pt>
    <dgm:pt modelId="{92A3365C-B009-47D8-9286-78BEBB32BA21}" type="pres">
      <dgm:prSet presAssocID="{CE5DE679-845E-47B7-B190-AB1FB878CDF7}" presName="thickLine" presStyleLbl="alignNode1" presStyleIdx="3" presStyleCnt="4"/>
      <dgm:spPr/>
    </dgm:pt>
    <dgm:pt modelId="{F6EDC39C-CDB9-4D2C-BA82-F2AD890D12B8}" type="pres">
      <dgm:prSet presAssocID="{CE5DE679-845E-47B7-B190-AB1FB878CDF7}" presName="horz1" presStyleCnt="0"/>
      <dgm:spPr/>
    </dgm:pt>
    <dgm:pt modelId="{ECC82EBE-E01D-4DD7-A715-44E24CA0423F}" type="pres">
      <dgm:prSet presAssocID="{CE5DE679-845E-47B7-B190-AB1FB878CDF7}" presName="tx1" presStyleLbl="revTx" presStyleIdx="3" presStyleCnt="4"/>
      <dgm:spPr/>
      <dgm:t>
        <a:bodyPr/>
        <a:lstStyle/>
        <a:p>
          <a:endParaRPr lang="en-US"/>
        </a:p>
      </dgm:t>
    </dgm:pt>
    <dgm:pt modelId="{6724265A-3874-4FA9-AA63-6BB94C5A745E}" type="pres">
      <dgm:prSet presAssocID="{CE5DE679-845E-47B7-B190-AB1FB878CDF7}" presName="vert1" presStyleCnt="0"/>
      <dgm:spPr/>
    </dgm:pt>
  </dgm:ptLst>
  <dgm:cxnLst>
    <dgm:cxn modelId="{1C227CA4-CA42-47F6-AEDB-6A455B7E0C37}" srcId="{445A9879-1C16-40A1-A19D-D515EDB5EAA4}" destId="{C7AB94AA-D24B-4360-A41C-39FA2D4004CD}" srcOrd="2" destOrd="0" parTransId="{12DA72A9-54C5-42D2-A217-53996CB4EB81}" sibTransId="{45E1D498-2CB4-4432-8C6B-C259339DD104}"/>
    <dgm:cxn modelId="{9383F13D-8AEC-450D-8F04-7602F090605D}" type="presOf" srcId="{E26C7D81-281A-4750-9BB5-9CE06F96DAA7}" destId="{D0974A93-2B0B-4F39-A04B-907CE7A5A1AC}" srcOrd="0" destOrd="0" presId="urn:microsoft.com/office/officeart/2008/layout/LinedList"/>
    <dgm:cxn modelId="{0D7A183B-6816-41C8-B912-8DBD4D0D95CB}" srcId="{445A9879-1C16-40A1-A19D-D515EDB5EAA4}" destId="{E26C7D81-281A-4750-9BB5-9CE06F96DAA7}" srcOrd="1" destOrd="0" parTransId="{9D2AA179-6C6F-4DF0-A75B-617D45CF24EB}" sibTransId="{3CA85A95-6523-42FE-9185-D9FAE8284C32}"/>
    <dgm:cxn modelId="{01DC9F3E-52F1-45FE-B0C0-E95320722A4C}" type="presOf" srcId="{642FBA45-EFB3-4842-8A6C-80B5CE5E1582}" destId="{A088C48C-3380-4656-B044-497B6BA6A63A}" srcOrd="0" destOrd="0" presId="urn:microsoft.com/office/officeart/2008/layout/LinedList"/>
    <dgm:cxn modelId="{A3D7D74D-28CE-4AA9-AA7E-5B88EB9AB2D7}" type="presOf" srcId="{CE5DE679-845E-47B7-B190-AB1FB878CDF7}" destId="{ECC82EBE-E01D-4DD7-A715-44E24CA0423F}" srcOrd="0" destOrd="0" presId="urn:microsoft.com/office/officeart/2008/layout/LinedList"/>
    <dgm:cxn modelId="{ED6B8D3A-9842-4C9D-BCEE-19371BD3D536}" srcId="{445A9879-1C16-40A1-A19D-D515EDB5EAA4}" destId="{642FBA45-EFB3-4842-8A6C-80B5CE5E1582}" srcOrd="0" destOrd="0" parTransId="{EB13770B-D5EF-40D9-A5D7-A5E5F14D1C16}" sibTransId="{6EF50D95-5D81-419F-A9C3-CAF4C8B6DC27}"/>
    <dgm:cxn modelId="{31271FF1-385E-4CFA-8A9E-BE7ACB389A94}" srcId="{445A9879-1C16-40A1-A19D-D515EDB5EAA4}" destId="{CE5DE679-845E-47B7-B190-AB1FB878CDF7}" srcOrd="3" destOrd="0" parTransId="{DE0CC5DF-764B-48D3-B70B-E49AAF500B0D}" sibTransId="{82FE53BC-A188-4437-9C0F-F528B30D03F1}"/>
    <dgm:cxn modelId="{F924D84D-BD80-429B-91BF-05B480EEE4B2}" type="presOf" srcId="{C7AB94AA-D24B-4360-A41C-39FA2D4004CD}" destId="{A0504633-784B-40D2-BB23-4CF78FFC4F9E}" srcOrd="0" destOrd="0" presId="urn:microsoft.com/office/officeart/2008/layout/LinedList"/>
    <dgm:cxn modelId="{76C43B65-0452-4FAB-A416-3CDE11D3BAF7}" type="presOf" srcId="{445A9879-1C16-40A1-A19D-D515EDB5EAA4}" destId="{B6DC4482-DC47-4098-8A18-83C214374ADA}" srcOrd="0" destOrd="0" presId="urn:microsoft.com/office/officeart/2008/layout/LinedList"/>
    <dgm:cxn modelId="{657E9A7A-0B3D-4A89-96E4-5953C2C2E297}" type="presParOf" srcId="{B6DC4482-DC47-4098-8A18-83C214374ADA}" destId="{E70B4102-191E-4347-9352-835E17125F32}" srcOrd="0" destOrd="0" presId="urn:microsoft.com/office/officeart/2008/layout/LinedList"/>
    <dgm:cxn modelId="{15633515-715B-4C18-9E29-887C808880A8}" type="presParOf" srcId="{B6DC4482-DC47-4098-8A18-83C214374ADA}" destId="{C396B677-41C6-4607-B7F8-723B23B744F6}" srcOrd="1" destOrd="0" presId="urn:microsoft.com/office/officeart/2008/layout/LinedList"/>
    <dgm:cxn modelId="{9113EA7F-530F-4116-9CAF-CD149CF26825}" type="presParOf" srcId="{C396B677-41C6-4607-B7F8-723B23B744F6}" destId="{A088C48C-3380-4656-B044-497B6BA6A63A}" srcOrd="0" destOrd="0" presId="urn:microsoft.com/office/officeart/2008/layout/LinedList"/>
    <dgm:cxn modelId="{AAFD47C2-5FA7-4E59-A2EA-41CAC425A8CE}" type="presParOf" srcId="{C396B677-41C6-4607-B7F8-723B23B744F6}" destId="{52398116-C439-49E7-8EBD-E7F9E02F5EA6}" srcOrd="1" destOrd="0" presId="urn:microsoft.com/office/officeart/2008/layout/LinedList"/>
    <dgm:cxn modelId="{8C6D6258-144A-4ECD-9D4E-FBF1C060A467}" type="presParOf" srcId="{B6DC4482-DC47-4098-8A18-83C214374ADA}" destId="{BA575B9D-0966-4AB0-9B41-423A468C85C8}" srcOrd="2" destOrd="0" presId="urn:microsoft.com/office/officeart/2008/layout/LinedList"/>
    <dgm:cxn modelId="{B76C079E-14A6-467F-9976-F68C9AABD7DC}" type="presParOf" srcId="{B6DC4482-DC47-4098-8A18-83C214374ADA}" destId="{76EE2BFE-75BB-4A08-863F-661358443696}" srcOrd="3" destOrd="0" presId="urn:microsoft.com/office/officeart/2008/layout/LinedList"/>
    <dgm:cxn modelId="{4DC10B02-FC4B-4E3F-8CCB-3C97450E4FB5}" type="presParOf" srcId="{76EE2BFE-75BB-4A08-863F-661358443696}" destId="{D0974A93-2B0B-4F39-A04B-907CE7A5A1AC}" srcOrd="0" destOrd="0" presId="urn:microsoft.com/office/officeart/2008/layout/LinedList"/>
    <dgm:cxn modelId="{17576B4B-037A-4643-A0FA-33E2877D03D5}" type="presParOf" srcId="{76EE2BFE-75BB-4A08-863F-661358443696}" destId="{0FF09B2D-00B7-44E5-A0BE-14C7623D5B44}" srcOrd="1" destOrd="0" presId="urn:microsoft.com/office/officeart/2008/layout/LinedList"/>
    <dgm:cxn modelId="{1E48C9F5-E678-4E7D-B05D-6A911EAC8923}" type="presParOf" srcId="{B6DC4482-DC47-4098-8A18-83C214374ADA}" destId="{57183C5A-4429-480D-B295-1F9AE207B4A4}" srcOrd="4" destOrd="0" presId="urn:microsoft.com/office/officeart/2008/layout/LinedList"/>
    <dgm:cxn modelId="{416E85CF-9C73-4BA8-B010-FEE264612FA9}" type="presParOf" srcId="{B6DC4482-DC47-4098-8A18-83C214374ADA}" destId="{C1589940-F9AA-43BE-A470-95F4CFC3C89F}" srcOrd="5" destOrd="0" presId="urn:microsoft.com/office/officeart/2008/layout/LinedList"/>
    <dgm:cxn modelId="{29E184DB-256E-4C4C-8E2E-B36692356CF7}" type="presParOf" srcId="{C1589940-F9AA-43BE-A470-95F4CFC3C89F}" destId="{A0504633-784B-40D2-BB23-4CF78FFC4F9E}" srcOrd="0" destOrd="0" presId="urn:microsoft.com/office/officeart/2008/layout/LinedList"/>
    <dgm:cxn modelId="{B33FC811-B613-4D19-89BA-2B276FBFDFA2}" type="presParOf" srcId="{C1589940-F9AA-43BE-A470-95F4CFC3C89F}" destId="{8C0142FE-560E-49BD-BFE1-57FB5AE7740A}" srcOrd="1" destOrd="0" presId="urn:microsoft.com/office/officeart/2008/layout/LinedList"/>
    <dgm:cxn modelId="{2AA24AF8-9B45-44E5-8DA4-9B0F0BA6D102}" type="presParOf" srcId="{B6DC4482-DC47-4098-8A18-83C214374ADA}" destId="{92A3365C-B009-47D8-9286-78BEBB32BA21}" srcOrd="6" destOrd="0" presId="urn:microsoft.com/office/officeart/2008/layout/LinedList"/>
    <dgm:cxn modelId="{2FDDEA7F-817F-4322-9192-D7BF769DAC00}" type="presParOf" srcId="{B6DC4482-DC47-4098-8A18-83C214374ADA}" destId="{F6EDC39C-CDB9-4D2C-BA82-F2AD890D12B8}" srcOrd="7" destOrd="0" presId="urn:microsoft.com/office/officeart/2008/layout/LinedList"/>
    <dgm:cxn modelId="{262838C9-FF06-4DED-8599-AA92624E56BA}" type="presParOf" srcId="{F6EDC39C-CDB9-4D2C-BA82-F2AD890D12B8}" destId="{ECC82EBE-E01D-4DD7-A715-44E24CA0423F}" srcOrd="0" destOrd="0" presId="urn:microsoft.com/office/officeart/2008/layout/LinedList"/>
    <dgm:cxn modelId="{8CCE11C6-D89B-408B-BB70-807F70E2AC48}" type="presParOf" srcId="{F6EDC39C-CDB9-4D2C-BA82-F2AD890D12B8}" destId="{6724265A-3874-4FA9-AA63-6BB94C5A745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5E29EF-508A-4DB2-A629-74DDBF64872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A92F190-678B-4C47-A5F4-BE167C6A0435}">
      <dgm:prSet custT="1"/>
      <dgm:spPr/>
      <dgm:t>
        <a:bodyPr/>
        <a:lstStyle/>
        <a:p>
          <a:pPr rtl="0"/>
          <a:r>
            <a:rPr lang="en-US" sz="5400" dirty="0" smtClean="0"/>
            <a:t>Explore</a:t>
          </a:r>
          <a:endParaRPr lang="en-US" sz="5400" dirty="0"/>
        </a:p>
      </dgm:t>
    </dgm:pt>
    <dgm:pt modelId="{746DCE24-6EA9-440A-8B57-FCE334BE50CE}" type="parTrans" cxnId="{AD9C0352-5F39-454C-A15D-0CAA0B3D8913}">
      <dgm:prSet/>
      <dgm:spPr/>
      <dgm:t>
        <a:bodyPr/>
        <a:lstStyle/>
        <a:p>
          <a:endParaRPr lang="en-US"/>
        </a:p>
      </dgm:t>
    </dgm:pt>
    <dgm:pt modelId="{A0C09EAA-0D25-4107-8F97-88915BFBAB51}" type="sibTrans" cxnId="{AD9C0352-5F39-454C-A15D-0CAA0B3D8913}">
      <dgm:prSet/>
      <dgm:spPr/>
      <dgm:t>
        <a:bodyPr/>
        <a:lstStyle/>
        <a:p>
          <a:endParaRPr lang="en-US"/>
        </a:p>
      </dgm:t>
    </dgm:pt>
    <dgm:pt modelId="{3A817077-16A5-4903-AA82-58EEBF37E07B}">
      <dgm:prSet custT="1"/>
      <dgm:spPr/>
      <dgm:t>
        <a:bodyPr/>
        <a:lstStyle/>
        <a:p>
          <a:pPr rtl="0"/>
          <a:r>
            <a:rPr lang="en-US" sz="5400" dirty="0" smtClean="0"/>
            <a:t>Visualize</a:t>
          </a:r>
          <a:endParaRPr lang="en-US" sz="5400" dirty="0"/>
        </a:p>
      </dgm:t>
    </dgm:pt>
    <dgm:pt modelId="{11580E7E-8B7D-4454-B405-A854506DE836}" type="parTrans" cxnId="{67F38621-73FC-4B33-BDE4-520EB956D5D3}">
      <dgm:prSet/>
      <dgm:spPr/>
      <dgm:t>
        <a:bodyPr/>
        <a:lstStyle/>
        <a:p>
          <a:endParaRPr lang="en-US"/>
        </a:p>
      </dgm:t>
    </dgm:pt>
    <dgm:pt modelId="{0A448597-DDD3-4A1C-87E1-09CE02EDDD7A}" type="sibTrans" cxnId="{67F38621-73FC-4B33-BDE4-520EB956D5D3}">
      <dgm:prSet/>
      <dgm:spPr/>
      <dgm:t>
        <a:bodyPr/>
        <a:lstStyle/>
        <a:p>
          <a:endParaRPr lang="en-US"/>
        </a:p>
      </dgm:t>
    </dgm:pt>
    <dgm:pt modelId="{B70CF60C-CBAE-4F7B-BD6B-B20F436E57C2}">
      <dgm:prSet custT="1"/>
      <dgm:spPr/>
      <dgm:t>
        <a:bodyPr/>
        <a:lstStyle/>
        <a:p>
          <a:pPr rtl="0"/>
          <a:r>
            <a:rPr lang="en-US" sz="5400" dirty="0" smtClean="0"/>
            <a:t>Present</a:t>
          </a:r>
          <a:endParaRPr lang="en-US" sz="5400" dirty="0"/>
        </a:p>
      </dgm:t>
    </dgm:pt>
    <dgm:pt modelId="{E77B299E-6A74-4660-A465-87A689EB90DB}" type="parTrans" cxnId="{DC45BD70-06B4-453F-AD9D-65A67462E6C8}">
      <dgm:prSet/>
      <dgm:spPr/>
      <dgm:t>
        <a:bodyPr/>
        <a:lstStyle/>
        <a:p>
          <a:endParaRPr lang="en-US"/>
        </a:p>
      </dgm:t>
    </dgm:pt>
    <dgm:pt modelId="{1D144291-6A72-4879-A4E8-20C2E673973E}" type="sibTrans" cxnId="{DC45BD70-06B4-453F-AD9D-65A67462E6C8}">
      <dgm:prSet/>
      <dgm:spPr/>
      <dgm:t>
        <a:bodyPr/>
        <a:lstStyle/>
        <a:p>
          <a:endParaRPr lang="en-US"/>
        </a:p>
      </dgm:t>
    </dgm:pt>
    <dgm:pt modelId="{36B37B8C-4008-44FB-8954-A511556AE27F}" type="pres">
      <dgm:prSet presAssocID="{5E5E29EF-508A-4DB2-A629-74DDBF648726}" presName="vert0" presStyleCnt="0">
        <dgm:presLayoutVars>
          <dgm:dir/>
          <dgm:animOne val="branch"/>
          <dgm:animLvl val="lvl"/>
        </dgm:presLayoutVars>
      </dgm:prSet>
      <dgm:spPr/>
      <dgm:t>
        <a:bodyPr/>
        <a:lstStyle/>
        <a:p>
          <a:endParaRPr lang="en-US"/>
        </a:p>
      </dgm:t>
    </dgm:pt>
    <dgm:pt modelId="{37177EBD-629D-4F2C-BE29-BE076B4F1610}" type="pres">
      <dgm:prSet presAssocID="{2A92F190-678B-4C47-A5F4-BE167C6A0435}" presName="thickLine" presStyleLbl="alignNode1" presStyleIdx="0" presStyleCnt="3"/>
      <dgm:spPr/>
    </dgm:pt>
    <dgm:pt modelId="{8427225D-01FA-4C62-8741-04F8159154FF}" type="pres">
      <dgm:prSet presAssocID="{2A92F190-678B-4C47-A5F4-BE167C6A0435}" presName="horz1" presStyleCnt="0"/>
      <dgm:spPr/>
    </dgm:pt>
    <dgm:pt modelId="{5C3AE298-9627-4247-8629-34648C48F6AD}" type="pres">
      <dgm:prSet presAssocID="{2A92F190-678B-4C47-A5F4-BE167C6A0435}" presName="tx1" presStyleLbl="revTx" presStyleIdx="0" presStyleCnt="3"/>
      <dgm:spPr/>
      <dgm:t>
        <a:bodyPr/>
        <a:lstStyle/>
        <a:p>
          <a:endParaRPr lang="en-US"/>
        </a:p>
      </dgm:t>
    </dgm:pt>
    <dgm:pt modelId="{7F95371B-7CE1-4352-9956-6E62AFC02C0B}" type="pres">
      <dgm:prSet presAssocID="{2A92F190-678B-4C47-A5F4-BE167C6A0435}" presName="vert1" presStyleCnt="0"/>
      <dgm:spPr/>
    </dgm:pt>
    <dgm:pt modelId="{C8A8AFC8-1B01-495B-B68A-AA0882FF665C}" type="pres">
      <dgm:prSet presAssocID="{3A817077-16A5-4903-AA82-58EEBF37E07B}" presName="thickLine" presStyleLbl="alignNode1" presStyleIdx="1" presStyleCnt="3"/>
      <dgm:spPr/>
    </dgm:pt>
    <dgm:pt modelId="{F7133C5D-9FF2-432F-BD81-12BBD4953B94}" type="pres">
      <dgm:prSet presAssocID="{3A817077-16A5-4903-AA82-58EEBF37E07B}" presName="horz1" presStyleCnt="0"/>
      <dgm:spPr/>
    </dgm:pt>
    <dgm:pt modelId="{1B236202-6FE1-4E62-807C-F98E60AFA62E}" type="pres">
      <dgm:prSet presAssocID="{3A817077-16A5-4903-AA82-58EEBF37E07B}" presName="tx1" presStyleLbl="revTx" presStyleIdx="1" presStyleCnt="3"/>
      <dgm:spPr/>
      <dgm:t>
        <a:bodyPr/>
        <a:lstStyle/>
        <a:p>
          <a:endParaRPr lang="en-US"/>
        </a:p>
      </dgm:t>
    </dgm:pt>
    <dgm:pt modelId="{B3A0D12F-E894-418B-9059-C9680EB39C6F}" type="pres">
      <dgm:prSet presAssocID="{3A817077-16A5-4903-AA82-58EEBF37E07B}" presName="vert1" presStyleCnt="0"/>
      <dgm:spPr/>
    </dgm:pt>
    <dgm:pt modelId="{16598AE8-FCDA-4567-978E-88C6F469255E}" type="pres">
      <dgm:prSet presAssocID="{B70CF60C-CBAE-4F7B-BD6B-B20F436E57C2}" presName="thickLine" presStyleLbl="alignNode1" presStyleIdx="2" presStyleCnt="3"/>
      <dgm:spPr/>
    </dgm:pt>
    <dgm:pt modelId="{E11ED774-AE88-4B99-B17F-505EE2CC8E7F}" type="pres">
      <dgm:prSet presAssocID="{B70CF60C-CBAE-4F7B-BD6B-B20F436E57C2}" presName="horz1" presStyleCnt="0"/>
      <dgm:spPr/>
    </dgm:pt>
    <dgm:pt modelId="{B118B475-E520-449F-B52A-F3D87DA8B166}" type="pres">
      <dgm:prSet presAssocID="{B70CF60C-CBAE-4F7B-BD6B-B20F436E57C2}" presName="tx1" presStyleLbl="revTx" presStyleIdx="2" presStyleCnt="3"/>
      <dgm:spPr/>
      <dgm:t>
        <a:bodyPr/>
        <a:lstStyle/>
        <a:p>
          <a:endParaRPr lang="en-US"/>
        </a:p>
      </dgm:t>
    </dgm:pt>
    <dgm:pt modelId="{5CFC42A2-06D0-4149-B91F-65AF9077735F}" type="pres">
      <dgm:prSet presAssocID="{B70CF60C-CBAE-4F7B-BD6B-B20F436E57C2}" presName="vert1" presStyleCnt="0"/>
      <dgm:spPr/>
    </dgm:pt>
  </dgm:ptLst>
  <dgm:cxnLst>
    <dgm:cxn modelId="{AD9C0352-5F39-454C-A15D-0CAA0B3D8913}" srcId="{5E5E29EF-508A-4DB2-A629-74DDBF648726}" destId="{2A92F190-678B-4C47-A5F4-BE167C6A0435}" srcOrd="0" destOrd="0" parTransId="{746DCE24-6EA9-440A-8B57-FCE334BE50CE}" sibTransId="{A0C09EAA-0D25-4107-8F97-88915BFBAB51}"/>
    <dgm:cxn modelId="{DC45BD70-06B4-453F-AD9D-65A67462E6C8}" srcId="{5E5E29EF-508A-4DB2-A629-74DDBF648726}" destId="{B70CF60C-CBAE-4F7B-BD6B-B20F436E57C2}" srcOrd="2" destOrd="0" parTransId="{E77B299E-6A74-4660-A465-87A689EB90DB}" sibTransId="{1D144291-6A72-4879-A4E8-20C2E673973E}"/>
    <dgm:cxn modelId="{4CA84A64-7E51-4F1C-BA3A-03ED0AB8BA5C}" type="presOf" srcId="{B70CF60C-CBAE-4F7B-BD6B-B20F436E57C2}" destId="{B118B475-E520-449F-B52A-F3D87DA8B166}" srcOrd="0" destOrd="0" presId="urn:microsoft.com/office/officeart/2008/layout/LinedList"/>
    <dgm:cxn modelId="{DA4C37ED-B109-4AB7-88A4-0FA93ABC3F59}" type="presOf" srcId="{3A817077-16A5-4903-AA82-58EEBF37E07B}" destId="{1B236202-6FE1-4E62-807C-F98E60AFA62E}" srcOrd="0" destOrd="0" presId="urn:microsoft.com/office/officeart/2008/layout/LinedList"/>
    <dgm:cxn modelId="{C3AD6595-CA6D-4E70-91F4-EF63AD181A54}" type="presOf" srcId="{5E5E29EF-508A-4DB2-A629-74DDBF648726}" destId="{36B37B8C-4008-44FB-8954-A511556AE27F}" srcOrd="0" destOrd="0" presId="urn:microsoft.com/office/officeart/2008/layout/LinedList"/>
    <dgm:cxn modelId="{C5B903C0-35FD-40AB-BA90-D6095AE8F576}" type="presOf" srcId="{2A92F190-678B-4C47-A5F4-BE167C6A0435}" destId="{5C3AE298-9627-4247-8629-34648C48F6AD}" srcOrd="0" destOrd="0" presId="urn:microsoft.com/office/officeart/2008/layout/LinedList"/>
    <dgm:cxn modelId="{67F38621-73FC-4B33-BDE4-520EB956D5D3}" srcId="{5E5E29EF-508A-4DB2-A629-74DDBF648726}" destId="{3A817077-16A5-4903-AA82-58EEBF37E07B}" srcOrd="1" destOrd="0" parTransId="{11580E7E-8B7D-4454-B405-A854506DE836}" sibTransId="{0A448597-DDD3-4A1C-87E1-09CE02EDDD7A}"/>
    <dgm:cxn modelId="{9B90BBBC-B91C-4B31-ADB3-9A79EBE9D479}" type="presParOf" srcId="{36B37B8C-4008-44FB-8954-A511556AE27F}" destId="{37177EBD-629D-4F2C-BE29-BE076B4F1610}" srcOrd="0" destOrd="0" presId="urn:microsoft.com/office/officeart/2008/layout/LinedList"/>
    <dgm:cxn modelId="{DFE49EAB-93E9-414A-BE6B-14529E405038}" type="presParOf" srcId="{36B37B8C-4008-44FB-8954-A511556AE27F}" destId="{8427225D-01FA-4C62-8741-04F8159154FF}" srcOrd="1" destOrd="0" presId="urn:microsoft.com/office/officeart/2008/layout/LinedList"/>
    <dgm:cxn modelId="{828DB4A0-1C08-4936-A7B9-2F6CEDBD64B1}" type="presParOf" srcId="{8427225D-01FA-4C62-8741-04F8159154FF}" destId="{5C3AE298-9627-4247-8629-34648C48F6AD}" srcOrd="0" destOrd="0" presId="urn:microsoft.com/office/officeart/2008/layout/LinedList"/>
    <dgm:cxn modelId="{13C09B56-87BD-49BC-AB84-43871323CBEA}" type="presParOf" srcId="{8427225D-01FA-4C62-8741-04F8159154FF}" destId="{7F95371B-7CE1-4352-9956-6E62AFC02C0B}" srcOrd="1" destOrd="0" presId="urn:microsoft.com/office/officeart/2008/layout/LinedList"/>
    <dgm:cxn modelId="{5A92A84D-1214-490C-AA45-DFE57606A68F}" type="presParOf" srcId="{36B37B8C-4008-44FB-8954-A511556AE27F}" destId="{C8A8AFC8-1B01-495B-B68A-AA0882FF665C}" srcOrd="2" destOrd="0" presId="urn:microsoft.com/office/officeart/2008/layout/LinedList"/>
    <dgm:cxn modelId="{603A5A26-90D9-485C-BF53-2ACEA809EBE5}" type="presParOf" srcId="{36B37B8C-4008-44FB-8954-A511556AE27F}" destId="{F7133C5D-9FF2-432F-BD81-12BBD4953B94}" srcOrd="3" destOrd="0" presId="urn:microsoft.com/office/officeart/2008/layout/LinedList"/>
    <dgm:cxn modelId="{8C57E086-CB5E-41F2-8814-867D1942793A}" type="presParOf" srcId="{F7133C5D-9FF2-432F-BD81-12BBD4953B94}" destId="{1B236202-6FE1-4E62-807C-F98E60AFA62E}" srcOrd="0" destOrd="0" presId="urn:microsoft.com/office/officeart/2008/layout/LinedList"/>
    <dgm:cxn modelId="{831680B1-CF4A-480E-8632-384E351EA208}" type="presParOf" srcId="{F7133C5D-9FF2-432F-BD81-12BBD4953B94}" destId="{B3A0D12F-E894-418B-9059-C9680EB39C6F}" srcOrd="1" destOrd="0" presId="urn:microsoft.com/office/officeart/2008/layout/LinedList"/>
    <dgm:cxn modelId="{826B0BE4-CC57-41CF-90CD-8873B47929B8}" type="presParOf" srcId="{36B37B8C-4008-44FB-8954-A511556AE27F}" destId="{16598AE8-FCDA-4567-978E-88C6F469255E}" srcOrd="4" destOrd="0" presId="urn:microsoft.com/office/officeart/2008/layout/LinedList"/>
    <dgm:cxn modelId="{21BDDA75-7D5E-4650-B5CE-C61AB5C98C60}" type="presParOf" srcId="{36B37B8C-4008-44FB-8954-A511556AE27F}" destId="{E11ED774-AE88-4B99-B17F-505EE2CC8E7F}" srcOrd="5" destOrd="0" presId="urn:microsoft.com/office/officeart/2008/layout/LinedList"/>
    <dgm:cxn modelId="{23BE8AEE-C134-454E-9B18-64EFBB87C04A}" type="presParOf" srcId="{E11ED774-AE88-4B99-B17F-505EE2CC8E7F}" destId="{B118B475-E520-449F-B52A-F3D87DA8B166}" srcOrd="0" destOrd="0" presId="urn:microsoft.com/office/officeart/2008/layout/LinedList"/>
    <dgm:cxn modelId="{3B0A0E8B-ADF4-4327-A9A6-8FF53C654BD5}" type="presParOf" srcId="{E11ED774-AE88-4B99-B17F-505EE2CC8E7F}" destId="{5CFC42A2-06D0-4149-B91F-65AF907773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142428-FF51-4EC1-A6B3-9E9272CD1C7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754B248-FFE4-4DF3-ADED-3FDB92FD8613}">
      <dgm:prSet custT="1"/>
      <dgm:spPr/>
      <dgm:t>
        <a:bodyPr/>
        <a:lstStyle/>
        <a:p>
          <a:pPr rtl="0"/>
          <a:r>
            <a:rPr lang="en-US" sz="4800" dirty="0" smtClean="0"/>
            <a:t>Power Pivot models intuitive data visualization</a:t>
          </a:r>
          <a:endParaRPr lang="en-US" sz="4800" dirty="0"/>
        </a:p>
      </dgm:t>
    </dgm:pt>
    <dgm:pt modelId="{A2683F81-F36E-421F-A48D-95C47C8984CB}" type="parTrans" cxnId="{2D4CA7BC-7498-49E2-AC86-8FD723DF073B}">
      <dgm:prSet/>
      <dgm:spPr/>
      <dgm:t>
        <a:bodyPr/>
        <a:lstStyle/>
        <a:p>
          <a:endParaRPr lang="en-US"/>
        </a:p>
      </dgm:t>
    </dgm:pt>
    <dgm:pt modelId="{6AD386B5-93CC-43AA-ACE7-70842EBE946A}" type="sibTrans" cxnId="{2D4CA7BC-7498-49E2-AC86-8FD723DF073B}">
      <dgm:prSet/>
      <dgm:spPr/>
      <dgm:t>
        <a:bodyPr/>
        <a:lstStyle/>
        <a:p>
          <a:endParaRPr lang="en-US"/>
        </a:p>
      </dgm:t>
    </dgm:pt>
    <dgm:pt modelId="{22A81D02-9654-4910-A763-AF3BCD6DCADE}">
      <dgm:prSet custT="1"/>
      <dgm:spPr/>
      <dgm:t>
        <a:bodyPr/>
        <a:lstStyle/>
        <a:p>
          <a:pPr rtl="0"/>
          <a:r>
            <a:rPr lang="en-US" sz="4800" dirty="0" smtClean="0"/>
            <a:t>Joins data together in a cohesive unit = data model </a:t>
          </a:r>
          <a:endParaRPr lang="en-US" sz="4800" dirty="0"/>
        </a:p>
      </dgm:t>
    </dgm:pt>
    <dgm:pt modelId="{F30BD917-20FC-4EBA-BAC3-36B95147A199}" type="parTrans" cxnId="{105317B7-03D8-475F-89CA-25885F28ED23}">
      <dgm:prSet/>
      <dgm:spPr/>
      <dgm:t>
        <a:bodyPr/>
        <a:lstStyle/>
        <a:p>
          <a:endParaRPr lang="en-US"/>
        </a:p>
      </dgm:t>
    </dgm:pt>
    <dgm:pt modelId="{AB09FAD5-EA99-4353-841E-A754E85329B6}" type="sibTrans" cxnId="{105317B7-03D8-475F-89CA-25885F28ED23}">
      <dgm:prSet/>
      <dgm:spPr/>
      <dgm:t>
        <a:bodyPr/>
        <a:lstStyle/>
        <a:p>
          <a:endParaRPr lang="en-US"/>
        </a:p>
      </dgm:t>
    </dgm:pt>
    <dgm:pt modelId="{874F6106-2F65-47A3-8966-19FC46466000}">
      <dgm:prSet custT="1"/>
      <dgm:spPr/>
      <dgm:t>
        <a:bodyPr/>
        <a:lstStyle/>
        <a:p>
          <a:pPr rtl="0"/>
          <a:r>
            <a:rPr lang="en-US" sz="4800" dirty="0" smtClean="0"/>
            <a:t>Data models created behind the scenes between tables and relationships</a:t>
          </a:r>
          <a:endParaRPr lang="en-US" sz="4800" dirty="0"/>
        </a:p>
      </dgm:t>
    </dgm:pt>
    <dgm:pt modelId="{E9DDA115-202D-4ABF-B044-3BE1573D2706}" type="parTrans" cxnId="{651C64D2-2319-471E-8F14-DB06951D9B01}">
      <dgm:prSet/>
      <dgm:spPr/>
      <dgm:t>
        <a:bodyPr/>
        <a:lstStyle/>
        <a:p>
          <a:endParaRPr lang="en-US"/>
        </a:p>
      </dgm:t>
    </dgm:pt>
    <dgm:pt modelId="{515BAC8A-37CB-4048-9EF2-A93AF91736C7}" type="sibTrans" cxnId="{651C64D2-2319-471E-8F14-DB06951D9B01}">
      <dgm:prSet/>
      <dgm:spPr/>
      <dgm:t>
        <a:bodyPr/>
        <a:lstStyle/>
        <a:p>
          <a:endParaRPr lang="en-US"/>
        </a:p>
      </dgm:t>
    </dgm:pt>
    <dgm:pt modelId="{C831BC16-07BE-430F-B0F1-1FE718F1BE2E}" type="pres">
      <dgm:prSet presAssocID="{73142428-FF51-4EC1-A6B3-9E9272CD1C72}" presName="vert0" presStyleCnt="0">
        <dgm:presLayoutVars>
          <dgm:dir/>
          <dgm:animOne val="branch"/>
          <dgm:animLvl val="lvl"/>
        </dgm:presLayoutVars>
      </dgm:prSet>
      <dgm:spPr/>
      <dgm:t>
        <a:bodyPr/>
        <a:lstStyle/>
        <a:p>
          <a:endParaRPr lang="en-US"/>
        </a:p>
      </dgm:t>
    </dgm:pt>
    <dgm:pt modelId="{3E4EC2DA-E8CC-466D-BA0A-20B9BE51AF28}" type="pres">
      <dgm:prSet presAssocID="{1754B248-FFE4-4DF3-ADED-3FDB92FD8613}" presName="thickLine" presStyleLbl="alignNode1" presStyleIdx="0" presStyleCnt="3"/>
      <dgm:spPr/>
    </dgm:pt>
    <dgm:pt modelId="{08275416-0785-42E7-AD07-41B221142666}" type="pres">
      <dgm:prSet presAssocID="{1754B248-FFE4-4DF3-ADED-3FDB92FD8613}" presName="horz1" presStyleCnt="0"/>
      <dgm:spPr/>
    </dgm:pt>
    <dgm:pt modelId="{C7C3C86E-F22A-4DAE-B231-3A00CAF8FC6C}" type="pres">
      <dgm:prSet presAssocID="{1754B248-FFE4-4DF3-ADED-3FDB92FD8613}" presName="tx1" presStyleLbl="revTx" presStyleIdx="0" presStyleCnt="3"/>
      <dgm:spPr/>
      <dgm:t>
        <a:bodyPr/>
        <a:lstStyle/>
        <a:p>
          <a:endParaRPr lang="en-US"/>
        </a:p>
      </dgm:t>
    </dgm:pt>
    <dgm:pt modelId="{6489F337-FFC6-4A3D-807A-07103078EDC0}" type="pres">
      <dgm:prSet presAssocID="{1754B248-FFE4-4DF3-ADED-3FDB92FD8613}" presName="vert1" presStyleCnt="0"/>
      <dgm:spPr/>
    </dgm:pt>
    <dgm:pt modelId="{D3DF1C91-82C0-4E94-9246-AE1DE66630FE}" type="pres">
      <dgm:prSet presAssocID="{22A81D02-9654-4910-A763-AF3BCD6DCADE}" presName="thickLine" presStyleLbl="alignNode1" presStyleIdx="1" presStyleCnt="3"/>
      <dgm:spPr/>
    </dgm:pt>
    <dgm:pt modelId="{4FCFD11E-2302-4755-9B14-EC5BEA182038}" type="pres">
      <dgm:prSet presAssocID="{22A81D02-9654-4910-A763-AF3BCD6DCADE}" presName="horz1" presStyleCnt="0"/>
      <dgm:spPr/>
    </dgm:pt>
    <dgm:pt modelId="{3DD99745-F3B6-402B-B3D0-DB4261A627A0}" type="pres">
      <dgm:prSet presAssocID="{22A81D02-9654-4910-A763-AF3BCD6DCADE}" presName="tx1" presStyleLbl="revTx" presStyleIdx="1" presStyleCnt="3"/>
      <dgm:spPr/>
      <dgm:t>
        <a:bodyPr/>
        <a:lstStyle/>
        <a:p>
          <a:endParaRPr lang="en-US"/>
        </a:p>
      </dgm:t>
    </dgm:pt>
    <dgm:pt modelId="{93059A49-41D3-48A8-BB34-E5BA86553932}" type="pres">
      <dgm:prSet presAssocID="{22A81D02-9654-4910-A763-AF3BCD6DCADE}" presName="vert1" presStyleCnt="0"/>
      <dgm:spPr/>
    </dgm:pt>
    <dgm:pt modelId="{7FE1E91B-B7B7-4633-B8E2-FBA8CF39BAC4}" type="pres">
      <dgm:prSet presAssocID="{874F6106-2F65-47A3-8966-19FC46466000}" presName="thickLine" presStyleLbl="alignNode1" presStyleIdx="2" presStyleCnt="3"/>
      <dgm:spPr/>
    </dgm:pt>
    <dgm:pt modelId="{DF498BF9-A5F6-42B8-AAFA-910343EF936D}" type="pres">
      <dgm:prSet presAssocID="{874F6106-2F65-47A3-8966-19FC46466000}" presName="horz1" presStyleCnt="0"/>
      <dgm:spPr/>
    </dgm:pt>
    <dgm:pt modelId="{F317B4CA-00DE-4602-A39F-E935440F73CF}" type="pres">
      <dgm:prSet presAssocID="{874F6106-2F65-47A3-8966-19FC46466000}" presName="tx1" presStyleLbl="revTx" presStyleIdx="2" presStyleCnt="3"/>
      <dgm:spPr/>
      <dgm:t>
        <a:bodyPr/>
        <a:lstStyle/>
        <a:p>
          <a:endParaRPr lang="en-US"/>
        </a:p>
      </dgm:t>
    </dgm:pt>
    <dgm:pt modelId="{BCF19C9A-F5E7-4DB1-AB43-A19DE2955BFC}" type="pres">
      <dgm:prSet presAssocID="{874F6106-2F65-47A3-8966-19FC46466000}" presName="vert1" presStyleCnt="0"/>
      <dgm:spPr/>
    </dgm:pt>
  </dgm:ptLst>
  <dgm:cxnLst>
    <dgm:cxn modelId="{651C64D2-2319-471E-8F14-DB06951D9B01}" srcId="{73142428-FF51-4EC1-A6B3-9E9272CD1C72}" destId="{874F6106-2F65-47A3-8966-19FC46466000}" srcOrd="2" destOrd="0" parTransId="{E9DDA115-202D-4ABF-B044-3BE1573D2706}" sibTransId="{515BAC8A-37CB-4048-9EF2-A93AF91736C7}"/>
    <dgm:cxn modelId="{23B8A436-7C98-4362-9F25-4300004FD488}" type="presOf" srcId="{874F6106-2F65-47A3-8966-19FC46466000}" destId="{F317B4CA-00DE-4602-A39F-E935440F73CF}" srcOrd="0" destOrd="0" presId="urn:microsoft.com/office/officeart/2008/layout/LinedList"/>
    <dgm:cxn modelId="{2D4CA7BC-7498-49E2-AC86-8FD723DF073B}" srcId="{73142428-FF51-4EC1-A6B3-9E9272CD1C72}" destId="{1754B248-FFE4-4DF3-ADED-3FDB92FD8613}" srcOrd="0" destOrd="0" parTransId="{A2683F81-F36E-421F-A48D-95C47C8984CB}" sibTransId="{6AD386B5-93CC-43AA-ACE7-70842EBE946A}"/>
    <dgm:cxn modelId="{F1285850-B841-4F32-AFC0-C0CDE620B559}" type="presOf" srcId="{1754B248-FFE4-4DF3-ADED-3FDB92FD8613}" destId="{C7C3C86E-F22A-4DAE-B231-3A00CAF8FC6C}" srcOrd="0" destOrd="0" presId="urn:microsoft.com/office/officeart/2008/layout/LinedList"/>
    <dgm:cxn modelId="{44F1EC85-27A3-495A-AE75-0C61272638C3}" type="presOf" srcId="{73142428-FF51-4EC1-A6B3-9E9272CD1C72}" destId="{C831BC16-07BE-430F-B0F1-1FE718F1BE2E}" srcOrd="0" destOrd="0" presId="urn:microsoft.com/office/officeart/2008/layout/LinedList"/>
    <dgm:cxn modelId="{105317B7-03D8-475F-89CA-25885F28ED23}" srcId="{73142428-FF51-4EC1-A6B3-9E9272CD1C72}" destId="{22A81D02-9654-4910-A763-AF3BCD6DCADE}" srcOrd="1" destOrd="0" parTransId="{F30BD917-20FC-4EBA-BAC3-36B95147A199}" sibTransId="{AB09FAD5-EA99-4353-841E-A754E85329B6}"/>
    <dgm:cxn modelId="{DC14F899-8965-46C8-8C93-4BBAE11EAE05}" type="presOf" srcId="{22A81D02-9654-4910-A763-AF3BCD6DCADE}" destId="{3DD99745-F3B6-402B-B3D0-DB4261A627A0}" srcOrd="0" destOrd="0" presId="urn:microsoft.com/office/officeart/2008/layout/LinedList"/>
    <dgm:cxn modelId="{5BA760CC-2FDF-4B10-85A0-E616EBE536F4}" type="presParOf" srcId="{C831BC16-07BE-430F-B0F1-1FE718F1BE2E}" destId="{3E4EC2DA-E8CC-466D-BA0A-20B9BE51AF28}" srcOrd="0" destOrd="0" presId="urn:microsoft.com/office/officeart/2008/layout/LinedList"/>
    <dgm:cxn modelId="{A47C89E4-47D7-40C9-A31D-27CD985AF099}" type="presParOf" srcId="{C831BC16-07BE-430F-B0F1-1FE718F1BE2E}" destId="{08275416-0785-42E7-AD07-41B221142666}" srcOrd="1" destOrd="0" presId="urn:microsoft.com/office/officeart/2008/layout/LinedList"/>
    <dgm:cxn modelId="{DFFFF4BF-78D3-495D-AF42-02BE17A5210A}" type="presParOf" srcId="{08275416-0785-42E7-AD07-41B221142666}" destId="{C7C3C86E-F22A-4DAE-B231-3A00CAF8FC6C}" srcOrd="0" destOrd="0" presId="urn:microsoft.com/office/officeart/2008/layout/LinedList"/>
    <dgm:cxn modelId="{DA482CD6-2706-46B0-9A5D-0FDD66140DD9}" type="presParOf" srcId="{08275416-0785-42E7-AD07-41B221142666}" destId="{6489F337-FFC6-4A3D-807A-07103078EDC0}" srcOrd="1" destOrd="0" presId="urn:microsoft.com/office/officeart/2008/layout/LinedList"/>
    <dgm:cxn modelId="{9E40634F-E451-4E5E-BD20-D958F7F472F6}" type="presParOf" srcId="{C831BC16-07BE-430F-B0F1-1FE718F1BE2E}" destId="{D3DF1C91-82C0-4E94-9246-AE1DE66630FE}" srcOrd="2" destOrd="0" presId="urn:microsoft.com/office/officeart/2008/layout/LinedList"/>
    <dgm:cxn modelId="{ECA1D1AA-CE1A-48F9-B105-11DEBF890540}" type="presParOf" srcId="{C831BC16-07BE-430F-B0F1-1FE718F1BE2E}" destId="{4FCFD11E-2302-4755-9B14-EC5BEA182038}" srcOrd="3" destOrd="0" presId="urn:microsoft.com/office/officeart/2008/layout/LinedList"/>
    <dgm:cxn modelId="{935823F0-21D4-4787-974E-2F319A4D28CD}" type="presParOf" srcId="{4FCFD11E-2302-4755-9B14-EC5BEA182038}" destId="{3DD99745-F3B6-402B-B3D0-DB4261A627A0}" srcOrd="0" destOrd="0" presId="urn:microsoft.com/office/officeart/2008/layout/LinedList"/>
    <dgm:cxn modelId="{E85AD75A-42AA-4556-8260-EA63EC29F373}" type="presParOf" srcId="{4FCFD11E-2302-4755-9B14-EC5BEA182038}" destId="{93059A49-41D3-48A8-BB34-E5BA86553932}" srcOrd="1" destOrd="0" presId="urn:microsoft.com/office/officeart/2008/layout/LinedList"/>
    <dgm:cxn modelId="{5E1E3469-D995-436E-AFC8-E6DEE8339724}" type="presParOf" srcId="{C831BC16-07BE-430F-B0F1-1FE718F1BE2E}" destId="{7FE1E91B-B7B7-4633-B8E2-FBA8CF39BAC4}" srcOrd="4" destOrd="0" presId="urn:microsoft.com/office/officeart/2008/layout/LinedList"/>
    <dgm:cxn modelId="{911D4AEC-9726-4FA2-9F11-8ADE226B41B9}" type="presParOf" srcId="{C831BC16-07BE-430F-B0F1-1FE718F1BE2E}" destId="{DF498BF9-A5F6-42B8-AAFA-910343EF936D}" srcOrd="5" destOrd="0" presId="urn:microsoft.com/office/officeart/2008/layout/LinedList"/>
    <dgm:cxn modelId="{6DB17EB7-903C-437D-9AD1-DF944EC70600}" type="presParOf" srcId="{DF498BF9-A5F6-42B8-AAFA-910343EF936D}" destId="{F317B4CA-00DE-4602-A39F-E935440F73CF}" srcOrd="0" destOrd="0" presId="urn:microsoft.com/office/officeart/2008/layout/LinedList"/>
    <dgm:cxn modelId="{27C09506-48B5-49B7-B0ED-FF797719296B}" type="presParOf" srcId="{DF498BF9-A5F6-42B8-AAFA-910343EF936D}" destId="{BCF19C9A-F5E7-4DB1-AB43-A19DE2955BF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F5E9B1-B8CF-4335-9A23-B0A0B02C761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F428D1C-1A4C-41C1-AC46-6EA92782B27A}">
      <dgm:prSet/>
      <dgm:spPr/>
      <dgm:t>
        <a:bodyPr/>
        <a:lstStyle/>
        <a:p>
          <a:pPr rtl="0"/>
          <a:r>
            <a:rPr lang="en-US" dirty="0" smtClean="0"/>
            <a:t>Charts</a:t>
          </a:r>
          <a:endParaRPr lang="en-US" dirty="0"/>
        </a:p>
      </dgm:t>
    </dgm:pt>
    <dgm:pt modelId="{D976AEDB-9722-44CA-B510-343A41370FF6}" type="parTrans" cxnId="{675EEBF9-3D3E-44BA-853A-9C97858FF871}">
      <dgm:prSet/>
      <dgm:spPr/>
      <dgm:t>
        <a:bodyPr/>
        <a:lstStyle/>
        <a:p>
          <a:endParaRPr lang="en-US"/>
        </a:p>
      </dgm:t>
    </dgm:pt>
    <dgm:pt modelId="{92B7CC09-BBC7-49A4-BE57-5090BA74617E}" type="sibTrans" cxnId="{675EEBF9-3D3E-44BA-853A-9C97858FF871}">
      <dgm:prSet/>
      <dgm:spPr/>
      <dgm:t>
        <a:bodyPr/>
        <a:lstStyle/>
        <a:p>
          <a:endParaRPr lang="en-US"/>
        </a:p>
      </dgm:t>
    </dgm:pt>
    <dgm:pt modelId="{7B938533-0654-4E46-9BCD-C109C5131330}">
      <dgm:prSet/>
      <dgm:spPr/>
      <dgm:t>
        <a:bodyPr/>
        <a:lstStyle/>
        <a:p>
          <a:pPr rtl="0"/>
          <a:r>
            <a:rPr lang="en-US" smtClean="0"/>
            <a:t>Filtering</a:t>
          </a:r>
          <a:endParaRPr lang="en-US"/>
        </a:p>
      </dgm:t>
    </dgm:pt>
    <dgm:pt modelId="{DF785DA3-A0D0-449F-8463-6D0CCE0D6FD1}" type="parTrans" cxnId="{D7E153DA-3306-4DD9-B0D1-08CEDF083203}">
      <dgm:prSet/>
      <dgm:spPr/>
      <dgm:t>
        <a:bodyPr/>
        <a:lstStyle/>
        <a:p>
          <a:endParaRPr lang="en-US"/>
        </a:p>
      </dgm:t>
    </dgm:pt>
    <dgm:pt modelId="{60746816-F39A-45CD-B479-A25CCAAB5B86}" type="sibTrans" cxnId="{D7E153DA-3306-4DD9-B0D1-08CEDF083203}">
      <dgm:prSet/>
      <dgm:spPr/>
      <dgm:t>
        <a:bodyPr/>
        <a:lstStyle/>
        <a:p>
          <a:endParaRPr lang="en-US"/>
        </a:p>
      </dgm:t>
    </dgm:pt>
    <dgm:pt modelId="{2B1D766A-8E5A-4C92-8653-5129B3C1BCDC}">
      <dgm:prSet/>
      <dgm:spPr/>
      <dgm:t>
        <a:bodyPr/>
        <a:lstStyle/>
        <a:p>
          <a:pPr rtl="0"/>
          <a:r>
            <a:rPr lang="en-US" smtClean="0"/>
            <a:t>Slicers</a:t>
          </a:r>
          <a:endParaRPr lang="en-US"/>
        </a:p>
      </dgm:t>
    </dgm:pt>
    <dgm:pt modelId="{85904D02-366B-43F4-9935-217E9C52A2D6}" type="parTrans" cxnId="{EDFD1CB3-0E7E-4BBE-95B8-A2A7073D58D3}">
      <dgm:prSet/>
      <dgm:spPr/>
      <dgm:t>
        <a:bodyPr/>
        <a:lstStyle/>
        <a:p>
          <a:endParaRPr lang="en-US"/>
        </a:p>
      </dgm:t>
    </dgm:pt>
    <dgm:pt modelId="{55C76DED-98AC-4BDB-88FB-F7043FD2E9BB}" type="sibTrans" cxnId="{EDFD1CB3-0E7E-4BBE-95B8-A2A7073D58D3}">
      <dgm:prSet/>
      <dgm:spPr/>
      <dgm:t>
        <a:bodyPr/>
        <a:lstStyle/>
        <a:p>
          <a:endParaRPr lang="en-US"/>
        </a:p>
      </dgm:t>
    </dgm:pt>
    <dgm:pt modelId="{51BDCE52-F077-47F1-9D31-E1129E727FAA}">
      <dgm:prSet/>
      <dgm:spPr/>
      <dgm:t>
        <a:bodyPr/>
        <a:lstStyle/>
        <a:p>
          <a:pPr rtl="0"/>
          <a:r>
            <a:rPr lang="en-US" smtClean="0"/>
            <a:t>Sorting</a:t>
          </a:r>
          <a:endParaRPr lang="en-US"/>
        </a:p>
      </dgm:t>
    </dgm:pt>
    <dgm:pt modelId="{60CAB799-E7FF-4DEC-995F-1695CFE2C4B8}" type="parTrans" cxnId="{CD1D5274-2D32-4F6E-ADE9-C0B095D1C829}">
      <dgm:prSet/>
      <dgm:spPr/>
      <dgm:t>
        <a:bodyPr/>
        <a:lstStyle/>
        <a:p>
          <a:endParaRPr lang="en-US"/>
        </a:p>
      </dgm:t>
    </dgm:pt>
    <dgm:pt modelId="{9279F1FA-1620-460A-86B1-E9982500D55D}" type="sibTrans" cxnId="{CD1D5274-2D32-4F6E-ADE9-C0B095D1C829}">
      <dgm:prSet/>
      <dgm:spPr/>
      <dgm:t>
        <a:bodyPr/>
        <a:lstStyle/>
        <a:p>
          <a:endParaRPr lang="en-US"/>
        </a:p>
      </dgm:t>
    </dgm:pt>
    <dgm:pt modelId="{37ABCD62-A472-41CC-8B2B-FD5421B05EC2}">
      <dgm:prSet/>
      <dgm:spPr/>
      <dgm:t>
        <a:bodyPr/>
        <a:lstStyle/>
        <a:p>
          <a:pPr rtl="0"/>
          <a:r>
            <a:rPr lang="en-US" smtClean="0"/>
            <a:t>Reports with multiple views</a:t>
          </a:r>
          <a:endParaRPr lang="en-US"/>
        </a:p>
      </dgm:t>
    </dgm:pt>
    <dgm:pt modelId="{AAFCE6B2-1460-48B6-9522-30A4D1CFD8C8}" type="parTrans" cxnId="{FB504829-BE14-4884-9624-10ED2C562723}">
      <dgm:prSet/>
      <dgm:spPr/>
      <dgm:t>
        <a:bodyPr/>
        <a:lstStyle/>
        <a:p>
          <a:endParaRPr lang="en-US"/>
        </a:p>
      </dgm:t>
    </dgm:pt>
    <dgm:pt modelId="{AE1B25C9-DD8F-4B7E-B0BF-07C1B520C4FD}" type="sibTrans" cxnId="{FB504829-BE14-4884-9624-10ED2C562723}">
      <dgm:prSet/>
      <dgm:spPr/>
      <dgm:t>
        <a:bodyPr/>
        <a:lstStyle/>
        <a:p>
          <a:endParaRPr lang="en-US"/>
        </a:p>
      </dgm:t>
    </dgm:pt>
    <dgm:pt modelId="{714E1FE2-33B4-4B13-A68A-3B6CFD7747D8}" type="pres">
      <dgm:prSet presAssocID="{53F5E9B1-B8CF-4335-9A23-B0A0B02C7611}" presName="vert0" presStyleCnt="0">
        <dgm:presLayoutVars>
          <dgm:dir/>
          <dgm:animOne val="branch"/>
          <dgm:animLvl val="lvl"/>
        </dgm:presLayoutVars>
      </dgm:prSet>
      <dgm:spPr/>
      <dgm:t>
        <a:bodyPr/>
        <a:lstStyle/>
        <a:p>
          <a:endParaRPr lang="en-US"/>
        </a:p>
      </dgm:t>
    </dgm:pt>
    <dgm:pt modelId="{DE84B2BA-A788-43D7-A1D7-9D2C33C504F6}" type="pres">
      <dgm:prSet presAssocID="{EF428D1C-1A4C-41C1-AC46-6EA92782B27A}" presName="thickLine" presStyleLbl="alignNode1" presStyleIdx="0" presStyleCnt="5"/>
      <dgm:spPr/>
    </dgm:pt>
    <dgm:pt modelId="{E780E73B-3C58-45B9-966D-D7E820AF6FA8}" type="pres">
      <dgm:prSet presAssocID="{EF428D1C-1A4C-41C1-AC46-6EA92782B27A}" presName="horz1" presStyleCnt="0"/>
      <dgm:spPr/>
    </dgm:pt>
    <dgm:pt modelId="{532711BC-0038-4F3C-97C0-914BBD1DE317}" type="pres">
      <dgm:prSet presAssocID="{EF428D1C-1A4C-41C1-AC46-6EA92782B27A}" presName="tx1" presStyleLbl="revTx" presStyleIdx="0" presStyleCnt="5"/>
      <dgm:spPr/>
      <dgm:t>
        <a:bodyPr/>
        <a:lstStyle/>
        <a:p>
          <a:endParaRPr lang="en-US"/>
        </a:p>
      </dgm:t>
    </dgm:pt>
    <dgm:pt modelId="{CCE0B05D-7533-4666-8B1C-6CB2E7CEF7EB}" type="pres">
      <dgm:prSet presAssocID="{EF428D1C-1A4C-41C1-AC46-6EA92782B27A}" presName="vert1" presStyleCnt="0"/>
      <dgm:spPr/>
    </dgm:pt>
    <dgm:pt modelId="{6A3026F1-9D47-4B0E-9DEF-ECD7EAEC532B}" type="pres">
      <dgm:prSet presAssocID="{7B938533-0654-4E46-9BCD-C109C5131330}" presName="thickLine" presStyleLbl="alignNode1" presStyleIdx="1" presStyleCnt="5"/>
      <dgm:spPr/>
    </dgm:pt>
    <dgm:pt modelId="{91773671-EB03-4D4B-A5FA-6D4D51827DED}" type="pres">
      <dgm:prSet presAssocID="{7B938533-0654-4E46-9BCD-C109C5131330}" presName="horz1" presStyleCnt="0"/>
      <dgm:spPr/>
    </dgm:pt>
    <dgm:pt modelId="{BBB5FD74-E135-44E6-A2DC-0302B26D5EEC}" type="pres">
      <dgm:prSet presAssocID="{7B938533-0654-4E46-9BCD-C109C5131330}" presName="tx1" presStyleLbl="revTx" presStyleIdx="1" presStyleCnt="5"/>
      <dgm:spPr/>
      <dgm:t>
        <a:bodyPr/>
        <a:lstStyle/>
        <a:p>
          <a:endParaRPr lang="en-US"/>
        </a:p>
      </dgm:t>
    </dgm:pt>
    <dgm:pt modelId="{FB6F3369-68B4-4F34-9920-DBA790D78BB5}" type="pres">
      <dgm:prSet presAssocID="{7B938533-0654-4E46-9BCD-C109C5131330}" presName="vert1" presStyleCnt="0"/>
      <dgm:spPr/>
    </dgm:pt>
    <dgm:pt modelId="{4E74BFEF-0C29-4637-91B6-0625624E73A6}" type="pres">
      <dgm:prSet presAssocID="{2B1D766A-8E5A-4C92-8653-5129B3C1BCDC}" presName="thickLine" presStyleLbl="alignNode1" presStyleIdx="2" presStyleCnt="5"/>
      <dgm:spPr/>
    </dgm:pt>
    <dgm:pt modelId="{E5DBC7F4-3350-4364-A4F7-829598EEEBE3}" type="pres">
      <dgm:prSet presAssocID="{2B1D766A-8E5A-4C92-8653-5129B3C1BCDC}" presName="horz1" presStyleCnt="0"/>
      <dgm:spPr/>
    </dgm:pt>
    <dgm:pt modelId="{E1AF65BC-BF01-4B7C-B1B9-D163C33380D3}" type="pres">
      <dgm:prSet presAssocID="{2B1D766A-8E5A-4C92-8653-5129B3C1BCDC}" presName="tx1" presStyleLbl="revTx" presStyleIdx="2" presStyleCnt="5"/>
      <dgm:spPr/>
      <dgm:t>
        <a:bodyPr/>
        <a:lstStyle/>
        <a:p>
          <a:endParaRPr lang="en-US"/>
        </a:p>
      </dgm:t>
    </dgm:pt>
    <dgm:pt modelId="{52751F13-ED81-4C9B-BAB4-67538D0940EC}" type="pres">
      <dgm:prSet presAssocID="{2B1D766A-8E5A-4C92-8653-5129B3C1BCDC}" presName="vert1" presStyleCnt="0"/>
      <dgm:spPr/>
    </dgm:pt>
    <dgm:pt modelId="{8F500D00-B725-4405-97CE-397F09371DD4}" type="pres">
      <dgm:prSet presAssocID="{51BDCE52-F077-47F1-9D31-E1129E727FAA}" presName="thickLine" presStyleLbl="alignNode1" presStyleIdx="3" presStyleCnt="5"/>
      <dgm:spPr/>
    </dgm:pt>
    <dgm:pt modelId="{28368722-43EE-4273-9045-1A9495AA1675}" type="pres">
      <dgm:prSet presAssocID="{51BDCE52-F077-47F1-9D31-E1129E727FAA}" presName="horz1" presStyleCnt="0"/>
      <dgm:spPr/>
    </dgm:pt>
    <dgm:pt modelId="{8CE8CDE1-7FB6-470E-A214-3BEB6D48BCB3}" type="pres">
      <dgm:prSet presAssocID="{51BDCE52-F077-47F1-9D31-E1129E727FAA}" presName="tx1" presStyleLbl="revTx" presStyleIdx="3" presStyleCnt="5"/>
      <dgm:spPr/>
      <dgm:t>
        <a:bodyPr/>
        <a:lstStyle/>
        <a:p>
          <a:endParaRPr lang="en-US"/>
        </a:p>
      </dgm:t>
    </dgm:pt>
    <dgm:pt modelId="{6AD154DA-7C64-441C-A211-6015C81656D5}" type="pres">
      <dgm:prSet presAssocID="{51BDCE52-F077-47F1-9D31-E1129E727FAA}" presName="vert1" presStyleCnt="0"/>
      <dgm:spPr/>
    </dgm:pt>
    <dgm:pt modelId="{063336FE-1EB1-4D78-9108-279288A9BAB1}" type="pres">
      <dgm:prSet presAssocID="{37ABCD62-A472-41CC-8B2B-FD5421B05EC2}" presName="thickLine" presStyleLbl="alignNode1" presStyleIdx="4" presStyleCnt="5"/>
      <dgm:spPr/>
    </dgm:pt>
    <dgm:pt modelId="{90D93950-F21F-491F-84DF-760FC1698067}" type="pres">
      <dgm:prSet presAssocID="{37ABCD62-A472-41CC-8B2B-FD5421B05EC2}" presName="horz1" presStyleCnt="0"/>
      <dgm:spPr/>
    </dgm:pt>
    <dgm:pt modelId="{1BA6F771-E825-4F12-90DC-ADA6E9483119}" type="pres">
      <dgm:prSet presAssocID="{37ABCD62-A472-41CC-8B2B-FD5421B05EC2}" presName="tx1" presStyleLbl="revTx" presStyleIdx="4" presStyleCnt="5"/>
      <dgm:spPr/>
      <dgm:t>
        <a:bodyPr/>
        <a:lstStyle/>
        <a:p>
          <a:endParaRPr lang="en-US"/>
        </a:p>
      </dgm:t>
    </dgm:pt>
    <dgm:pt modelId="{F1AFF383-8312-42F3-A566-D39AA4031F91}" type="pres">
      <dgm:prSet presAssocID="{37ABCD62-A472-41CC-8B2B-FD5421B05EC2}" presName="vert1" presStyleCnt="0"/>
      <dgm:spPr/>
    </dgm:pt>
  </dgm:ptLst>
  <dgm:cxnLst>
    <dgm:cxn modelId="{21CF577F-163B-4709-A0ED-C40424B55594}" type="presOf" srcId="{EF428D1C-1A4C-41C1-AC46-6EA92782B27A}" destId="{532711BC-0038-4F3C-97C0-914BBD1DE317}" srcOrd="0" destOrd="0" presId="urn:microsoft.com/office/officeart/2008/layout/LinedList"/>
    <dgm:cxn modelId="{BA09BFCA-9E0A-40C8-9A2D-5739C8E58BA7}" type="presOf" srcId="{2B1D766A-8E5A-4C92-8653-5129B3C1BCDC}" destId="{E1AF65BC-BF01-4B7C-B1B9-D163C33380D3}" srcOrd="0" destOrd="0" presId="urn:microsoft.com/office/officeart/2008/layout/LinedList"/>
    <dgm:cxn modelId="{D7E153DA-3306-4DD9-B0D1-08CEDF083203}" srcId="{53F5E9B1-B8CF-4335-9A23-B0A0B02C7611}" destId="{7B938533-0654-4E46-9BCD-C109C5131330}" srcOrd="1" destOrd="0" parTransId="{DF785DA3-A0D0-449F-8463-6D0CCE0D6FD1}" sibTransId="{60746816-F39A-45CD-B479-A25CCAAB5B86}"/>
    <dgm:cxn modelId="{F7792FDB-2AF9-4F69-A805-72B87C95C528}" type="presOf" srcId="{7B938533-0654-4E46-9BCD-C109C5131330}" destId="{BBB5FD74-E135-44E6-A2DC-0302B26D5EEC}" srcOrd="0" destOrd="0" presId="urn:microsoft.com/office/officeart/2008/layout/LinedList"/>
    <dgm:cxn modelId="{EDFD1CB3-0E7E-4BBE-95B8-A2A7073D58D3}" srcId="{53F5E9B1-B8CF-4335-9A23-B0A0B02C7611}" destId="{2B1D766A-8E5A-4C92-8653-5129B3C1BCDC}" srcOrd="2" destOrd="0" parTransId="{85904D02-366B-43F4-9935-217E9C52A2D6}" sibTransId="{55C76DED-98AC-4BDB-88FB-F7043FD2E9BB}"/>
    <dgm:cxn modelId="{FB504829-BE14-4884-9624-10ED2C562723}" srcId="{53F5E9B1-B8CF-4335-9A23-B0A0B02C7611}" destId="{37ABCD62-A472-41CC-8B2B-FD5421B05EC2}" srcOrd="4" destOrd="0" parTransId="{AAFCE6B2-1460-48B6-9522-30A4D1CFD8C8}" sibTransId="{AE1B25C9-DD8F-4B7E-B0BF-07C1B520C4FD}"/>
    <dgm:cxn modelId="{675EEBF9-3D3E-44BA-853A-9C97858FF871}" srcId="{53F5E9B1-B8CF-4335-9A23-B0A0B02C7611}" destId="{EF428D1C-1A4C-41C1-AC46-6EA92782B27A}" srcOrd="0" destOrd="0" parTransId="{D976AEDB-9722-44CA-B510-343A41370FF6}" sibTransId="{92B7CC09-BBC7-49A4-BE57-5090BA74617E}"/>
    <dgm:cxn modelId="{CD1D5274-2D32-4F6E-ADE9-C0B095D1C829}" srcId="{53F5E9B1-B8CF-4335-9A23-B0A0B02C7611}" destId="{51BDCE52-F077-47F1-9D31-E1129E727FAA}" srcOrd="3" destOrd="0" parTransId="{60CAB799-E7FF-4DEC-995F-1695CFE2C4B8}" sibTransId="{9279F1FA-1620-460A-86B1-E9982500D55D}"/>
    <dgm:cxn modelId="{898BCDC4-E8DD-466F-932C-7A35AD9EBB83}" type="presOf" srcId="{53F5E9B1-B8CF-4335-9A23-B0A0B02C7611}" destId="{714E1FE2-33B4-4B13-A68A-3B6CFD7747D8}" srcOrd="0" destOrd="0" presId="urn:microsoft.com/office/officeart/2008/layout/LinedList"/>
    <dgm:cxn modelId="{AC8C27C5-F057-44B1-B791-77C5BEA6509B}" type="presOf" srcId="{37ABCD62-A472-41CC-8B2B-FD5421B05EC2}" destId="{1BA6F771-E825-4F12-90DC-ADA6E9483119}" srcOrd="0" destOrd="0" presId="urn:microsoft.com/office/officeart/2008/layout/LinedList"/>
    <dgm:cxn modelId="{ADAC2449-6C62-47F8-9769-1737D0B66483}" type="presOf" srcId="{51BDCE52-F077-47F1-9D31-E1129E727FAA}" destId="{8CE8CDE1-7FB6-470E-A214-3BEB6D48BCB3}" srcOrd="0" destOrd="0" presId="urn:microsoft.com/office/officeart/2008/layout/LinedList"/>
    <dgm:cxn modelId="{2BCD7287-B8CC-4B32-B236-937D273F8F9B}" type="presParOf" srcId="{714E1FE2-33B4-4B13-A68A-3B6CFD7747D8}" destId="{DE84B2BA-A788-43D7-A1D7-9D2C33C504F6}" srcOrd="0" destOrd="0" presId="urn:microsoft.com/office/officeart/2008/layout/LinedList"/>
    <dgm:cxn modelId="{053F25E1-3021-42F6-B982-08C49487F6F8}" type="presParOf" srcId="{714E1FE2-33B4-4B13-A68A-3B6CFD7747D8}" destId="{E780E73B-3C58-45B9-966D-D7E820AF6FA8}" srcOrd="1" destOrd="0" presId="urn:microsoft.com/office/officeart/2008/layout/LinedList"/>
    <dgm:cxn modelId="{5161B29B-AB07-4C8E-B58E-A8988AB24211}" type="presParOf" srcId="{E780E73B-3C58-45B9-966D-D7E820AF6FA8}" destId="{532711BC-0038-4F3C-97C0-914BBD1DE317}" srcOrd="0" destOrd="0" presId="urn:microsoft.com/office/officeart/2008/layout/LinedList"/>
    <dgm:cxn modelId="{6FE125CB-344D-406A-BA58-C3A23EDC3D07}" type="presParOf" srcId="{E780E73B-3C58-45B9-966D-D7E820AF6FA8}" destId="{CCE0B05D-7533-4666-8B1C-6CB2E7CEF7EB}" srcOrd="1" destOrd="0" presId="urn:microsoft.com/office/officeart/2008/layout/LinedList"/>
    <dgm:cxn modelId="{87DE3953-C204-4DF1-A917-2E7D242E1FAC}" type="presParOf" srcId="{714E1FE2-33B4-4B13-A68A-3B6CFD7747D8}" destId="{6A3026F1-9D47-4B0E-9DEF-ECD7EAEC532B}" srcOrd="2" destOrd="0" presId="urn:microsoft.com/office/officeart/2008/layout/LinedList"/>
    <dgm:cxn modelId="{B0368583-DEC3-49D7-94CA-C94B0B3EFC04}" type="presParOf" srcId="{714E1FE2-33B4-4B13-A68A-3B6CFD7747D8}" destId="{91773671-EB03-4D4B-A5FA-6D4D51827DED}" srcOrd="3" destOrd="0" presId="urn:microsoft.com/office/officeart/2008/layout/LinedList"/>
    <dgm:cxn modelId="{08AF1CF0-EEDF-4259-8F62-C4012E81A1C2}" type="presParOf" srcId="{91773671-EB03-4D4B-A5FA-6D4D51827DED}" destId="{BBB5FD74-E135-44E6-A2DC-0302B26D5EEC}" srcOrd="0" destOrd="0" presId="urn:microsoft.com/office/officeart/2008/layout/LinedList"/>
    <dgm:cxn modelId="{31D0B84F-6D0D-4AD6-82F5-CF3A7232D3A5}" type="presParOf" srcId="{91773671-EB03-4D4B-A5FA-6D4D51827DED}" destId="{FB6F3369-68B4-4F34-9920-DBA790D78BB5}" srcOrd="1" destOrd="0" presId="urn:microsoft.com/office/officeart/2008/layout/LinedList"/>
    <dgm:cxn modelId="{B57845BD-8B9C-4AE7-BF9F-72C3EB6786B0}" type="presParOf" srcId="{714E1FE2-33B4-4B13-A68A-3B6CFD7747D8}" destId="{4E74BFEF-0C29-4637-91B6-0625624E73A6}" srcOrd="4" destOrd="0" presId="urn:microsoft.com/office/officeart/2008/layout/LinedList"/>
    <dgm:cxn modelId="{68649D42-B05A-4151-9AC6-13B03D99E2CF}" type="presParOf" srcId="{714E1FE2-33B4-4B13-A68A-3B6CFD7747D8}" destId="{E5DBC7F4-3350-4364-A4F7-829598EEEBE3}" srcOrd="5" destOrd="0" presId="urn:microsoft.com/office/officeart/2008/layout/LinedList"/>
    <dgm:cxn modelId="{646344ED-5DB5-4B7E-96B7-D9E9C1040649}" type="presParOf" srcId="{E5DBC7F4-3350-4364-A4F7-829598EEEBE3}" destId="{E1AF65BC-BF01-4B7C-B1B9-D163C33380D3}" srcOrd="0" destOrd="0" presId="urn:microsoft.com/office/officeart/2008/layout/LinedList"/>
    <dgm:cxn modelId="{4BAEF8FA-670E-437E-A691-5561AA522DFD}" type="presParOf" srcId="{E5DBC7F4-3350-4364-A4F7-829598EEEBE3}" destId="{52751F13-ED81-4C9B-BAB4-67538D0940EC}" srcOrd="1" destOrd="0" presId="urn:microsoft.com/office/officeart/2008/layout/LinedList"/>
    <dgm:cxn modelId="{3180C7B7-4053-4CB1-8788-7FD05A4BE940}" type="presParOf" srcId="{714E1FE2-33B4-4B13-A68A-3B6CFD7747D8}" destId="{8F500D00-B725-4405-97CE-397F09371DD4}" srcOrd="6" destOrd="0" presId="urn:microsoft.com/office/officeart/2008/layout/LinedList"/>
    <dgm:cxn modelId="{0B660971-6929-4940-9FB2-2B1DCBDCDBD8}" type="presParOf" srcId="{714E1FE2-33B4-4B13-A68A-3B6CFD7747D8}" destId="{28368722-43EE-4273-9045-1A9495AA1675}" srcOrd="7" destOrd="0" presId="urn:microsoft.com/office/officeart/2008/layout/LinedList"/>
    <dgm:cxn modelId="{DB176F93-06A3-45AC-BEFA-DFD984DC795A}" type="presParOf" srcId="{28368722-43EE-4273-9045-1A9495AA1675}" destId="{8CE8CDE1-7FB6-470E-A214-3BEB6D48BCB3}" srcOrd="0" destOrd="0" presId="urn:microsoft.com/office/officeart/2008/layout/LinedList"/>
    <dgm:cxn modelId="{13C3E74D-AB46-4353-8AA0-4D44D05DA955}" type="presParOf" srcId="{28368722-43EE-4273-9045-1A9495AA1675}" destId="{6AD154DA-7C64-441C-A211-6015C81656D5}" srcOrd="1" destOrd="0" presId="urn:microsoft.com/office/officeart/2008/layout/LinedList"/>
    <dgm:cxn modelId="{15AD1025-5CCB-4620-8790-A93034CD1A8E}" type="presParOf" srcId="{714E1FE2-33B4-4B13-A68A-3B6CFD7747D8}" destId="{063336FE-1EB1-4D78-9108-279288A9BAB1}" srcOrd="8" destOrd="0" presId="urn:microsoft.com/office/officeart/2008/layout/LinedList"/>
    <dgm:cxn modelId="{16C9B5BB-A71A-4F67-8A87-FDDC0B70E5AA}" type="presParOf" srcId="{714E1FE2-33B4-4B13-A68A-3B6CFD7747D8}" destId="{90D93950-F21F-491F-84DF-760FC1698067}" srcOrd="9" destOrd="0" presId="urn:microsoft.com/office/officeart/2008/layout/LinedList"/>
    <dgm:cxn modelId="{31D0F77C-AD83-4A48-A1AD-0685859F96BE}" type="presParOf" srcId="{90D93950-F21F-491F-84DF-760FC1698067}" destId="{1BA6F771-E825-4F12-90DC-ADA6E9483119}" srcOrd="0" destOrd="0" presId="urn:microsoft.com/office/officeart/2008/layout/LinedList"/>
    <dgm:cxn modelId="{DA108A0D-553B-458F-A25A-E3058B9027DA}" type="presParOf" srcId="{90D93950-F21F-491F-84DF-760FC1698067}" destId="{F1AFF383-8312-42F3-A566-D39AA4031F9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48E89-7B54-4F18-AD0D-E02F0B7C27EA}" type="datetimeFigureOut">
              <a:rPr lang="en-US" smtClean="0"/>
              <a:t>5/22/2014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A5A4C-A46B-40AB-B9EC-5DFC79BF666E}" type="slidenum">
              <a:rPr lang="en-US" smtClean="0"/>
              <a:t>‹#›</a:t>
            </a:fld>
            <a:endParaRPr lang="en-US"/>
          </a:p>
        </p:txBody>
      </p:sp>
    </p:spTree>
    <p:extLst>
      <p:ext uri="{BB962C8B-B14F-4D97-AF65-F5344CB8AC3E}">
        <p14:creationId xmlns:p14="http://schemas.microsoft.com/office/powerpoint/2010/main" val="189464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en.wikipedia.org/wiki/PowerPivot#cite_note-1"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en.wikipedia.org/wiki/PowerPivot#cite_note-2" TargetMode="External"/><Relationship Id="rId4" Type="http://schemas.openxmlformats.org/officeDocument/2006/relationships/hyperlink" Target="http://en.wikipedia.org/wiki/PivotTable"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office.microsoft.com/en-us/excel-help/redir/HA104003813.aspx?CTT=5&amp;origin=HA104125038"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office.microsoft.com/en-us/excel-help/redir/HA104102903.aspx?CTT=5&amp;origin=HA104125038" TargetMode="External"/><Relationship Id="rId4" Type="http://schemas.openxmlformats.org/officeDocument/2006/relationships/hyperlink" Target="http://office.microsoft.com/en-us/excel-help/redir/HA102837110.aspx?CTT=5&amp;origin=HA104125038"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office.microsoft.com/en-us/excel-help/create-a-power-view-sheet-in-excel-2013-HA102899553.aspx#_Turn_on_the"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office.microsoft.com/en-us/excel-help/redir/HA102749329.aspx?CTT=5&amp;origin=HA102899553"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office.microsoft.com/en-us/excel-help/create-a-power-view-sheet-in-excel-2013-HA102899553.aspx#_Turn_on_the"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office.microsoft.com/en-us/excel-help/redir/HA102749329.aspx?CTT=5&amp;origin=HA102899553"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office.microsoft.com/en-us/excel-help/redir/HA102749329.aspx?CTT=5&amp;origin=HA102899553"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office.microsoft.com/en-us/excel-help/redir/HA103356104.aspx?CTT=5&amp;origin=HA102899553"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icrosofttraining.net/b/exceltraining/2013/04/excel-2013-audit-your-spreadsheet-with-the-inquire-add-in/#ixzz2tpQl0uo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 many exciting new features in Excel 2013. We are going to give you some overviews just</a:t>
            </a:r>
            <a:r>
              <a:rPr lang="en-US" baseline="0" dirty="0" smtClean="0"/>
              <a:t> to make you aware of the expanded capabilities. Some of the features are fairly easy to use and you will include them in your basic courses.  Other features are more complex and whole books are being written on the topics.  </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1</a:t>
            </a:fld>
            <a:endParaRPr lang="en-US"/>
          </a:p>
        </p:txBody>
      </p:sp>
    </p:spTree>
    <p:extLst>
      <p:ext uri="{BB962C8B-B14F-4D97-AF65-F5344CB8AC3E}">
        <p14:creationId xmlns:p14="http://schemas.microsoft.com/office/powerpoint/2010/main" val="1061934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11</a:t>
            </a:fld>
            <a:endParaRPr lang="en-US"/>
          </a:p>
        </p:txBody>
      </p:sp>
    </p:spTree>
    <p:extLst>
      <p:ext uri="{BB962C8B-B14F-4D97-AF65-F5344CB8AC3E}">
        <p14:creationId xmlns:p14="http://schemas.microsoft.com/office/powerpoint/2010/main" val="38311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Workbook Analysis</a:t>
            </a:r>
            <a:r>
              <a:rPr lang="en-US" dirty="0" smtClean="0"/>
              <a:t> command creates an interactive report showing detailed information about the workbook and its structure, formulas, cells, ranges, and warnings. </a:t>
            </a:r>
          </a:p>
          <a:p>
            <a:r>
              <a:rPr lang="en-US" b="1" dirty="0" smtClean="0"/>
              <a:t>Show workbook links</a:t>
            </a:r>
          </a:p>
          <a:p>
            <a:r>
              <a:rPr lang="en-US" dirty="0" smtClean="0"/>
              <a:t>Workbooks connected to other workbooks through cell references can get confusing. Use the </a:t>
            </a:r>
            <a:r>
              <a:rPr lang="en-US" b="1" dirty="0" smtClean="0"/>
              <a:t>Workbook Relationship Diagram</a:t>
            </a:r>
            <a:r>
              <a:rPr lang="en-US" dirty="0" smtClean="0"/>
              <a:t> to create an interactive, graphical map of workbook dependencies created by connections (links) between files. The types of links in the diagram </a:t>
            </a:r>
            <a:r>
              <a:rPr lang="en-US" b="1" dirty="0" smtClean="0"/>
              <a:t>can include other workbooks, Access databases, text files, HTML pages, SQL Server databases, and other data sources</a:t>
            </a:r>
            <a:r>
              <a:rPr lang="en-US" dirty="0" smtClean="0"/>
              <a:t>. In the relationship diagram, you can select elements and find more information about them, and drag connection lines to change the shape of the diagram.</a:t>
            </a:r>
          </a:p>
          <a:p>
            <a:r>
              <a:rPr lang="en-US" dirty="0" smtClean="0"/>
              <a:t>This diagram shows the current workbook on the left and the connections between it and other workbooks and data sources. It also shows additional levels of workbook connections, giving you a picture of the data origins for the workbook.</a:t>
            </a:r>
          </a:p>
          <a:p>
            <a:r>
              <a:rPr lang="en-US" dirty="0" smtClean="0"/>
              <a:t>The </a:t>
            </a:r>
            <a:r>
              <a:rPr lang="en-US" b="1" dirty="0" smtClean="0"/>
              <a:t>Compare Files</a:t>
            </a:r>
            <a:r>
              <a:rPr lang="en-US" dirty="0" smtClean="0"/>
              <a:t> command lets you see the differences, cell by cell, between </a:t>
            </a:r>
            <a:r>
              <a:rPr lang="en-US" b="1" dirty="0" smtClean="0"/>
              <a:t>two</a:t>
            </a:r>
            <a:r>
              <a:rPr lang="en-US" dirty="0" smtClean="0"/>
              <a:t> workbooks. You need to have two workbooks open in Excel to run this command.</a:t>
            </a:r>
          </a:p>
          <a:p>
            <a:r>
              <a:rPr lang="en-US" dirty="0" smtClean="0"/>
              <a:t>Results are color coded by the kind of content, such as entered values, formulas, named ranges, and formats. There's even a window that can show VBA code changes line by line. Differences between cells are shown in an easy to read grid layout, like this:</a:t>
            </a:r>
          </a:p>
          <a:p>
            <a:r>
              <a:rPr lang="en-US" dirty="0" smtClean="0"/>
              <a:t>The </a:t>
            </a:r>
            <a:r>
              <a:rPr lang="en-US" b="1" dirty="0" smtClean="0"/>
              <a:t>Compare Files</a:t>
            </a:r>
            <a:r>
              <a:rPr lang="en-US" dirty="0" smtClean="0"/>
              <a:t> command uses Microsoft Spreadsheet Compare to compare the two files. </a:t>
            </a:r>
          </a:p>
          <a:p>
            <a:r>
              <a:rPr lang="en-US" b="1" dirty="0" smtClean="0"/>
              <a:t>Clean excess cell formatting</a:t>
            </a:r>
          </a:p>
          <a:p>
            <a:r>
              <a:rPr lang="en-US" dirty="0" smtClean="0"/>
              <a:t>Ever open a workbook and find it loads slowly, or has become huge? It might have formatting applied to rows or columns you aren't aware of. Use the </a:t>
            </a:r>
            <a:r>
              <a:rPr lang="en-US" b="1" dirty="0" smtClean="0"/>
              <a:t>Clean Excess Cell Formatting</a:t>
            </a:r>
            <a:r>
              <a:rPr lang="en-US" dirty="0" smtClean="0"/>
              <a:t> command to remove excess formatting and greatly reduce file size. This helps you avoid "spreadsheet bloat," which improves Excel's speed.</a:t>
            </a:r>
          </a:p>
          <a:p>
            <a:r>
              <a:rPr lang="en-US" b="1" dirty="0" smtClean="0"/>
              <a:t>Manage passwords</a:t>
            </a:r>
          </a:p>
          <a:p>
            <a:r>
              <a:rPr lang="en-US" dirty="0" smtClean="0"/>
              <a:t>If you're using the Inquire features to analyze or compare workbooks that are password protected, you'll need to add the workbook password to your password list so that Inquire can open the saved copy of your workbook. Use the </a:t>
            </a:r>
            <a:r>
              <a:rPr lang="en-US" b="1" dirty="0" smtClean="0"/>
              <a:t>Workbook Passwords</a:t>
            </a:r>
            <a:r>
              <a:rPr lang="en-US" dirty="0" smtClean="0"/>
              <a:t> command on the </a:t>
            </a:r>
            <a:r>
              <a:rPr lang="en-US" b="1" dirty="0" smtClean="0"/>
              <a:t>Inquire</a:t>
            </a:r>
            <a:r>
              <a:rPr lang="en-US" dirty="0" smtClean="0"/>
              <a:t> tab to add passwords, which will be saved on your computer. These passwords are encrypted and only accessible by you</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12</a:t>
            </a:fld>
            <a:endParaRPr lang="en-US"/>
          </a:p>
        </p:txBody>
      </p:sp>
    </p:spTree>
    <p:extLst>
      <p:ext uri="{BB962C8B-B14F-4D97-AF65-F5344CB8AC3E}">
        <p14:creationId xmlns:p14="http://schemas.microsoft.com/office/powerpoint/2010/main" val="3254619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Workbook Analysis</a:t>
            </a:r>
            <a:r>
              <a:rPr lang="en-US" dirty="0" smtClean="0"/>
              <a:t> command creates an interactive report showing detailed information about the workbook and its structure, formulas, cells, ranges, and warnings. The picture here shows a very simple workbook containing two formulas and data connections to an Access database and a text file.</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13</a:t>
            </a:fld>
            <a:endParaRPr lang="en-US"/>
          </a:p>
        </p:txBody>
      </p:sp>
    </p:spTree>
    <p:extLst>
      <p:ext uri="{BB962C8B-B14F-4D97-AF65-F5344CB8AC3E}">
        <p14:creationId xmlns:p14="http://schemas.microsoft.com/office/powerpoint/2010/main" val="1681549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diagram shows the current workbook on the left and the connections between it and other workbooks and data sources. It also shows additional levels of workbook connections, giving you a picture of the data origins for the workbook.</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14</a:t>
            </a:fld>
            <a:endParaRPr lang="en-US"/>
          </a:p>
        </p:txBody>
      </p:sp>
    </p:spTree>
    <p:extLst>
      <p:ext uri="{BB962C8B-B14F-4D97-AF65-F5344CB8AC3E}">
        <p14:creationId xmlns:p14="http://schemas.microsoft.com/office/powerpoint/2010/main" val="809777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a:t>
            </a:r>
            <a:r>
              <a:rPr lang="en-US" baseline="0" dirty="0" smtClean="0"/>
              <a:t> new features at the </a:t>
            </a:r>
            <a:r>
              <a:rPr lang="en-US" dirty="0" smtClean="0"/>
              <a:t>Insert tab is recommended PivotTables. With data in the spreadsheet,</a:t>
            </a:r>
            <a:r>
              <a:rPr lang="en-US" baseline="0" dirty="0" smtClean="0"/>
              <a:t> put cursor within the data and click on Recommend PivotTables.</a:t>
            </a:r>
            <a:endParaRPr lang="en-US" dirty="0" smtClean="0"/>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16</a:t>
            </a:fld>
            <a:endParaRPr lang="en-US"/>
          </a:p>
        </p:txBody>
      </p:sp>
    </p:spTree>
    <p:extLst>
      <p:ext uri="{BB962C8B-B14F-4D97-AF65-F5344CB8AC3E}">
        <p14:creationId xmlns:p14="http://schemas.microsoft.com/office/powerpoint/2010/main" val="2352616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Excel looks at the data and comes up with options.  Scroll to see all of them. But you need to be able to understand what you need from your data.</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17</a:t>
            </a:fld>
            <a:endParaRPr lang="en-US"/>
          </a:p>
        </p:txBody>
      </p:sp>
    </p:spTree>
    <p:extLst>
      <p:ext uri="{BB962C8B-B14F-4D97-AF65-F5344CB8AC3E}">
        <p14:creationId xmlns:p14="http://schemas.microsoft.com/office/powerpoint/2010/main" val="1891014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cursor within</a:t>
            </a:r>
            <a:r>
              <a:rPr lang="en-US" baseline="0" dirty="0" smtClean="0"/>
              <a:t> the data, click on Recommended Charts and Excel will pick out options.</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18</a:t>
            </a:fld>
            <a:endParaRPr lang="en-US"/>
          </a:p>
        </p:txBody>
      </p:sp>
    </p:spTree>
    <p:extLst>
      <p:ext uri="{BB962C8B-B14F-4D97-AF65-F5344CB8AC3E}">
        <p14:creationId xmlns:p14="http://schemas.microsoft.com/office/powerpoint/2010/main" val="1858541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All</a:t>
            </a:r>
            <a:r>
              <a:rPr lang="en-US" baseline="0" dirty="0" smtClean="0"/>
              <a:t> Charts and still use the selected data to show what it will look like.</a:t>
            </a:r>
            <a:endParaRPr lang="en-US" dirty="0" smtClean="0"/>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20</a:t>
            </a:fld>
            <a:endParaRPr lang="en-US"/>
          </a:p>
        </p:txBody>
      </p:sp>
    </p:spTree>
    <p:extLst>
      <p:ext uri="{BB962C8B-B14F-4D97-AF65-F5344CB8AC3E}">
        <p14:creationId xmlns:p14="http://schemas.microsoft.com/office/powerpoint/2010/main" val="3061682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21</a:t>
            </a:fld>
            <a:endParaRPr lang="en-US"/>
          </a:p>
        </p:txBody>
      </p:sp>
    </p:spTree>
    <p:extLst>
      <p:ext uri="{BB962C8B-B14F-4D97-AF65-F5344CB8AC3E}">
        <p14:creationId xmlns:p14="http://schemas.microsoft.com/office/powerpoint/2010/main" val="1165312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Defined Power</a:t>
            </a:r>
            <a:r>
              <a:rPr lang="en-US" baseline="0" dirty="0" smtClean="0"/>
              <a:t> User as anyone who truly uses PivotTables.</a:t>
            </a:r>
            <a:endParaRPr lang="en-US" dirty="0" smtClean="0"/>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22</a:t>
            </a:fld>
            <a:endParaRPr lang="en-US"/>
          </a:p>
        </p:txBody>
      </p:sp>
    </p:spTree>
    <p:extLst>
      <p:ext uri="{BB962C8B-B14F-4D97-AF65-F5344CB8AC3E}">
        <p14:creationId xmlns:p14="http://schemas.microsoft.com/office/powerpoint/2010/main" val="388322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how move from obtaining to visualizing.</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a:t>
            </a:fld>
            <a:endParaRPr lang="en-US"/>
          </a:p>
        </p:txBody>
      </p:sp>
    </p:spTree>
    <p:extLst>
      <p:ext uri="{BB962C8B-B14F-4D97-AF65-F5344CB8AC3E}">
        <p14:creationId xmlns:p14="http://schemas.microsoft.com/office/powerpoint/2010/main" val="2094776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8F56B-8DFA-424A-94C0-8D9DEC60FECC}" type="slidenum">
              <a:rPr lang="en-US" smtClean="0"/>
              <a:t>23</a:t>
            </a:fld>
            <a:endParaRPr lang="en-US"/>
          </a:p>
        </p:txBody>
      </p:sp>
    </p:spTree>
    <p:extLst>
      <p:ext uri="{BB962C8B-B14F-4D97-AF65-F5344CB8AC3E}">
        <p14:creationId xmlns:p14="http://schemas.microsoft.com/office/powerpoint/2010/main" val="3318903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 - Business Intelligence</a:t>
            </a:r>
          </a:p>
          <a:p>
            <a:r>
              <a:rPr lang="en-US" dirty="0" smtClean="0"/>
              <a:t>Self Service BI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ETL - extract, transform, and load </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24</a:t>
            </a:fld>
            <a:endParaRPr lang="en-US"/>
          </a:p>
        </p:txBody>
      </p:sp>
    </p:spTree>
    <p:extLst>
      <p:ext uri="{BB962C8B-B14F-4D97-AF65-F5344CB8AC3E}">
        <p14:creationId xmlns:p14="http://schemas.microsoft.com/office/powerpoint/2010/main" val="206830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25</a:t>
            </a:fld>
            <a:endParaRPr lang="en-US"/>
          </a:p>
        </p:txBody>
      </p:sp>
    </p:spTree>
    <p:extLst>
      <p:ext uri="{BB962C8B-B14F-4D97-AF65-F5344CB8AC3E}">
        <p14:creationId xmlns:p14="http://schemas.microsoft.com/office/powerpoint/2010/main" val="989042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Power Query, an Excel add-in enhances the self-service Business Intelligence experience in Excel by simplifying data discovery and access. Power Query enables users to easily discover, combine, and refine data for better analysis in Excel. Power Query includes a public search feature that is currently intended for use in the United States only.</a:t>
            </a:r>
          </a:p>
          <a:p>
            <a:r>
              <a:rPr lang="en-US" dirty="0" smtClean="0"/>
              <a:t>http://office.microsoft.com/en-us/excel-help/how-power-query-and-power-pivot-work-together-HA104125038.aspx</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26</a:t>
            </a:fld>
            <a:endParaRPr lang="en-US"/>
          </a:p>
        </p:txBody>
      </p:sp>
    </p:spTree>
    <p:extLst>
      <p:ext uri="{BB962C8B-B14F-4D97-AF65-F5344CB8AC3E}">
        <p14:creationId xmlns:p14="http://schemas.microsoft.com/office/powerpoint/2010/main" val="2787446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Will have its</a:t>
            </a:r>
            <a:r>
              <a:rPr lang="en-US" baseline="0" dirty="0" smtClean="0"/>
              <a:t> own tab but h</a:t>
            </a:r>
            <a:r>
              <a:rPr lang="en-US" dirty="0" smtClean="0"/>
              <a:t>as to be downloaded.</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27</a:t>
            </a:fld>
            <a:endParaRPr lang="en-US"/>
          </a:p>
        </p:txBody>
      </p:sp>
    </p:spTree>
    <p:extLst>
      <p:ext uri="{BB962C8B-B14F-4D97-AF65-F5344CB8AC3E}">
        <p14:creationId xmlns:p14="http://schemas.microsoft.com/office/powerpoint/2010/main" val="3063538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Microsoft Power Query is an Excel add-in that enhances the </a:t>
            </a:r>
            <a:r>
              <a:rPr lang="en-US" b="1" dirty="0" smtClean="0">
                <a:effectLst/>
              </a:rPr>
              <a:t>self-service Business Intelligence experience in Excel by simplifying data discovery and access. </a:t>
            </a:r>
            <a:r>
              <a:rPr lang="en-US" dirty="0" smtClean="0">
                <a:effectLst/>
              </a:rPr>
              <a:t>Power Query enables users to </a:t>
            </a:r>
            <a:r>
              <a:rPr lang="en-US" b="1" dirty="0" smtClean="0">
                <a:effectLst/>
              </a:rPr>
              <a:t>easily discover, combine, and refine data for better analysis in Excel</a:t>
            </a:r>
            <a:r>
              <a:rPr lang="en-US" dirty="0" smtClean="0">
                <a:effectLst/>
              </a:rPr>
              <a:t>. Power Query includes a public search feature that is currently intended for use in the United States only.</a:t>
            </a:r>
            <a:endParaRPr lang="en-US" dirty="0" smtClean="0"/>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28</a:t>
            </a:fld>
            <a:endParaRPr lang="en-US"/>
          </a:p>
        </p:txBody>
      </p:sp>
    </p:spTree>
    <p:extLst>
      <p:ext uri="{BB962C8B-B14F-4D97-AF65-F5344CB8AC3E}">
        <p14:creationId xmlns:p14="http://schemas.microsoft.com/office/powerpoint/2010/main" val="3263409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32 or 64 bit versions, then run. 64 bit is recommended.</a:t>
            </a:r>
            <a:endParaRPr lang="en-US" dirty="0" smtClean="0"/>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29</a:t>
            </a:fld>
            <a:endParaRPr lang="en-US"/>
          </a:p>
        </p:txBody>
      </p:sp>
    </p:spTree>
    <p:extLst>
      <p:ext uri="{BB962C8B-B14F-4D97-AF65-F5344CB8AC3E}">
        <p14:creationId xmlns:p14="http://schemas.microsoft.com/office/powerpoint/2010/main" val="41717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30</a:t>
            </a:fld>
            <a:endParaRPr lang="en-US"/>
          </a:p>
        </p:txBody>
      </p:sp>
    </p:spTree>
    <p:extLst>
      <p:ext uri="{BB962C8B-B14F-4D97-AF65-F5344CB8AC3E}">
        <p14:creationId xmlns:p14="http://schemas.microsoft.com/office/powerpoint/2010/main" val="990452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in a search word at Online Search – here Olympics. Option to add to worksheet. If do it again, can add </a:t>
            </a:r>
            <a:r>
              <a:rPr lang="en-US" b="1" dirty="0" smtClean="0"/>
              <a:t>another one to another worksheet</a:t>
            </a:r>
          </a:p>
          <a:p>
            <a:endParaRPr lang="en-US" dirty="0"/>
          </a:p>
        </p:txBody>
      </p:sp>
      <p:sp>
        <p:nvSpPr>
          <p:cNvPr id="4" name="Slide Number Placeholder 3"/>
          <p:cNvSpPr>
            <a:spLocks noGrp="1"/>
          </p:cNvSpPr>
          <p:nvPr>
            <p:ph type="sldNum" sz="quarter" idx="10"/>
          </p:nvPr>
        </p:nvSpPr>
        <p:spPr/>
        <p:txBody>
          <a:bodyPr/>
          <a:lstStyle/>
          <a:p>
            <a:fld id="{00B8F56B-8DFA-424A-94C0-8D9DEC60FECC}" type="slidenum">
              <a:rPr lang="en-US" smtClean="0"/>
              <a:t>31</a:t>
            </a:fld>
            <a:endParaRPr lang="en-US"/>
          </a:p>
        </p:txBody>
      </p:sp>
    </p:spTree>
    <p:extLst>
      <p:ext uri="{BB962C8B-B14F-4D97-AF65-F5344CB8AC3E}">
        <p14:creationId xmlns:p14="http://schemas.microsoft.com/office/powerpoint/2010/main" val="3954755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Inserts it in a table</a:t>
            </a:r>
            <a:r>
              <a:rPr lang="en-US" baseline="0" dirty="0" smtClean="0"/>
              <a:t> format – this format is used a lot in new features so learn how to use it.</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32</a:t>
            </a:fld>
            <a:endParaRPr lang="en-US"/>
          </a:p>
        </p:txBody>
      </p:sp>
    </p:spTree>
    <p:extLst>
      <p:ext uri="{BB962C8B-B14F-4D97-AF65-F5344CB8AC3E}">
        <p14:creationId xmlns:p14="http://schemas.microsoft.com/office/powerpoint/2010/main" val="354796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3</a:t>
            </a:fld>
            <a:endParaRPr lang="en-US"/>
          </a:p>
        </p:txBody>
      </p:sp>
    </p:spTree>
    <p:extLst>
      <p:ext uri="{BB962C8B-B14F-4D97-AF65-F5344CB8AC3E}">
        <p14:creationId xmlns:p14="http://schemas.microsoft.com/office/powerpoint/2010/main" val="136371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put additional queries in on new worksheets.</a:t>
            </a:r>
            <a:endParaRPr lang="en-US" dirty="0"/>
          </a:p>
        </p:txBody>
      </p:sp>
      <p:sp>
        <p:nvSpPr>
          <p:cNvPr id="4" name="Slide Number Placeholder 3"/>
          <p:cNvSpPr>
            <a:spLocks noGrp="1"/>
          </p:cNvSpPr>
          <p:nvPr>
            <p:ph type="sldNum" sz="quarter" idx="10"/>
          </p:nvPr>
        </p:nvSpPr>
        <p:spPr/>
        <p:txBody>
          <a:bodyPr/>
          <a:lstStyle/>
          <a:p>
            <a:fld id="{00B8F56B-8DFA-424A-94C0-8D9DEC60FECC}" type="slidenum">
              <a:rPr lang="en-US" smtClean="0"/>
              <a:t>33</a:t>
            </a:fld>
            <a:endParaRPr lang="en-US"/>
          </a:p>
        </p:txBody>
      </p:sp>
    </p:spTree>
    <p:extLst>
      <p:ext uri="{BB962C8B-B14F-4D97-AF65-F5344CB8AC3E}">
        <p14:creationId xmlns:p14="http://schemas.microsoft.com/office/powerpoint/2010/main" val="3214908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great feature.</a:t>
            </a:r>
            <a:r>
              <a:rPr lang="en-US" baseline="0" dirty="0" smtClean="0"/>
              <a:t> It was scheduled to go away from all versions except Office 365 but that has changed. </a:t>
            </a:r>
            <a:r>
              <a:rPr lang="en-US" dirty="0" smtClean="0"/>
              <a:t>There are</a:t>
            </a:r>
            <a:r>
              <a:rPr lang="en-US" baseline="0" dirty="0" smtClean="0"/>
              <a:t> still some questions about student and faculty access to Office 365.  </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34</a:t>
            </a:fld>
            <a:endParaRPr lang="en-US"/>
          </a:p>
        </p:txBody>
      </p:sp>
    </p:spTree>
    <p:extLst>
      <p:ext uri="{BB962C8B-B14F-4D97-AF65-F5344CB8AC3E}">
        <p14:creationId xmlns:p14="http://schemas.microsoft.com/office/powerpoint/2010/main" val="3040574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Shown here are links to  Virginia Weather Stations latitude/longitude/elevation.</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Wilma Andrews</a:t>
            </a:r>
            <a:endParaRPr lang="en-US" dirty="0"/>
          </a:p>
        </p:txBody>
      </p:sp>
      <p:sp>
        <p:nvSpPr>
          <p:cNvPr id="5" name="Slide Number Placeholder 4"/>
          <p:cNvSpPr>
            <a:spLocks noGrp="1"/>
          </p:cNvSpPr>
          <p:nvPr>
            <p:ph type="sldNum" sz="quarter" idx="11"/>
          </p:nvPr>
        </p:nvSpPr>
        <p:spPr/>
        <p:txBody>
          <a:bodyPr/>
          <a:lstStyle/>
          <a:p>
            <a:pPr>
              <a:defRPr/>
            </a:pPr>
            <a:fld id="{9A389B49-E0DE-463D-883F-ED7F5E57F686}" type="slidenum">
              <a:rPr lang="en-US" smtClean="0"/>
              <a:pPr>
                <a:defRPr/>
              </a:pPr>
              <a:t>38</a:t>
            </a:fld>
            <a:endParaRPr lang="en-US"/>
          </a:p>
        </p:txBody>
      </p:sp>
    </p:spTree>
    <p:extLst>
      <p:ext uri="{BB962C8B-B14F-4D97-AF65-F5344CB8AC3E}">
        <p14:creationId xmlns:p14="http://schemas.microsoft.com/office/powerpoint/2010/main" val="4170126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Another GeoFlow example</a:t>
            </a:r>
            <a:endParaRPr lang="en-US" dirty="0"/>
          </a:p>
        </p:txBody>
      </p:sp>
      <p:sp>
        <p:nvSpPr>
          <p:cNvPr id="4" name="Slide Number Placeholder 3"/>
          <p:cNvSpPr>
            <a:spLocks noGrp="1"/>
          </p:cNvSpPr>
          <p:nvPr>
            <p:ph type="sldNum" sz="quarter" idx="10"/>
          </p:nvPr>
        </p:nvSpPr>
        <p:spPr/>
        <p:txBody>
          <a:bodyPr/>
          <a:lstStyle/>
          <a:p>
            <a:fld id="{1E9FB0A0-F299-41BA-9ABC-5DE850D945B4}" type="slidenum">
              <a:rPr lang="en-US" smtClean="0"/>
              <a:t>39</a:t>
            </a:fld>
            <a:endParaRPr lang="en-US"/>
          </a:p>
        </p:txBody>
      </p:sp>
    </p:spTree>
    <p:extLst>
      <p:ext uri="{BB962C8B-B14F-4D97-AF65-F5344CB8AC3E}">
        <p14:creationId xmlns:p14="http://schemas.microsoft.com/office/powerpoint/2010/main" val="3835340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FB0A0-F299-41BA-9ABC-5DE850D945B4}" type="slidenum">
              <a:rPr lang="en-US" smtClean="0"/>
              <a:t>40</a:t>
            </a:fld>
            <a:endParaRPr lang="en-US"/>
          </a:p>
        </p:txBody>
      </p:sp>
    </p:spTree>
    <p:extLst>
      <p:ext uri="{BB962C8B-B14F-4D97-AF65-F5344CB8AC3E}">
        <p14:creationId xmlns:p14="http://schemas.microsoft.com/office/powerpoint/2010/main" val="1463149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42</a:t>
            </a:fld>
            <a:endParaRPr lang="en-US"/>
          </a:p>
        </p:txBody>
      </p:sp>
    </p:spTree>
    <p:extLst>
      <p:ext uri="{BB962C8B-B14F-4D97-AF65-F5344CB8AC3E}">
        <p14:creationId xmlns:p14="http://schemas.microsoft.com/office/powerpoint/2010/main" val="285293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43</a:t>
            </a:fld>
            <a:endParaRPr lang="en-US"/>
          </a:p>
        </p:txBody>
      </p:sp>
    </p:spTree>
    <p:extLst>
      <p:ext uri="{BB962C8B-B14F-4D97-AF65-F5344CB8AC3E}">
        <p14:creationId xmlns:p14="http://schemas.microsoft.com/office/powerpoint/2010/main" val="1009812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44</a:t>
            </a:fld>
            <a:endParaRPr lang="en-US"/>
          </a:p>
        </p:txBody>
      </p:sp>
    </p:spTree>
    <p:extLst>
      <p:ext uri="{BB962C8B-B14F-4D97-AF65-F5344CB8AC3E}">
        <p14:creationId xmlns:p14="http://schemas.microsoft.com/office/powerpoint/2010/main" val="2826429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Excel 2013, Power Pivot only in Professional Plus.</a:t>
            </a:r>
            <a:r>
              <a:rPr lang="en-US" baseline="30000" dirty="0" smtClean="0">
                <a:hlinkClick r:id="rId3"/>
              </a:rPr>
              <a:t>[1]</a:t>
            </a:r>
            <a:r>
              <a:rPr lang="en-US" dirty="0" smtClean="0"/>
              <a:t> It extends the capabilities of the </a:t>
            </a:r>
            <a:r>
              <a:rPr lang="en-US" dirty="0" smtClean="0">
                <a:hlinkClick r:id="rId4" tooltip="PivotTable"/>
              </a:rPr>
              <a:t>PivotTable</a:t>
            </a:r>
            <a:r>
              <a:rPr lang="en-US" dirty="0" smtClean="0"/>
              <a:t> data summarization and cross-tabulation feature with new features such as expanded data capacity, advanced calculations, ability to import data from multiple sources, and the ability to publish the workbooks as interactive web applications.</a:t>
            </a:r>
            <a:r>
              <a:rPr lang="en-US" baseline="30000" dirty="0" smtClean="0">
                <a:hlinkClick r:id="rId5"/>
              </a:rPr>
              <a:t>[2]</a:t>
            </a:r>
            <a:r>
              <a:rPr lang="en-US" dirty="0" smtClean="0"/>
              <a:t> As such, Power Pivot falls under Microsoft's Business Intelligence offering, complementing it with its self-service, in-memory capabilities. http://office.microsoft.com/en-us/excel-help/start-power-pivot-in-microsoft-excel-2013-add-in-HA102837097.aspx</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45</a:t>
            </a:fld>
            <a:endParaRPr lang="en-US"/>
          </a:p>
        </p:txBody>
      </p:sp>
    </p:spTree>
    <p:extLst>
      <p:ext uri="{BB962C8B-B14F-4D97-AF65-F5344CB8AC3E}">
        <p14:creationId xmlns:p14="http://schemas.microsoft.com/office/powerpoint/2010/main" val="1492380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add-in</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46</a:t>
            </a:fld>
            <a:endParaRPr lang="en-US"/>
          </a:p>
        </p:txBody>
      </p:sp>
    </p:spTree>
    <p:extLst>
      <p:ext uri="{BB962C8B-B14F-4D97-AF65-F5344CB8AC3E}">
        <p14:creationId xmlns:p14="http://schemas.microsoft.com/office/powerpoint/2010/main" val="287933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not aware of Flash Fill this is new to 2013 and Excel gets smart</a:t>
            </a:r>
            <a:r>
              <a:rPr lang="en-US" baseline="0" dirty="0" smtClean="0"/>
              <a:t> and tries to figure out what you are wanting to do. In this example, you may want to split out the first name from the cell to the left.  You “do” 2 and then Excel will do the rest of the column for you and you can accept it.  </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5</a:t>
            </a:fld>
            <a:endParaRPr lang="en-US"/>
          </a:p>
        </p:txBody>
      </p:sp>
    </p:spTree>
    <p:extLst>
      <p:ext uri="{BB962C8B-B14F-4D97-AF65-F5344CB8AC3E}">
        <p14:creationId xmlns:p14="http://schemas.microsoft.com/office/powerpoint/2010/main" val="3289244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http://office.microsoft.com/en-us/excel-help/start-power-pivot-in-microsoft-excel-2013-add-in-HA102837097.aspx</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47</a:t>
            </a:fld>
            <a:endParaRPr lang="en-US"/>
          </a:p>
        </p:txBody>
      </p:sp>
    </p:spTree>
    <p:extLst>
      <p:ext uri="{BB962C8B-B14F-4D97-AF65-F5344CB8AC3E}">
        <p14:creationId xmlns:p14="http://schemas.microsoft.com/office/powerpoint/2010/main" val="958949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Filter data</a:t>
            </a:r>
            <a:r>
              <a:rPr lang="en-US" dirty="0" smtClean="0"/>
              <a:t> when importing. Import data in both Excel and Power Pivot, but when importing data in Power Pivot, you can filter out unnecessary data to import just a subset.</a:t>
            </a:r>
          </a:p>
          <a:p>
            <a:r>
              <a:rPr lang="en-US" dirty="0" smtClean="0"/>
              <a:t>Rename tables and columns as you import data in Power Pivot.</a:t>
            </a:r>
          </a:p>
          <a:p>
            <a:r>
              <a:rPr lang="en-US" dirty="0" smtClean="0"/>
              <a:t>Manage the model and create relationships using drag and drop in the Diagram View.</a:t>
            </a:r>
          </a:p>
          <a:p>
            <a:r>
              <a:rPr lang="en-US" dirty="0" smtClean="0"/>
              <a:t>Apply formatting (to be used in Power View and PivotTable reports).</a:t>
            </a:r>
          </a:p>
          <a:p>
            <a:r>
              <a:rPr lang="en-US" dirty="0" smtClean="0"/>
              <a:t>Define your own calculated fields to use throughout a workbook.</a:t>
            </a:r>
          </a:p>
          <a:p>
            <a:r>
              <a:rPr lang="en-US" dirty="0" smtClean="0"/>
              <a:t>Define key performance indicators (KPIs) to use in PivotTables.</a:t>
            </a:r>
          </a:p>
          <a:p>
            <a:r>
              <a:rPr lang="en-US" dirty="0" smtClean="0"/>
              <a:t>Create user-defined hierarchies to use throughout a workbook.</a:t>
            </a:r>
          </a:p>
          <a:p>
            <a:r>
              <a:rPr lang="en-US" dirty="0" smtClean="0"/>
              <a:t>Define perspectives.</a:t>
            </a:r>
          </a:p>
          <a:p>
            <a:r>
              <a:rPr lang="en-US" dirty="0" smtClean="0"/>
              <a:t>Author your own calculations by writing advanced formulas that use the Data Analysis Expressions (DAX) expression language.</a:t>
            </a:r>
          </a:p>
          <a:p>
            <a:r>
              <a:rPr lang="en-US" dirty="0" smtClean="0"/>
              <a:t>Use other more advanced data and modeling operations. </a:t>
            </a:r>
          </a:p>
        </p:txBody>
      </p:sp>
      <p:sp>
        <p:nvSpPr>
          <p:cNvPr id="4" name="Slide Number Placeholder 3"/>
          <p:cNvSpPr>
            <a:spLocks noGrp="1"/>
          </p:cNvSpPr>
          <p:nvPr>
            <p:ph type="sldNum" sz="quarter" idx="10"/>
          </p:nvPr>
        </p:nvSpPr>
        <p:spPr/>
        <p:txBody>
          <a:bodyPr/>
          <a:lstStyle/>
          <a:p>
            <a:fld id="{5B1A5A4C-A46B-40AB-B9EC-5DFC79BF666E}" type="slidenum">
              <a:rPr lang="en-US" smtClean="0"/>
              <a:t>48</a:t>
            </a:fld>
            <a:endParaRPr lang="en-US"/>
          </a:p>
        </p:txBody>
      </p:sp>
    </p:spTree>
    <p:extLst>
      <p:ext uri="{BB962C8B-B14F-4D97-AF65-F5344CB8AC3E}">
        <p14:creationId xmlns:p14="http://schemas.microsoft.com/office/powerpoint/2010/main" val="708527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hlinkClick r:id="rId3"/>
              </a:rPr>
              <a:t>Power Query</a:t>
            </a:r>
            <a:r>
              <a:rPr lang="en-US" dirty="0" smtClean="0"/>
              <a:t> is the recommended experience for discovering, connecting to, and importing data. </a:t>
            </a:r>
          </a:p>
          <a:p>
            <a:r>
              <a:rPr lang="en-US" dirty="0" smtClean="0">
                <a:hlinkClick r:id="rId4"/>
              </a:rPr>
              <a:t>Power Pivot</a:t>
            </a:r>
            <a:r>
              <a:rPr lang="en-US" dirty="0" smtClean="0"/>
              <a:t> is great for modeling the data you’ve imported. Use both to mold your data in Excel so you can explore and visualize it with </a:t>
            </a:r>
            <a:r>
              <a:rPr lang="en-US" dirty="0" smtClean="0">
                <a:hlinkClick r:id="rId5"/>
              </a:rPr>
              <a:t>Power Map, Power View, PivotTables, and PivotCharts, and then interact with the resulting workbook in SharePoint, on Power BI sites in Office 365, and in the Power BI Windows Store app. </a:t>
            </a:r>
            <a:endParaRPr lang="en-US" dirty="0" smtClean="0"/>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51</a:t>
            </a:fld>
            <a:endParaRPr lang="en-US"/>
          </a:p>
        </p:txBody>
      </p:sp>
    </p:spTree>
    <p:extLst>
      <p:ext uri="{BB962C8B-B14F-4D97-AF65-F5344CB8AC3E}">
        <p14:creationId xmlns:p14="http://schemas.microsoft.com/office/powerpoint/2010/main" val="221306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Sometimes the Power View icon is grayed out. If so, you may need to </a:t>
            </a:r>
            <a:r>
              <a:rPr lang="en-US" sz="1200" b="0" i="0" u="none" strike="noStrike" kern="1200" dirty="0" smtClean="0">
                <a:solidFill>
                  <a:schemeClr val="tx1"/>
                </a:solidFill>
                <a:effectLst/>
                <a:latin typeface="+mn-lt"/>
                <a:ea typeface="+mn-ea"/>
                <a:cs typeface="+mn-cs"/>
                <a:hlinkClick r:id="rId3"/>
              </a:rPr>
              <a:t>turn on the Power View add-in</a:t>
            </a:r>
            <a:r>
              <a:rPr lang="en-US" sz="1200" b="0" i="0" kern="1200" dirty="0" smtClean="0">
                <a:solidFill>
                  <a:schemeClr val="tx1"/>
                </a:solidFill>
                <a:effectLst/>
                <a:latin typeface="+mn-lt"/>
                <a:ea typeface="+mn-ea"/>
                <a:cs typeface="+mn-cs"/>
              </a:rPr>
              <a:t>.</a:t>
            </a:r>
          </a:p>
          <a:p>
            <a:r>
              <a:rPr lang="en-US" sz="1200" b="0" i="0" kern="1200" cap="all" dirty="0" smtClean="0">
                <a:solidFill>
                  <a:schemeClr val="tx1"/>
                </a:solidFill>
                <a:effectLst/>
                <a:latin typeface="+mn-lt"/>
                <a:ea typeface="+mn-ea"/>
                <a:cs typeface="+mn-cs"/>
              </a:rPr>
              <a:t> TIP </a:t>
            </a:r>
            <a:r>
              <a:rPr lang="en-US" sz="1200" b="0" i="0" kern="1200" dirty="0" smtClean="0">
                <a:solidFill>
                  <a:schemeClr val="tx1"/>
                </a:solidFill>
                <a:effectLst/>
                <a:latin typeface="+mn-lt"/>
                <a:ea typeface="+mn-ea"/>
                <a:cs typeface="+mn-cs"/>
              </a:rPr>
              <a:t>   It’s a good practice to work with Excel </a:t>
            </a:r>
            <a:r>
              <a:rPr lang="en-US" sz="1200" b="1" i="0" kern="1200" dirty="0" smtClean="0">
                <a:solidFill>
                  <a:schemeClr val="tx1"/>
                </a:solidFill>
                <a:effectLst/>
                <a:latin typeface="+mn-lt"/>
                <a:ea typeface="+mn-ea"/>
                <a:cs typeface="+mn-cs"/>
              </a:rPr>
              <a:t>tables</a:t>
            </a:r>
            <a:r>
              <a:rPr lang="en-US" sz="1200" b="0" i="0" kern="1200" dirty="0" smtClean="0">
                <a:solidFill>
                  <a:schemeClr val="tx1"/>
                </a:solidFill>
                <a:effectLst/>
                <a:latin typeface="+mn-lt"/>
                <a:ea typeface="+mn-ea"/>
                <a:cs typeface="+mn-cs"/>
              </a:rPr>
              <a:t> rather than just ranges of data. Before you insert a Power View sheet based on your data, </a:t>
            </a:r>
            <a:r>
              <a:rPr lang="en-US" sz="1200" b="0" i="0" u="none" strike="noStrike" kern="1200" dirty="0" smtClean="0">
                <a:solidFill>
                  <a:schemeClr val="tx1"/>
                </a:solidFill>
                <a:effectLst/>
                <a:latin typeface="+mn-lt"/>
                <a:ea typeface="+mn-ea"/>
                <a:cs typeface="+mn-cs"/>
                <a:hlinkClick r:id="rId4"/>
              </a:rPr>
              <a:t>create an Excel table</a:t>
            </a:r>
            <a:r>
              <a:rPr lang="en-US" sz="1200" b="0" i="0" kern="1200" dirty="0" smtClean="0">
                <a:solidFill>
                  <a:schemeClr val="tx1"/>
                </a:solidFill>
                <a:effectLst/>
                <a:latin typeface="+mn-lt"/>
                <a:ea typeface="+mn-ea"/>
                <a:cs typeface="+mn-cs"/>
              </a:rPr>
              <a:t>.</a:t>
            </a:r>
          </a:p>
          <a:p>
            <a:r>
              <a:rPr lang="en-US" sz="1200" b="0" i="0" kern="1200" cap="all" dirty="0" smtClean="0">
                <a:solidFill>
                  <a:schemeClr val="tx1"/>
                </a:solidFill>
                <a:effectLst/>
                <a:latin typeface="+mn-lt"/>
                <a:ea typeface="+mn-ea"/>
                <a:cs typeface="+mn-cs"/>
              </a:rPr>
              <a:t> </a:t>
            </a:r>
            <a:r>
              <a:rPr lang="en-US" sz="1200" b="1" i="0" kern="1200" cap="all" dirty="0" smtClean="0">
                <a:solidFill>
                  <a:schemeClr val="tx1"/>
                </a:solidFill>
                <a:effectLst/>
                <a:latin typeface="+mn-lt"/>
                <a:ea typeface="+mn-ea"/>
                <a:cs typeface="+mn-cs"/>
              </a:rPr>
              <a:t>USE</a:t>
            </a:r>
            <a:r>
              <a:rPr lang="en-US" sz="1200" b="1" i="0" kern="1200" cap="all" baseline="0" dirty="0" smtClean="0">
                <a:solidFill>
                  <a:schemeClr val="tx1"/>
                </a:solidFill>
                <a:effectLst/>
                <a:latin typeface="+mn-lt"/>
                <a:ea typeface="+mn-ea"/>
                <a:cs typeface="+mn-cs"/>
              </a:rPr>
              <a:t> TABLES ONLY</a:t>
            </a:r>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52</a:t>
            </a:fld>
            <a:endParaRPr lang="en-US"/>
          </a:p>
        </p:txBody>
      </p:sp>
    </p:spTree>
    <p:extLst>
      <p:ext uri="{BB962C8B-B14F-4D97-AF65-F5344CB8AC3E}">
        <p14:creationId xmlns:p14="http://schemas.microsoft.com/office/powerpoint/2010/main" val="3407843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Microsoft describes a Data Model as "a new approach for integrating data from multiple tables, effectively building a relational data source inside an Excel workbook."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videos - http://office.microsoft.com/en-us/excel-help/power-view-and-power-pivot-videos-HA104009784.aspx?CTT=5&amp;origin=HA104048146</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53</a:t>
            </a:fld>
            <a:endParaRPr lang="en-US"/>
          </a:p>
        </p:txBody>
      </p:sp>
    </p:spTree>
    <p:extLst>
      <p:ext uri="{BB962C8B-B14F-4D97-AF65-F5344CB8AC3E}">
        <p14:creationId xmlns:p14="http://schemas.microsoft.com/office/powerpoint/2010/main" val="2688240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http://office.microsoft.com/en-us/excel-help/power-view-explore-visualize-and-present-your-data-HA102835634.aspx#_Toc378340898</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55</a:t>
            </a:fld>
            <a:endParaRPr lang="en-US"/>
          </a:p>
        </p:txBody>
      </p:sp>
    </p:spTree>
    <p:extLst>
      <p:ext uri="{BB962C8B-B14F-4D97-AF65-F5344CB8AC3E}">
        <p14:creationId xmlns:p14="http://schemas.microsoft.com/office/powerpoint/2010/main" val="916157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endParaRPr lang="en-US" dirty="0" smtClean="0"/>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56</a:t>
            </a:fld>
            <a:endParaRPr lang="en-US"/>
          </a:p>
        </p:txBody>
      </p:sp>
    </p:spTree>
    <p:extLst>
      <p:ext uri="{BB962C8B-B14F-4D97-AF65-F5344CB8AC3E}">
        <p14:creationId xmlns:p14="http://schemas.microsoft.com/office/powerpoint/2010/main" val="2129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Sometimes the Power View icon is grayed out. If so, you may need to </a:t>
            </a:r>
            <a:r>
              <a:rPr lang="en-US" sz="1200" b="0" i="0" u="none" strike="noStrike" kern="1200" dirty="0" smtClean="0">
                <a:solidFill>
                  <a:schemeClr val="tx1"/>
                </a:solidFill>
                <a:effectLst/>
                <a:latin typeface="+mn-lt"/>
                <a:ea typeface="+mn-ea"/>
                <a:cs typeface="+mn-cs"/>
                <a:hlinkClick r:id="rId3"/>
              </a:rPr>
              <a:t>turn on the Power View add-in</a:t>
            </a:r>
            <a:r>
              <a:rPr lang="en-US" sz="1200" b="0" i="0" kern="1200" dirty="0" smtClean="0">
                <a:solidFill>
                  <a:schemeClr val="tx1"/>
                </a:solidFill>
                <a:effectLst/>
                <a:latin typeface="+mn-lt"/>
                <a:ea typeface="+mn-ea"/>
                <a:cs typeface="+mn-cs"/>
              </a:rPr>
              <a:t>.</a:t>
            </a:r>
          </a:p>
          <a:p>
            <a:r>
              <a:rPr lang="en-US" sz="1200" b="0" i="0" kern="1200" cap="all" dirty="0" smtClean="0">
                <a:solidFill>
                  <a:schemeClr val="tx1"/>
                </a:solidFill>
                <a:effectLst/>
                <a:latin typeface="+mn-lt"/>
                <a:ea typeface="+mn-ea"/>
                <a:cs typeface="+mn-cs"/>
              </a:rPr>
              <a:t> TIP </a:t>
            </a:r>
            <a:r>
              <a:rPr lang="en-US" sz="1200" b="0" i="0" kern="1200" dirty="0" smtClean="0">
                <a:solidFill>
                  <a:schemeClr val="tx1"/>
                </a:solidFill>
                <a:effectLst/>
                <a:latin typeface="+mn-lt"/>
                <a:ea typeface="+mn-ea"/>
                <a:cs typeface="+mn-cs"/>
              </a:rPr>
              <a:t>   It’s a good practice to work with Excel tables rather than just ranges of data. Before you insert a Power View sheet based on your data, </a:t>
            </a:r>
            <a:r>
              <a:rPr lang="en-US" sz="1200" b="0" i="0" u="none" strike="noStrike" kern="1200" dirty="0" smtClean="0">
                <a:solidFill>
                  <a:schemeClr val="tx1"/>
                </a:solidFill>
                <a:effectLst/>
                <a:latin typeface="+mn-lt"/>
                <a:ea typeface="+mn-ea"/>
                <a:cs typeface="+mn-cs"/>
                <a:hlinkClick r:id="rId4"/>
              </a:rPr>
              <a:t>create an Excel table</a:t>
            </a:r>
            <a:r>
              <a:rPr lang="en-US" sz="1200" b="0" i="0" kern="1200" dirty="0" smtClean="0">
                <a:solidFill>
                  <a:schemeClr val="tx1"/>
                </a:solidFill>
                <a:effectLst/>
                <a:latin typeface="+mn-lt"/>
                <a:ea typeface="+mn-ea"/>
                <a:cs typeface="+mn-cs"/>
              </a:rPr>
              <a:t>.</a:t>
            </a:r>
          </a:p>
          <a:p>
            <a:r>
              <a:rPr lang="en-US" sz="1200" b="0" i="0" kern="1200" cap="all" dirty="0" smtClean="0">
                <a:solidFill>
                  <a:schemeClr val="tx1"/>
                </a:solidFill>
                <a:effectLst/>
                <a:latin typeface="+mn-lt"/>
                <a:ea typeface="+mn-ea"/>
                <a:cs typeface="+mn-cs"/>
              </a:rPr>
              <a:t> NOTE </a:t>
            </a:r>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57</a:t>
            </a:fld>
            <a:endParaRPr lang="en-US"/>
          </a:p>
        </p:txBody>
      </p:sp>
    </p:spTree>
    <p:extLst>
      <p:ext uri="{BB962C8B-B14F-4D97-AF65-F5344CB8AC3E}">
        <p14:creationId xmlns:p14="http://schemas.microsoft.com/office/powerpoint/2010/main" val="25310833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cap="all" dirty="0" smtClean="0">
                <a:solidFill>
                  <a:schemeClr val="tx1"/>
                </a:solidFill>
                <a:effectLst/>
                <a:latin typeface="+mn-lt"/>
                <a:ea typeface="+mn-ea"/>
                <a:cs typeface="+mn-cs"/>
              </a:rPr>
              <a:t>TIP </a:t>
            </a:r>
            <a:r>
              <a:rPr lang="en-US" sz="1200" b="0" i="0" kern="1200" dirty="0" smtClean="0">
                <a:solidFill>
                  <a:schemeClr val="tx1"/>
                </a:solidFill>
                <a:effectLst/>
                <a:latin typeface="+mn-lt"/>
                <a:ea typeface="+mn-ea"/>
                <a:cs typeface="+mn-cs"/>
              </a:rPr>
              <a:t>   It’s a good practice to work with Excel tables rather than just ranges of data. Before you insert a Power View sheet based on your data, </a:t>
            </a:r>
            <a:r>
              <a:rPr lang="en-US" sz="1200" b="0" i="0" u="none" strike="noStrike" kern="1200" dirty="0" smtClean="0">
                <a:solidFill>
                  <a:schemeClr val="tx1"/>
                </a:solidFill>
                <a:effectLst/>
                <a:latin typeface="+mn-lt"/>
                <a:ea typeface="+mn-ea"/>
                <a:cs typeface="+mn-cs"/>
                <a:hlinkClick r:id="rId3"/>
              </a:rPr>
              <a:t>create an Excel table</a:t>
            </a:r>
            <a:r>
              <a:rPr lang="en-US" sz="1200" b="0" i="0" kern="1200" dirty="0" smtClean="0">
                <a:solidFill>
                  <a:schemeClr val="tx1"/>
                </a:solidFill>
                <a:effectLst/>
                <a:latin typeface="+mn-lt"/>
                <a:ea typeface="+mn-ea"/>
                <a:cs typeface="+mn-cs"/>
              </a:rPr>
              <a:t>.</a:t>
            </a:r>
          </a:p>
          <a:p>
            <a:r>
              <a:rPr lang="en-US" sz="1200" b="0" i="0" kern="1200" cap="all" dirty="0" smtClean="0">
                <a:solidFill>
                  <a:schemeClr val="tx1"/>
                </a:solidFill>
                <a:effectLst/>
                <a:latin typeface="+mn-lt"/>
                <a:ea typeface="+mn-ea"/>
                <a:cs typeface="+mn-cs"/>
              </a:rPr>
              <a:t> NOTE </a:t>
            </a:r>
            <a:r>
              <a:rPr lang="en-US" sz="1200" b="0" i="0" kern="1200" dirty="0" smtClean="0">
                <a:solidFill>
                  <a:schemeClr val="tx1"/>
                </a:solidFill>
                <a:effectLst/>
                <a:latin typeface="+mn-lt"/>
                <a:ea typeface="+mn-ea"/>
                <a:cs typeface="+mn-cs"/>
              </a:rPr>
              <a:t>   If you open an Excel 2010 workbook in Excel 2013 and try to insert a Power View sheet, you may see the message that the workbook has a Power Pivot data model created using a previous version of the Power Pivot add-in. If so, you can </a:t>
            </a:r>
            <a:r>
              <a:rPr lang="en-US" sz="1200" b="0" i="0" u="none" strike="noStrike" kern="1200" dirty="0" smtClean="0">
                <a:solidFill>
                  <a:schemeClr val="tx1"/>
                </a:solidFill>
                <a:effectLst/>
                <a:latin typeface="+mn-lt"/>
                <a:ea typeface="+mn-ea"/>
                <a:cs typeface="+mn-cs"/>
                <a:hlinkClick r:id="rId4"/>
              </a:rPr>
              <a:t>upgrade the workbook</a:t>
            </a:r>
            <a:r>
              <a:rPr lang="en-US" sz="1200" b="0" i="0" kern="1200" dirty="0" smtClean="0">
                <a:solidFill>
                  <a:schemeClr val="tx1"/>
                </a:solidFill>
                <a:effectLst/>
                <a:latin typeface="+mn-lt"/>
                <a:ea typeface="+mn-ea"/>
                <a:cs typeface="+mn-cs"/>
              </a:rPr>
              <a:t> so you can add a Power View sheet. However, you won’t be able to open the upgraded workbook in Excel 2010 after you upgrade it. http://office.microsoft.com/en-us/excel-help/create-a-power-view-sheet-in-excel-2013-HA102899553.aspx</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58</a:t>
            </a:fld>
            <a:endParaRPr lang="en-US"/>
          </a:p>
        </p:txBody>
      </p:sp>
    </p:spTree>
    <p:extLst>
      <p:ext uri="{BB962C8B-B14F-4D97-AF65-F5344CB8AC3E}">
        <p14:creationId xmlns:p14="http://schemas.microsoft.com/office/powerpoint/2010/main" val="743901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discovery techniques to make analytics beyond traditional reporting more accessible and pervasive to a broader range of users and use cases.</a:t>
            </a:r>
          </a:p>
          <a:p>
            <a:r>
              <a:rPr lang="en-US" dirty="0" smtClean="0"/>
              <a:t>BI - Business Intelligence</a:t>
            </a:r>
          </a:p>
          <a:p>
            <a:r>
              <a:rPr lang="en-US" dirty="0" smtClean="0"/>
              <a:t>Self Service BI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ETL - extract, transform, and load </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61</a:t>
            </a:fld>
            <a:endParaRPr lang="en-US"/>
          </a:p>
        </p:txBody>
      </p:sp>
    </p:spTree>
    <p:extLst>
      <p:ext uri="{BB962C8B-B14F-4D97-AF65-F5344CB8AC3E}">
        <p14:creationId xmlns:p14="http://schemas.microsoft.com/office/powerpoint/2010/main" val="2957585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Analysis is also new. You select your data and a small icon appears bottom right.</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6</a:t>
            </a:fld>
            <a:endParaRPr lang="en-US"/>
          </a:p>
        </p:txBody>
      </p:sp>
    </p:spTree>
    <p:extLst>
      <p:ext uri="{BB962C8B-B14F-4D97-AF65-F5344CB8AC3E}">
        <p14:creationId xmlns:p14="http://schemas.microsoft.com/office/powerpoint/2010/main" val="6096371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Gartner, a company that </a:t>
            </a:r>
            <a:r>
              <a:rPr lang="en-US" dirty="0" smtClean="0">
                <a:effectLst/>
              </a:rPr>
              <a:t>delivers technology research to global technology business leaders to make informed decisions on key initiatives,</a:t>
            </a:r>
            <a:r>
              <a:rPr lang="en-US" dirty="0" smtClean="0"/>
              <a:t> has put Microsoft in the Leader’s quadrant for Business Intelligence. - </a:t>
            </a:r>
            <a:r>
              <a:rPr lang="en-US" sz="1200" kern="1200" dirty="0" smtClean="0">
                <a:solidFill>
                  <a:schemeClr val="tx1"/>
                </a:solidFill>
                <a:effectLst/>
                <a:latin typeface="+mn-lt"/>
                <a:ea typeface="+mn-ea"/>
                <a:cs typeface="+mn-cs"/>
              </a:rPr>
              <a:t>data discovery techniques to make analytics beyond traditional reporting more accessible and pervasive to a broader range of users and use cases.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1A5A4C-A46B-40AB-B9EC-5DFC79BF666E}" type="slidenum">
              <a:rPr lang="en-US" smtClean="0"/>
              <a:t>62</a:t>
            </a:fld>
            <a:endParaRPr lang="en-US"/>
          </a:p>
        </p:txBody>
      </p:sp>
    </p:spTree>
    <p:extLst>
      <p:ext uri="{BB962C8B-B14F-4D97-AF65-F5344CB8AC3E}">
        <p14:creationId xmlns:p14="http://schemas.microsoft.com/office/powerpoint/2010/main" val="2597834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63</a:t>
            </a:fld>
            <a:endParaRPr lang="en-US"/>
          </a:p>
        </p:txBody>
      </p:sp>
    </p:spTree>
    <p:extLst>
      <p:ext uri="{BB962C8B-B14F-4D97-AF65-F5344CB8AC3E}">
        <p14:creationId xmlns:p14="http://schemas.microsoft.com/office/powerpoint/2010/main" val="27658021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to this version are Office Apps and as more and more are being developed, you will see an even broader range of uses</a:t>
            </a:r>
            <a:r>
              <a:rPr lang="en-US" baseline="0" dirty="0" smtClean="0"/>
              <a:t> especially for Excel in the business world.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See all and will have something</a:t>
            </a:r>
            <a:r>
              <a:rPr lang="en-US" baseline="0" dirty="0" smtClean="0"/>
              <a:t> like this come up. Then to see more, click on Office Store</a:t>
            </a:r>
            <a:endParaRPr lang="en-US" dirty="0" smtClean="0"/>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66</a:t>
            </a:fld>
            <a:endParaRPr lang="en-US"/>
          </a:p>
        </p:txBody>
      </p:sp>
    </p:spTree>
    <p:extLst>
      <p:ext uri="{BB962C8B-B14F-4D97-AF65-F5344CB8AC3E}">
        <p14:creationId xmlns:p14="http://schemas.microsoft.com/office/powerpoint/2010/main" val="25979742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67</a:t>
            </a:fld>
            <a:endParaRPr lang="en-US"/>
          </a:p>
        </p:txBody>
      </p:sp>
    </p:spTree>
    <p:extLst>
      <p:ext uri="{BB962C8B-B14F-4D97-AF65-F5344CB8AC3E}">
        <p14:creationId xmlns:p14="http://schemas.microsoft.com/office/powerpoint/2010/main" val="25998903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free, some have</a:t>
            </a:r>
            <a:r>
              <a:rPr lang="en-US" baseline="0" dirty="0" smtClean="0"/>
              <a:t> to pay for.</a:t>
            </a:r>
            <a:endParaRPr lang="en-US" dirty="0" smtClean="0"/>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68</a:t>
            </a:fld>
            <a:endParaRPr lang="en-US"/>
          </a:p>
        </p:txBody>
      </p:sp>
    </p:spTree>
    <p:extLst>
      <p:ext uri="{BB962C8B-B14F-4D97-AF65-F5344CB8AC3E}">
        <p14:creationId xmlns:p14="http://schemas.microsoft.com/office/powerpoint/2010/main" val="17431411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some at File/New right within Excel.  Others from the Microsoft website.</a:t>
            </a:r>
          </a:p>
          <a:p>
            <a:endParaRPr lang="en-US" dirty="0"/>
          </a:p>
        </p:txBody>
      </p:sp>
      <p:sp>
        <p:nvSpPr>
          <p:cNvPr id="4" name="Slide Number Placeholder 3"/>
          <p:cNvSpPr>
            <a:spLocks noGrp="1"/>
          </p:cNvSpPr>
          <p:nvPr>
            <p:ph type="sldNum" sz="quarter" idx="10"/>
          </p:nvPr>
        </p:nvSpPr>
        <p:spPr/>
        <p:txBody>
          <a:bodyPr/>
          <a:lstStyle/>
          <a:p>
            <a:fld id="{00B8F56B-8DFA-424A-94C0-8D9DEC60FECC}" type="slidenum">
              <a:rPr lang="en-US" smtClean="0"/>
              <a:t>69</a:t>
            </a:fld>
            <a:endParaRPr lang="en-US"/>
          </a:p>
        </p:txBody>
      </p:sp>
    </p:spTree>
    <p:extLst>
      <p:ext uri="{BB962C8B-B14F-4D97-AF65-F5344CB8AC3E}">
        <p14:creationId xmlns:p14="http://schemas.microsoft.com/office/powerpoint/2010/main" val="28817279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tutorials at Microsoft website</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72</a:t>
            </a:fld>
            <a:endParaRPr lang="en-US"/>
          </a:p>
        </p:txBody>
      </p:sp>
    </p:spTree>
    <p:extLst>
      <p:ext uri="{BB962C8B-B14F-4D97-AF65-F5344CB8AC3E}">
        <p14:creationId xmlns:p14="http://schemas.microsoft.com/office/powerpoint/2010/main" val="13990494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73</a:t>
            </a:fld>
            <a:endParaRPr lang="en-US"/>
          </a:p>
        </p:txBody>
      </p:sp>
    </p:spTree>
    <p:extLst>
      <p:ext uri="{BB962C8B-B14F-4D97-AF65-F5344CB8AC3E}">
        <p14:creationId xmlns:p14="http://schemas.microsoft.com/office/powerpoint/2010/main" val="3186544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74</a:t>
            </a:fld>
            <a:endParaRPr lang="en-US"/>
          </a:p>
        </p:txBody>
      </p:sp>
    </p:spTree>
    <p:extLst>
      <p:ext uri="{BB962C8B-B14F-4D97-AF65-F5344CB8AC3E}">
        <p14:creationId xmlns:p14="http://schemas.microsoft.com/office/powerpoint/2010/main" val="37979890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75</a:t>
            </a:fld>
            <a:endParaRPr lang="en-US"/>
          </a:p>
        </p:txBody>
      </p:sp>
    </p:spTree>
    <p:extLst>
      <p:ext uri="{BB962C8B-B14F-4D97-AF65-F5344CB8AC3E}">
        <p14:creationId xmlns:p14="http://schemas.microsoft.com/office/powerpoint/2010/main" val="423000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on it, you have options that pop-up on different tabs.  And each tab has options.</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7</a:t>
            </a:fld>
            <a:endParaRPr lang="en-US"/>
          </a:p>
        </p:txBody>
      </p:sp>
    </p:spTree>
    <p:extLst>
      <p:ext uri="{BB962C8B-B14F-4D97-AF65-F5344CB8AC3E}">
        <p14:creationId xmlns:p14="http://schemas.microsoft.com/office/powerpoint/2010/main" val="22976594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website videos</a:t>
            </a:r>
          </a:p>
          <a:p>
            <a:r>
              <a:rPr lang="en-US" dirty="0" smtClean="0"/>
              <a:t>http://office.microsoft.com/en-us/excel-help/power-view-and-power-pivot-videos-HA104009784.aspx?CTT=5&amp;origin=HA102835634</a:t>
            </a:r>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77</a:t>
            </a:fld>
            <a:endParaRPr lang="en-US"/>
          </a:p>
        </p:txBody>
      </p:sp>
    </p:spTree>
    <p:extLst>
      <p:ext uri="{BB962C8B-B14F-4D97-AF65-F5344CB8AC3E}">
        <p14:creationId xmlns:p14="http://schemas.microsoft.com/office/powerpoint/2010/main" val="23830100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78</a:t>
            </a:fld>
            <a:endParaRPr lang="en-US"/>
          </a:p>
        </p:txBody>
      </p:sp>
    </p:spTree>
    <p:extLst>
      <p:ext uri="{BB962C8B-B14F-4D97-AF65-F5344CB8AC3E}">
        <p14:creationId xmlns:p14="http://schemas.microsoft.com/office/powerpoint/2010/main" val="52315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Sparklines</a:t>
            </a:r>
            <a:r>
              <a:rPr lang="en-US" baseline="0" dirty="0" smtClean="0"/>
              <a:t> have been around awhile and you probably will be using them.  And you may also be using sliders and timelines.</a:t>
            </a:r>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8</a:t>
            </a:fld>
            <a:endParaRPr lang="en-US"/>
          </a:p>
        </p:txBody>
      </p:sp>
    </p:spTree>
    <p:extLst>
      <p:ext uri="{BB962C8B-B14F-4D97-AF65-F5344CB8AC3E}">
        <p14:creationId xmlns:p14="http://schemas.microsoft.com/office/powerpoint/2010/main" val="223391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9</a:t>
            </a:fld>
            <a:endParaRPr lang="en-US"/>
          </a:p>
        </p:txBody>
      </p:sp>
    </p:spTree>
    <p:extLst>
      <p:ext uri="{BB962C8B-B14F-4D97-AF65-F5344CB8AC3E}">
        <p14:creationId xmlns:p14="http://schemas.microsoft.com/office/powerpoint/2010/main" val="9341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You may or may not use this in this</a:t>
            </a:r>
            <a:r>
              <a:rPr lang="en-US" sz="1200" u="none" strike="noStrike" kern="1200" baseline="0" dirty="0" smtClean="0">
                <a:solidFill>
                  <a:schemeClr val="tx1"/>
                </a:solidFill>
                <a:effectLst/>
                <a:latin typeface="+mn-lt"/>
                <a:ea typeface="+mn-ea"/>
                <a:cs typeface="+mn-cs"/>
              </a:rPr>
              <a:t> course, but you might at work, so good to know about. </a:t>
            </a:r>
            <a:r>
              <a:rPr lang="en-US" sz="1200" u="none" strike="noStrike" kern="1200" dirty="0" smtClean="0">
                <a:solidFill>
                  <a:schemeClr val="tx1"/>
                </a:solidFill>
                <a:effectLst/>
                <a:latin typeface="+mn-lt"/>
                <a:ea typeface="+mn-ea"/>
                <a:cs typeface="+mn-cs"/>
              </a:rPr>
              <a:t>The ability to </a:t>
            </a:r>
            <a:r>
              <a:rPr lang="en-US" sz="1200" b="1" u="none" strike="noStrike" kern="1200" dirty="0" smtClean="0">
                <a:solidFill>
                  <a:schemeClr val="tx1"/>
                </a:solidFill>
                <a:effectLst/>
                <a:latin typeface="+mn-lt"/>
                <a:ea typeface="+mn-ea"/>
                <a:cs typeface="+mn-cs"/>
              </a:rPr>
              <a:t>compare two workbooks</a:t>
            </a:r>
            <a:r>
              <a:rPr lang="en-US" sz="1200" u="none" strike="noStrike" kern="1200" dirty="0" smtClean="0">
                <a:solidFill>
                  <a:schemeClr val="tx1"/>
                </a:solidFill>
                <a:effectLst/>
                <a:latin typeface="+mn-lt"/>
                <a:ea typeface="+mn-ea"/>
                <a:cs typeface="+mn-cs"/>
              </a:rPr>
              <a:t>, </a:t>
            </a:r>
            <a:r>
              <a:rPr lang="en-US" sz="1200" b="1" u="none" strike="noStrike" kern="1200" dirty="0" smtClean="0">
                <a:solidFill>
                  <a:schemeClr val="tx1"/>
                </a:solidFill>
                <a:effectLst/>
                <a:latin typeface="+mn-lt"/>
                <a:ea typeface="+mn-ea"/>
                <a:cs typeface="+mn-cs"/>
              </a:rPr>
              <a:t>highlighting cells that differ</a:t>
            </a:r>
            <a:r>
              <a:rPr lang="en-US" sz="1200" b="1" u="none" strike="noStrike" kern="1200" baseline="0" dirty="0" smtClean="0">
                <a:solidFill>
                  <a:schemeClr val="tx1"/>
                </a:solidFill>
                <a:effectLst/>
                <a:latin typeface="+mn-lt"/>
                <a:ea typeface="+mn-ea"/>
                <a:cs typeface="+mn-cs"/>
              </a:rPr>
              <a:t> </a:t>
            </a:r>
            <a:r>
              <a:rPr lang="en-US" sz="1200" u="none" strike="noStrike" kern="1200" baseline="0" dirty="0" smtClean="0">
                <a:solidFill>
                  <a:schemeClr val="tx1"/>
                </a:solidFill>
                <a:effectLst/>
                <a:latin typeface="+mn-lt"/>
                <a:ea typeface="+mn-ea"/>
                <a:cs typeface="+mn-cs"/>
              </a:rPr>
              <a:t>and ability to</a:t>
            </a:r>
            <a:r>
              <a:rPr lang="en-US" sz="1200" u="none" strike="noStrike" kern="1200" dirty="0" smtClean="0">
                <a:solidFill>
                  <a:schemeClr val="tx1"/>
                </a:solidFill>
                <a:effectLst/>
                <a:latin typeface="+mn-lt"/>
                <a:ea typeface="+mn-ea"/>
                <a:cs typeface="+mn-cs"/>
              </a:rPr>
              <a:t> </a:t>
            </a:r>
            <a:r>
              <a:rPr lang="en-US" sz="1200" b="1" u="none" strike="noStrike" kern="1200" dirty="0" smtClean="0">
                <a:solidFill>
                  <a:schemeClr val="tx1"/>
                </a:solidFill>
                <a:effectLst/>
                <a:latin typeface="+mn-lt"/>
                <a:ea typeface="+mn-ea"/>
                <a:cs typeface="+mn-cs"/>
              </a:rPr>
              <a:t>visualize the relationships between cells </a:t>
            </a:r>
            <a:r>
              <a:rPr lang="en-US" sz="1200" u="none" strike="noStrike" kern="1200" dirty="0" smtClean="0">
                <a:solidFill>
                  <a:schemeClr val="tx1"/>
                </a:solidFill>
                <a:effectLst/>
                <a:latin typeface="+mn-lt"/>
                <a:ea typeface="+mn-ea"/>
                <a:cs typeface="+mn-cs"/>
              </a:rPr>
              <a:t>This is particularly useful during an audit. Understanding the audit trail of how a figure came to be is a great way of maintaining the integrity and accuracy of the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hlinkClick r:id="rId3"/>
              </a:rPr>
              <a:t>http://www.microsofttraining.net/b/exceltraining/2013/04/excel-2013-audit-your-spreadsheet-with-the-inquire-add-in/#ixzz2tpQl0uoG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B1A5A4C-A46B-40AB-B9EC-5DFC79BF666E}" type="slidenum">
              <a:rPr lang="en-US" smtClean="0"/>
              <a:t>10</a:t>
            </a:fld>
            <a:endParaRPr lang="en-US"/>
          </a:p>
        </p:txBody>
      </p:sp>
    </p:spTree>
    <p:extLst>
      <p:ext uri="{BB962C8B-B14F-4D97-AF65-F5344CB8AC3E}">
        <p14:creationId xmlns:p14="http://schemas.microsoft.com/office/powerpoint/2010/main" val="1122581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6" descr="13V-TH0084 CTC PPT Template Slide Master Image.jpg"/>
          <p:cNvPicPr>
            <a:picLocks noChangeAspect="1"/>
          </p:cNvPicPr>
          <p:nvPr userDrawn="1"/>
        </p:nvPicPr>
        <p:blipFill>
          <a:blip r:embed="rId2" cstate="print"/>
          <a:srcRect/>
          <a:stretch>
            <a:fillRect/>
          </a:stretch>
        </p:blipFill>
        <p:spPr bwMode="auto">
          <a:xfrm>
            <a:off x="-1" y="0"/>
            <a:ext cx="14630401" cy="4648200"/>
          </a:xfrm>
          <a:prstGeom prst="rect">
            <a:avLst/>
          </a:prstGeom>
          <a:noFill/>
          <a:ln w="9525">
            <a:noFill/>
            <a:miter lim="800000"/>
            <a:headEnd/>
            <a:tailEnd/>
          </a:ln>
        </p:spPr>
      </p:pic>
      <p:sp>
        <p:nvSpPr>
          <p:cNvPr id="13" name="Rectangle 10"/>
          <p:cNvSpPr>
            <a:spLocks noChangeArrowheads="1"/>
          </p:cNvSpPr>
          <p:nvPr userDrawn="1"/>
        </p:nvSpPr>
        <p:spPr bwMode="gray">
          <a:xfrm>
            <a:off x="0" y="4648200"/>
            <a:ext cx="14630400" cy="838200"/>
          </a:xfrm>
          <a:prstGeom prst="rect">
            <a:avLst/>
          </a:prstGeom>
          <a:solidFill>
            <a:srgbClr val="31AA38"/>
          </a:solidFill>
          <a:ln w="9525">
            <a:noFill/>
            <a:miter lim="800000"/>
            <a:headEnd/>
            <a:tailEnd/>
          </a:ln>
        </p:spPr>
        <p:txBody>
          <a:bodyPr wrap="none" anchor="ctr"/>
          <a:lstStyle/>
          <a:p>
            <a:endParaRPr lang="en-US" dirty="0"/>
          </a:p>
        </p:txBody>
      </p:sp>
      <p:sp>
        <p:nvSpPr>
          <p:cNvPr id="2" name="Title 1"/>
          <p:cNvSpPr>
            <a:spLocks noGrp="1"/>
          </p:cNvSpPr>
          <p:nvPr>
            <p:ph type="ctrTitle"/>
          </p:nvPr>
        </p:nvSpPr>
        <p:spPr>
          <a:xfrm>
            <a:off x="0" y="4648200"/>
            <a:ext cx="14630400" cy="838200"/>
          </a:xfrm>
        </p:spPr>
        <p:txBody>
          <a:bodyPr>
            <a:noAutofit/>
          </a:bodyPr>
          <a:lstStyle>
            <a:lvl1pPr algn="l">
              <a:defRPr sz="54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5638800"/>
            <a:ext cx="9982200" cy="762000"/>
          </a:xfrm>
        </p:spPr>
        <p:txBody>
          <a:bodyPr>
            <a:normAutofit/>
          </a:bodyPr>
          <a:lstStyle>
            <a:lvl1pPr marL="0" indent="0" algn="l">
              <a:buNone/>
              <a:defRPr sz="4000" b="0">
                <a:solidFill>
                  <a:schemeClr val="tx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14" name="Rectangle 11"/>
          <p:cNvSpPr>
            <a:spLocks noChangeArrowheads="1"/>
          </p:cNvSpPr>
          <p:nvPr userDrawn="1"/>
        </p:nvSpPr>
        <p:spPr bwMode="gray">
          <a:xfrm>
            <a:off x="0" y="8001000"/>
            <a:ext cx="14630400" cy="228600"/>
          </a:xfrm>
          <a:prstGeom prst="rect">
            <a:avLst/>
          </a:prstGeom>
          <a:solidFill>
            <a:srgbClr val="31AA38"/>
          </a:solidFill>
          <a:ln w="9525">
            <a:noFill/>
            <a:miter lim="800000"/>
            <a:headEnd/>
            <a:tailEnd/>
          </a:ln>
        </p:spPr>
        <p:txBody>
          <a:bodyPr wrap="none" anchor="ctr"/>
          <a:lstStyle/>
          <a:p>
            <a:endParaRPr lang="en-US"/>
          </a:p>
        </p:txBody>
      </p:sp>
      <p:pic>
        <p:nvPicPr>
          <p:cNvPr id="15" name="Picture 14" descr="CL Logo.jpg"/>
          <p:cNvPicPr>
            <a:picLocks noChangeAspect="1"/>
          </p:cNvPicPr>
          <p:nvPr userDrawn="1"/>
        </p:nvPicPr>
        <p:blipFill>
          <a:blip r:embed="rId3" cstate="print"/>
          <a:stretch>
            <a:fillRect/>
          </a:stretch>
        </p:blipFill>
        <p:spPr>
          <a:xfrm>
            <a:off x="10048374" y="6153150"/>
            <a:ext cx="4001001" cy="13144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1520" y="914400"/>
            <a:ext cx="13167360" cy="8382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31520" y="1960244"/>
            <a:ext cx="13167360" cy="543115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a:off x="0" y="0"/>
            <a:ext cx="14630400" cy="838200"/>
            <a:chOff x="0" y="0"/>
            <a:chExt cx="9144000" cy="582613"/>
          </a:xfrm>
        </p:grpSpPr>
        <p:sp>
          <p:nvSpPr>
            <p:cNvPr id="8" name="Rectangle 8"/>
            <p:cNvSpPr>
              <a:spLocks noChangeArrowheads="1"/>
            </p:cNvSpPr>
            <p:nvPr userDrawn="1"/>
          </p:nvSpPr>
          <p:spPr bwMode="gray">
            <a:xfrm>
              <a:off x="0" y="500063"/>
              <a:ext cx="9144000" cy="82550"/>
            </a:xfrm>
            <a:prstGeom prst="rect">
              <a:avLst/>
            </a:prstGeom>
            <a:solidFill>
              <a:srgbClr val="1838A7"/>
            </a:solidFill>
            <a:ln w="9525">
              <a:noFill/>
              <a:miter lim="800000"/>
              <a:headEnd/>
              <a:tailEnd/>
            </a:ln>
          </p:spPr>
          <p:txBody>
            <a:bodyPr wrap="none" anchor="ctr"/>
            <a:lstStyle/>
            <a:p>
              <a:endParaRPr lang="en-US"/>
            </a:p>
          </p:txBody>
        </p:sp>
        <p:pic>
          <p:nvPicPr>
            <p:cNvPr id="9" name="Picture 2"/>
            <p:cNvPicPr>
              <a:picLocks noChangeAspect="1"/>
            </p:cNvPicPr>
            <p:nvPr userDrawn="1"/>
          </p:nvPicPr>
          <p:blipFill>
            <a:blip r:embed="rId2" cstate="print"/>
            <a:srcRect/>
            <a:stretch>
              <a:fillRect/>
            </a:stretch>
          </p:blipFill>
          <p:spPr bwMode="auto">
            <a:xfrm>
              <a:off x="269" y="0"/>
              <a:ext cx="9143731" cy="512763"/>
            </a:xfrm>
            <a:prstGeom prst="rect">
              <a:avLst/>
            </a:prstGeom>
            <a:noFill/>
            <a:ln w="9525">
              <a:noFill/>
              <a:miter lim="800000"/>
              <a:headEnd/>
              <a:tailEnd/>
            </a:ln>
          </p:spPr>
        </p:pic>
      </p:grpSp>
      <p:sp>
        <p:nvSpPr>
          <p:cNvPr id="10" name="Rectangle 11"/>
          <p:cNvSpPr>
            <a:spLocks noChangeArrowheads="1"/>
          </p:cNvSpPr>
          <p:nvPr userDrawn="1"/>
        </p:nvSpPr>
        <p:spPr bwMode="gray">
          <a:xfrm>
            <a:off x="0" y="8001000"/>
            <a:ext cx="14630400" cy="228600"/>
          </a:xfrm>
          <a:prstGeom prst="rect">
            <a:avLst/>
          </a:prstGeom>
          <a:solidFill>
            <a:srgbClr val="31AA38"/>
          </a:solidFill>
          <a:ln w="9525">
            <a:noFill/>
            <a:miter lim="800000"/>
            <a:headEnd/>
            <a:tailEnd/>
          </a:ln>
        </p:spPr>
        <p:txBody>
          <a:bodyPr wrap="none" anchor="ct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914400"/>
            <a:ext cx="1316736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a:off x="0" y="0"/>
            <a:ext cx="14630400" cy="838200"/>
            <a:chOff x="0" y="0"/>
            <a:chExt cx="9144000" cy="582613"/>
          </a:xfrm>
        </p:grpSpPr>
        <p:sp>
          <p:nvSpPr>
            <p:cNvPr id="8" name="Rectangle 8"/>
            <p:cNvSpPr>
              <a:spLocks noChangeArrowheads="1"/>
            </p:cNvSpPr>
            <p:nvPr userDrawn="1"/>
          </p:nvSpPr>
          <p:spPr bwMode="gray">
            <a:xfrm>
              <a:off x="0" y="500063"/>
              <a:ext cx="9144000" cy="82550"/>
            </a:xfrm>
            <a:prstGeom prst="rect">
              <a:avLst/>
            </a:prstGeom>
            <a:solidFill>
              <a:srgbClr val="1838A7"/>
            </a:solidFill>
            <a:ln w="9525">
              <a:noFill/>
              <a:miter lim="800000"/>
              <a:headEnd/>
              <a:tailEnd/>
            </a:ln>
          </p:spPr>
          <p:txBody>
            <a:bodyPr wrap="none" anchor="ctr"/>
            <a:lstStyle/>
            <a:p>
              <a:endParaRPr lang="en-US"/>
            </a:p>
          </p:txBody>
        </p:sp>
        <p:pic>
          <p:nvPicPr>
            <p:cNvPr id="9" name="Picture 2"/>
            <p:cNvPicPr>
              <a:picLocks noChangeAspect="1"/>
            </p:cNvPicPr>
            <p:nvPr userDrawn="1"/>
          </p:nvPicPr>
          <p:blipFill>
            <a:blip r:embed="rId2" cstate="print"/>
            <a:srcRect/>
            <a:stretch>
              <a:fillRect/>
            </a:stretch>
          </p:blipFill>
          <p:spPr bwMode="auto">
            <a:xfrm>
              <a:off x="269" y="0"/>
              <a:ext cx="9143731" cy="512763"/>
            </a:xfrm>
            <a:prstGeom prst="rect">
              <a:avLst/>
            </a:prstGeom>
            <a:noFill/>
            <a:ln w="9525">
              <a:noFill/>
              <a:miter lim="800000"/>
              <a:headEnd/>
              <a:tailEnd/>
            </a:ln>
          </p:spPr>
        </p:pic>
      </p:grpSp>
      <p:sp>
        <p:nvSpPr>
          <p:cNvPr id="10" name="Rectangle 11"/>
          <p:cNvSpPr>
            <a:spLocks noChangeArrowheads="1"/>
          </p:cNvSpPr>
          <p:nvPr userDrawn="1"/>
        </p:nvSpPr>
        <p:spPr bwMode="gray">
          <a:xfrm>
            <a:off x="0" y="8001000"/>
            <a:ext cx="14630400" cy="228600"/>
          </a:xfrm>
          <a:prstGeom prst="rect">
            <a:avLst/>
          </a:prstGeom>
          <a:solidFill>
            <a:srgbClr val="31AA38"/>
          </a:solidFill>
          <a:ln w="9525">
            <a:noFill/>
            <a:miter lim="800000"/>
            <a:headEnd/>
            <a:tailEnd/>
          </a:ln>
        </p:spPr>
        <p:txBody>
          <a:bodyPr wrap="none" anchor="ct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23510"/>
            <a:ext cx="12435840" cy="1634490"/>
          </a:xfrm>
        </p:spPr>
        <p:txBody>
          <a:bodyPr anchor="t">
            <a:normAutofit/>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155701" y="3592829"/>
            <a:ext cx="12435840" cy="1630680"/>
          </a:xfrm>
        </p:spPr>
        <p:txBody>
          <a:bodyPr anchor="b">
            <a:normAutofit/>
          </a:bodyPr>
          <a:lstStyle>
            <a:lvl1pPr marL="0" indent="0">
              <a:buNone/>
              <a:defRPr sz="5400">
                <a:solidFill>
                  <a:schemeClr val="bg1"/>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dirty="0" smtClean="0"/>
              <a:t>Click to edit Master text styles</a:t>
            </a:r>
          </a:p>
        </p:txBody>
      </p:sp>
      <p:sp>
        <p:nvSpPr>
          <p:cNvPr id="10" name="Rectangle 11"/>
          <p:cNvSpPr>
            <a:spLocks noChangeArrowheads="1"/>
          </p:cNvSpPr>
          <p:nvPr userDrawn="1"/>
        </p:nvSpPr>
        <p:spPr bwMode="gray">
          <a:xfrm>
            <a:off x="0" y="8001000"/>
            <a:ext cx="14630400" cy="228600"/>
          </a:xfrm>
          <a:prstGeom prst="rect">
            <a:avLst/>
          </a:prstGeom>
          <a:solidFill>
            <a:srgbClr val="31AA38"/>
          </a:solidFill>
          <a:ln w="9525">
            <a:noFill/>
            <a:miter lim="800000"/>
            <a:headEnd/>
            <a:tailEnd/>
          </a:ln>
        </p:spPr>
        <p:txBody>
          <a:bodyPr wrap="none" anchor="ctr"/>
          <a:lstStyle/>
          <a:p>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1" y="0"/>
            <a:ext cx="14630401" cy="5113538"/>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92836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92836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8" name="Group 7"/>
          <p:cNvGrpSpPr/>
          <p:nvPr userDrawn="1"/>
        </p:nvGrpSpPr>
        <p:grpSpPr>
          <a:xfrm>
            <a:off x="0" y="0"/>
            <a:ext cx="14630400" cy="838200"/>
            <a:chOff x="0" y="0"/>
            <a:chExt cx="9144000" cy="582613"/>
          </a:xfrm>
        </p:grpSpPr>
        <p:sp>
          <p:nvSpPr>
            <p:cNvPr id="9" name="Rectangle 8"/>
            <p:cNvSpPr>
              <a:spLocks noChangeArrowheads="1"/>
            </p:cNvSpPr>
            <p:nvPr userDrawn="1"/>
          </p:nvSpPr>
          <p:spPr bwMode="gray">
            <a:xfrm>
              <a:off x="0" y="500063"/>
              <a:ext cx="9144000" cy="82550"/>
            </a:xfrm>
            <a:prstGeom prst="rect">
              <a:avLst/>
            </a:prstGeom>
            <a:solidFill>
              <a:srgbClr val="1838A7"/>
            </a:solidFill>
            <a:ln w="9525">
              <a:noFill/>
              <a:miter lim="800000"/>
              <a:headEnd/>
              <a:tailEnd/>
            </a:ln>
          </p:spPr>
          <p:txBody>
            <a:bodyPr wrap="none" anchor="ctr"/>
            <a:lstStyle/>
            <a:p>
              <a:endParaRPr lang="en-US"/>
            </a:p>
          </p:txBody>
        </p:sp>
        <p:pic>
          <p:nvPicPr>
            <p:cNvPr id="10" name="Picture 2"/>
            <p:cNvPicPr>
              <a:picLocks noChangeAspect="1"/>
            </p:cNvPicPr>
            <p:nvPr userDrawn="1"/>
          </p:nvPicPr>
          <p:blipFill>
            <a:blip r:embed="rId2" cstate="print"/>
            <a:srcRect/>
            <a:stretch>
              <a:fillRect/>
            </a:stretch>
          </p:blipFill>
          <p:spPr bwMode="auto">
            <a:xfrm>
              <a:off x="269" y="0"/>
              <a:ext cx="9143731" cy="512763"/>
            </a:xfrm>
            <a:prstGeom prst="rect">
              <a:avLst/>
            </a:prstGeom>
            <a:noFill/>
            <a:ln w="9525">
              <a:noFill/>
              <a:miter lim="800000"/>
              <a:headEnd/>
              <a:tailEnd/>
            </a:ln>
          </p:spPr>
        </p:pic>
      </p:grpSp>
      <p:sp>
        <p:nvSpPr>
          <p:cNvPr id="11" name="Rectangle 11"/>
          <p:cNvSpPr>
            <a:spLocks noChangeArrowheads="1"/>
          </p:cNvSpPr>
          <p:nvPr userDrawn="1"/>
        </p:nvSpPr>
        <p:spPr bwMode="gray">
          <a:xfrm>
            <a:off x="0" y="8001000"/>
            <a:ext cx="14630400" cy="228600"/>
          </a:xfrm>
          <a:prstGeom prst="rect">
            <a:avLst/>
          </a:prstGeom>
          <a:solidFill>
            <a:srgbClr val="31AA38"/>
          </a:solidFill>
          <a:ln w="9525">
            <a:noFill/>
            <a:miter lim="800000"/>
            <a:headEnd/>
            <a:tailEnd/>
          </a:ln>
        </p:spPr>
        <p:txBody>
          <a:bodyPr wrap="none" anchor="ct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0" name="Group 9"/>
          <p:cNvGrpSpPr/>
          <p:nvPr userDrawn="1"/>
        </p:nvGrpSpPr>
        <p:grpSpPr>
          <a:xfrm>
            <a:off x="0" y="0"/>
            <a:ext cx="14630400" cy="838200"/>
            <a:chOff x="0" y="0"/>
            <a:chExt cx="9144000" cy="582613"/>
          </a:xfrm>
        </p:grpSpPr>
        <p:sp>
          <p:nvSpPr>
            <p:cNvPr id="11" name="Rectangle 8"/>
            <p:cNvSpPr>
              <a:spLocks noChangeArrowheads="1"/>
            </p:cNvSpPr>
            <p:nvPr userDrawn="1"/>
          </p:nvSpPr>
          <p:spPr bwMode="gray">
            <a:xfrm>
              <a:off x="0" y="500063"/>
              <a:ext cx="9144000" cy="82550"/>
            </a:xfrm>
            <a:prstGeom prst="rect">
              <a:avLst/>
            </a:prstGeom>
            <a:solidFill>
              <a:srgbClr val="1838A7"/>
            </a:solidFill>
            <a:ln w="9525">
              <a:noFill/>
              <a:miter lim="800000"/>
              <a:headEnd/>
              <a:tailEnd/>
            </a:ln>
          </p:spPr>
          <p:txBody>
            <a:bodyPr wrap="none" anchor="ctr"/>
            <a:lstStyle/>
            <a:p>
              <a:endParaRPr lang="en-US"/>
            </a:p>
          </p:txBody>
        </p:sp>
        <p:pic>
          <p:nvPicPr>
            <p:cNvPr id="12" name="Picture 2"/>
            <p:cNvPicPr>
              <a:picLocks noChangeAspect="1"/>
            </p:cNvPicPr>
            <p:nvPr userDrawn="1"/>
          </p:nvPicPr>
          <p:blipFill>
            <a:blip r:embed="rId2" cstate="print"/>
            <a:srcRect/>
            <a:stretch>
              <a:fillRect/>
            </a:stretch>
          </p:blipFill>
          <p:spPr bwMode="auto">
            <a:xfrm>
              <a:off x="269" y="0"/>
              <a:ext cx="9143731" cy="512763"/>
            </a:xfrm>
            <a:prstGeom prst="rect">
              <a:avLst/>
            </a:prstGeom>
            <a:noFill/>
            <a:ln w="9525">
              <a:noFill/>
              <a:miter lim="800000"/>
              <a:headEnd/>
              <a:tailEnd/>
            </a:ln>
          </p:spPr>
        </p:pic>
      </p:grpSp>
      <p:sp>
        <p:nvSpPr>
          <p:cNvPr id="13" name="Rectangle 11"/>
          <p:cNvSpPr>
            <a:spLocks noChangeArrowheads="1"/>
          </p:cNvSpPr>
          <p:nvPr userDrawn="1"/>
        </p:nvSpPr>
        <p:spPr bwMode="gray">
          <a:xfrm>
            <a:off x="0" y="8001000"/>
            <a:ext cx="14630400" cy="228600"/>
          </a:xfrm>
          <a:prstGeom prst="rect">
            <a:avLst/>
          </a:prstGeom>
          <a:solidFill>
            <a:srgbClr val="31AA38"/>
          </a:solidFill>
          <a:ln w="9525">
            <a:noFill/>
            <a:miter lim="800000"/>
            <a:headEnd/>
            <a:tailEnd/>
          </a:ln>
        </p:spPr>
        <p:txBody>
          <a:bodyPr wrap="none" anchor="ct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6" name="Group 5"/>
          <p:cNvGrpSpPr/>
          <p:nvPr userDrawn="1"/>
        </p:nvGrpSpPr>
        <p:grpSpPr>
          <a:xfrm>
            <a:off x="0" y="0"/>
            <a:ext cx="14630400" cy="838200"/>
            <a:chOff x="0" y="0"/>
            <a:chExt cx="9144000" cy="582613"/>
          </a:xfrm>
        </p:grpSpPr>
        <p:sp>
          <p:nvSpPr>
            <p:cNvPr id="7" name="Rectangle 8"/>
            <p:cNvSpPr>
              <a:spLocks noChangeArrowheads="1"/>
            </p:cNvSpPr>
            <p:nvPr userDrawn="1"/>
          </p:nvSpPr>
          <p:spPr bwMode="gray">
            <a:xfrm>
              <a:off x="0" y="500063"/>
              <a:ext cx="9144000" cy="82550"/>
            </a:xfrm>
            <a:prstGeom prst="rect">
              <a:avLst/>
            </a:prstGeom>
            <a:solidFill>
              <a:srgbClr val="1838A7"/>
            </a:solidFill>
            <a:ln w="9525">
              <a:noFill/>
              <a:miter lim="800000"/>
              <a:headEnd/>
              <a:tailEnd/>
            </a:ln>
          </p:spPr>
          <p:txBody>
            <a:bodyPr wrap="none" anchor="ctr"/>
            <a:lstStyle/>
            <a:p>
              <a:endParaRPr lang="en-US"/>
            </a:p>
          </p:txBody>
        </p:sp>
        <p:pic>
          <p:nvPicPr>
            <p:cNvPr id="8" name="Picture 2"/>
            <p:cNvPicPr>
              <a:picLocks noChangeAspect="1"/>
            </p:cNvPicPr>
            <p:nvPr userDrawn="1"/>
          </p:nvPicPr>
          <p:blipFill>
            <a:blip r:embed="rId2" cstate="print"/>
            <a:srcRect/>
            <a:stretch>
              <a:fillRect/>
            </a:stretch>
          </p:blipFill>
          <p:spPr bwMode="auto">
            <a:xfrm>
              <a:off x="269" y="0"/>
              <a:ext cx="9143731" cy="512763"/>
            </a:xfrm>
            <a:prstGeom prst="rect">
              <a:avLst/>
            </a:prstGeom>
            <a:noFill/>
            <a:ln w="9525">
              <a:noFill/>
              <a:miter lim="800000"/>
              <a:headEnd/>
              <a:tailEnd/>
            </a:ln>
          </p:spPr>
        </p:pic>
      </p:grpSp>
      <p:sp>
        <p:nvSpPr>
          <p:cNvPr id="9" name="Rectangle 11"/>
          <p:cNvSpPr>
            <a:spLocks noChangeArrowheads="1"/>
          </p:cNvSpPr>
          <p:nvPr userDrawn="1"/>
        </p:nvSpPr>
        <p:spPr bwMode="gray">
          <a:xfrm>
            <a:off x="0" y="8001000"/>
            <a:ext cx="14630400" cy="228600"/>
          </a:xfrm>
          <a:prstGeom prst="rect">
            <a:avLst/>
          </a:prstGeom>
          <a:solidFill>
            <a:srgbClr val="31AA38"/>
          </a:solidFill>
          <a:ln w="9525">
            <a:noFill/>
            <a:miter lim="800000"/>
            <a:headEnd/>
            <a:tailEnd/>
          </a:ln>
        </p:spPr>
        <p:txBody>
          <a:bodyPr wrap="none" anchor="ct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0"/>
            <a:ext cx="14630400" cy="838200"/>
            <a:chOff x="0" y="0"/>
            <a:chExt cx="9144000" cy="582613"/>
          </a:xfrm>
        </p:grpSpPr>
        <p:sp>
          <p:nvSpPr>
            <p:cNvPr id="6" name="Rectangle 8"/>
            <p:cNvSpPr>
              <a:spLocks noChangeArrowheads="1"/>
            </p:cNvSpPr>
            <p:nvPr userDrawn="1"/>
          </p:nvSpPr>
          <p:spPr bwMode="gray">
            <a:xfrm>
              <a:off x="0" y="500063"/>
              <a:ext cx="9144000" cy="82550"/>
            </a:xfrm>
            <a:prstGeom prst="rect">
              <a:avLst/>
            </a:prstGeom>
            <a:solidFill>
              <a:srgbClr val="1838A7"/>
            </a:solidFill>
            <a:ln w="9525">
              <a:noFill/>
              <a:miter lim="800000"/>
              <a:headEnd/>
              <a:tailEnd/>
            </a:ln>
          </p:spPr>
          <p:txBody>
            <a:bodyPr wrap="none" anchor="ctr"/>
            <a:lstStyle/>
            <a:p>
              <a:endParaRPr lang="en-US"/>
            </a:p>
          </p:txBody>
        </p:sp>
        <p:pic>
          <p:nvPicPr>
            <p:cNvPr id="7" name="Picture 2"/>
            <p:cNvPicPr>
              <a:picLocks noChangeAspect="1"/>
            </p:cNvPicPr>
            <p:nvPr userDrawn="1"/>
          </p:nvPicPr>
          <p:blipFill>
            <a:blip r:embed="rId2" cstate="print"/>
            <a:srcRect/>
            <a:stretch>
              <a:fillRect/>
            </a:stretch>
          </p:blipFill>
          <p:spPr bwMode="auto">
            <a:xfrm>
              <a:off x="269" y="0"/>
              <a:ext cx="9143731" cy="512763"/>
            </a:xfrm>
            <a:prstGeom prst="rect">
              <a:avLst/>
            </a:prstGeom>
            <a:noFill/>
            <a:ln w="9525">
              <a:noFill/>
              <a:miter lim="800000"/>
              <a:headEnd/>
              <a:tailEnd/>
            </a:ln>
          </p:spPr>
        </p:pic>
      </p:grpSp>
      <p:sp>
        <p:nvSpPr>
          <p:cNvPr id="8" name="Rectangle 11"/>
          <p:cNvSpPr>
            <a:spLocks noChangeArrowheads="1"/>
          </p:cNvSpPr>
          <p:nvPr userDrawn="1"/>
        </p:nvSpPr>
        <p:spPr bwMode="gray">
          <a:xfrm>
            <a:off x="0" y="8001000"/>
            <a:ext cx="14630400" cy="228600"/>
          </a:xfrm>
          <a:prstGeom prst="rect">
            <a:avLst/>
          </a:prstGeom>
          <a:solidFill>
            <a:srgbClr val="31AA38"/>
          </a:solidFill>
          <a:ln w="9525">
            <a:noFill/>
            <a:miter lim="800000"/>
            <a:headEnd/>
            <a:tailEnd/>
          </a:ln>
        </p:spPr>
        <p:txBody>
          <a:bodyPr wrap="none" anchor="ct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901064"/>
            <a:ext cx="4813301" cy="1394460"/>
          </a:xfrm>
        </p:spPr>
        <p:txBody>
          <a:bodyPr anchor="b"/>
          <a:lstStyle>
            <a:lvl1pPr algn="l">
              <a:defRPr sz="2900" b="1"/>
            </a:lvl1pPr>
          </a:lstStyle>
          <a:p>
            <a:r>
              <a:rPr lang="en-US" dirty="0" smtClean="0"/>
              <a:t>Click to edit Master title style</a:t>
            </a:r>
            <a:endParaRPr lang="en-US" dirty="0"/>
          </a:p>
        </p:txBody>
      </p:sp>
      <p:sp>
        <p:nvSpPr>
          <p:cNvPr id="3" name="Content Placeholder 2"/>
          <p:cNvSpPr>
            <a:spLocks noGrp="1"/>
          </p:cNvSpPr>
          <p:nvPr>
            <p:ph idx="1"/>
          </p:nvPr>
        </p:nvSpPr>
        <p:spPr>
          <a:xfrm>
            <a:off x="5720080" y="901064"/>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2295524"/>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grpSp>
        <p:nvGrpSpPr>
          <p:cNvPr id="8" name="Group 7"/>
          <p:cNvGrpSpPr/>
          <p:nvPr userDrawn="1"/>
        </p:nvGrpSpPr>
        <p:grpSpPr>
          <a:xfrm>
            <a:off x="0" y="0"/>
            <a:ext cx="14630400" cy="838200"/>
            <a:chOff x="0" y="0"/>
            <a:chExt cx="9144000" cy="582613"/>
          </a:xfrm>
        </p:grpSpPr>
        <p:sp>
          <p:nvSpPr>
            <p:cNvPr id="9" name="Rectangle 8"/>
            <p:cNvSpPr>
              <a:spLocks noChangeArrowheads="1"/>
            </p:cNvSpPr>
            <p:nvPr userDrawn="1"/>
          </p:nvSpPr>
          <p:spPr bwMode="gray">
            <a:xfrm>
              <a:off x="0" y="500063"/>
              <a:ext cx="9144000" cy="82550"/>
            </a:xfrm>
            <a:prstGeom prst="rect">
              <a:avLst/>
            </a:prstGeom>
            <a:solidFill>
              <a:srgbClr val="1838A7"/>
            </a:solidFill>
            <a:ln w="9525">
              <a:noFill/>
              <a:miter lim="800000"/>
              <a:headEnd/>
              <a:tailEnd/>
            </a:ln>
          </p:spPr>
          <p:txBody>
            <a:bodyPr wrap="none" anchor="ctr"/>
            <a:lstStyle/>
            <a:p>
              <a:endParaRPr lang="en-US"/>
            </a:p>
          </p:txBody>
        </p:sp>
        <p:pic>
          <p:nvPicPr>
            <p:cNvPr id="10" name="Picture 2"/>
            <p:cNvPicPr>
              <a:picLocks noChangeAspect="1"/>
            </p:cNvPicPr>
            <p:nvPr userDrawn="1"/>
          </p:nvPicPr>
          <p:blipFill>
            <a:blip r:embed="rId2" cstate="print"/>
            <a:srcRect/>
            <a:stretch>
              <a:fillRect/>
            </a:stretch>
          </p:blipFill>
          <p:spPr bwMode="auto">
            <a:xfrm>
              <a:off x="269" y="0"/>
              <a:ext cx="9143731" cy="512763"/>
            </a:xfrm>
            <a:prstGeom prst="rect">
              <a:avLst/>
            </a:prstGeom>
            <a:noFill/>
            <a:ln w="9525">
              <a:noFill/>
              <a:miter lim="800000"/>
              <a:headEnd/>
              <a:tailEnd/>
            </a:ln>
          </p:spPr>
        </p:pic>
      </p:grpSp>
      <p:sp>
        <p:nvSpPr>
          <p:cNvPr id="11" name="Rectangle 11"/>
          <p:cNvSpPr>
            <a:spLocks noChangeArrowheads="1"/>
          </p:cNvSpPr>
          <p:nvPr userDrawn="1"/>
        </p:nvSpPr>
        <p:spPr bwMode="gray">
          <a:xfrm>
            <a:off x="0" y="8001000"/>
            <a:ext cx="14630400" cy="228600"/>
          </a:xfrm>
          <a:prstGeom prst="rect">
            <a:avLst/>
          </a:prstGeom>
          <a:solidFill>
            <a:srgbClr val="31AA38"/>
          </a:solidFill>
          <a:ln w="9525">
            <a:noFill/>
            <a:miter lim="800000"/>
            <a:headEnd/>
            <a:tailEnd/>
          </a:ln>
        </p:spPr>
        <p:txBody>
          <a:bodyPr wrap="none" anchor="ct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605028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102489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73036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grpSp>
        <p:nvGrpSpPr>
          <p:cNvPr id="8" name="Group 7"/>
          <p:cNvGrpSpPr/>
          <p:nvPr userDrawn="1"/>
        </p:nvGrpSpPr>
        <p:grpSpPr>
          <a:xfrm>
            <a:off x="0" y="0"/>
            <a:ext cx="14630400" cy="838200"/>
            <a:chOff x="0" y="0"/>
            <a:chExt cx="9144000" cy="582613"/>
          </a:xfrm>
        </p:grpSpPr>
        <p:sp>
          <p:nvSpPr>
            <p:cNvPr id="9" name="Rectangle 8"/>
            <p:cNvSpPr>
              <a:spLocks noChangeArrowheads="1"/>
            </p:cNvSpPr>
            <p:nvPr userDrawn="1"/>
          </p:nvSpPr>
          <p:spPr bwMode="gray">
            <a:xfrm>
              <a:off x="0" y="500063"/>
              <a:ext cx="9144000" cy="82550"/>
            </a:xfrm>
            <a:prstGeom prst="rect">
              <a:avLst/>
            </a:prstGeom>
            <a:solidFill>
              <a:srgbClr val="1838A7"/>
            </a:solidFill>
            <a:ln w="9525">
              <a:noFill/>
              <a:miter lim="800000"/>
              <a:headEnd/>
              <a:tailEnd/>
            </a:ln>
          </p:spPr>
          <p:txBody>
            <a:bodyPr wrap="none" anchor="ctr"/>
            <a:lstStyle/>
            <a:p>
              <a:endParaRPr lang="en-US"/>
            </a:p>
          </p:txBody>
        </p:sp>
        <p:pic>
          <p:nvPicPr>
            <p:cNvPr id="10" name="Picture 2"/>
            <p:cNvPicPr>
              <a:picLocks noChangeAspect="1"/>
            </p:cNvPicPr>
            <p:nvPr userDrawn="1"/>
          </p:nvPicPr>
          <p:blipFill>
            <a:blip r:embed="rId2" cstate="print"/>
            <a:srcRect/>
            <a:stretch>
              <a:fillRect/>
            </a:stretch>
          </p:blipFill>
          <p:spPr bwMode="auto">
            <a:xfrm>
              <a:off x="269" y="0"/>
              <a:ext cx="9143731" cy="512763"/>
            </a:xfrm>
            <a:prstGeom prst="rect">
              <a:avLst/>
            </a:prstGeom>
            <a:noFill/>
            <a:ln w="9525">
              <a:noFill/>
              <a:miter lim="800000"/>
              <a:headEnd/>
              <a:tailEnd/>
            </a:ln>
          </p:spPr>
        </p:pic>
      </p:grpSp>
      <p:sp>
        <p:nvSpPr>
          <p:cNvPr id="11" name="Rectangle 11"/>
          <p:cNvSpPr>
            <a:spLocks noChangeArrowheads="1"/>
          </p:cNvSpPr>
          <p:nvPr userDrawn="1"/>
        </p:nvSpPr>
        <p:spPr bwMode="gray">
          <a:xfrm>
            <a:off x="0" y="8001000"/>
            <a:ext cx="14630400" cy="228600"/>
          </a:xfrm>
          <a:prstGeom prst="rect">
            <a:avLst/>
          </a:prstGeom>
          <a:solidFill>
            <a:srgbClr val="31AA38"/>
          </a:solidFill>
          <a:ln w="9525">
            <a:noFill/>
            <a:miter lim="800000"/>
            <a:headEnd/>
            <a:tailEnd/>
          </a:ln>
        </p:spPr>
        <p:txBody>
          <a:bodyPr wrap="none" anchor="ct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914400"/>
            <a:ext cx="13167360" cy="838200"/>
          </a:xfrm>
          <a:prstGeom prst="rect">
            <a:avLst/>
          </a:prstGeom>
        </p:spPr>
        <p:txBody>
          <a:bodyPr vert="horz" lIns="130622" tIns="65311" rIns="130622" bIns="6531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a:off x="0" y="0"/>
            <a:ext cx="14630400" cy="838200"/>
            <a:chOff x="0" y="0"/>
            <a:chExt cx="9144000" cy="582613"/>
          </a:xfrm>
        </p:grpSpPr>
        <p:sp>
          <p:nvSpPr>
            <p:cNvPr id="8" name="Rectangle 8"/>
            <p:cNvSpPr>
              <a:spLocks noChangeArrowheads="1"/>
            </p:cNvSpPr>
            <p:nvPr userDrawn="1"/>
          </p:nvSpPr>
          <p:spPr bwMode="gray">
            <a:xfrm>
              <a:off x="0" y="500063"/>
              <a:ext cx="9144000" cy="82550"/>
            </a:xfrm>
            <a:prstGeom prst="rect">
              <a:avLst/>
            </a:prstGeom>
            <a:solidFill>
              <a:srgbClr val="1838A7"/>
            </a:solidFill>
            <a:ln w="9525">
              <a:noFill/>
              <a:miter lim="800000"/>
              <a:headEnd/>
              <a:tailEnd/>
            </a:ln>
          </p:spPr>
          <p:txBody>
            <a:bodyPr wrap="none" anchor="ctr"/>
            <a:lstStyle/>
            <a:p>
              <a:endParaRPr lang="en-US"/>
            </a:p>
          </p:txBody>
        </p:sp>
        <p:pic>
          <p:nvPicPr>
            <p:cNvPr id="9" name="Picture 2"/>
            <p:cNvPicPr>
              <a:picLocks noChangeAspect="1"/>
            </p:cNvPicPr>
            <p:nvPr userDrawn="1"/>
          </p:nvPicPr>
          <p:blipFill>
            <a:blip r:embed="rId12" cstate="print"/>
            <a:srcRect/>
            <a:stretch>
              <a:fillRect/>
            </a:stretch>
          </p:blipFill>
          <p:spPr bwMode="auto">
            <a:xfrm>
              <a:off x="269" y="0"/>
              <a:ext cx="9143731" cy="512763"/>
            </a:xfrm>
            <a:prstGeom prst="rect">
              <a:avLst/>
            </a:prstGeom>
            <a:noFill/>
            <a:ln w="9525">
              <a:noFill/>
              <a:miter lim="800000"/>
              <a:headEnd/>
              <a:tailEnd/>
            </a:ln>
          </p:spPr>
        </p:pic>
      </p:grpSp>
      <p:sp>
        <p:nvSpPr>
          <p:cNvPr id="10" name="Rectangle 11"/>
          <p:cNvSpPr>
            <a:spLocks noChangeArrowheads="1"/>
          </p:cNvSpPr>
          <p:nvPr userDrawn="1"/>
        </p:nvSpPr>
        <p:spPr bwMode="gray">
          <a:xfrm>
            <a:off x="0" y="8001000"/>
            <a:ext cx="14630400" cy="228600"/>
          </a:xfrm>
          <a:prstGeom prst="rect">
            <a:avLst/>
          </a:prstGeom>
          <a:solidFill>
            <a:srgbClr val="31AA38"/>
          </a:solidFill>
          <a:ln w="9525">
            <a:noFill/>
            <a:miter lim="800000"/>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0" indent="0" algn="l" defTabSz="1306220" rtl="0" eaLnBrk="1" latinLnBrk="0" hangingPunct="1">
        <a:spcBef>
          <a:spcPct val="20000"/>
        </a:spcBef>
        <a:buFontTx/>
        <a:buNone/>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s://www.palisade.com/stattools/" TargetMode="External"/><Relationship Id="rId2" Type="http://schemas.openxmlformats.org/officeDocument/2006/relationships/hyperlink" Target="http://www.jmp.com/support/help/Import_Data_Using_the_Excel_Add-In.shtml" TargetMode="External"/><Relationship Id="rId1" Type="http://schemas.openxmlformats.org/officeDocument/2006/relationships/slideLayout" Target="../slideLayouts/slideLayout2.xml"/><Relationship Id="rId5" Type="http://schemas.openxmlformats.org/officeDocument/2006/relationships/hyperlink" Target="http://www.xlstat.com/en/" TargetMode="External"/><Relationship Id="rId4" Type="http://schemas.openxmlformats.org/officeDocument/2006/relationships/hyperlink" Target="http://www.solver.com/xlminer-data-minin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youtube.com/user/bjele123"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youtube.com/user/ExcelIsFun"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5.xml.rels><?xml version="1.0" encoding="UTF-8" standalone="yes"?>
<Relationships xmlns="http://schemas.openxmlformats.org/package/2006/relationships"><Relationship Id="rId3" Type="http://schemas.openxmlformats.org/officeDocument/2006/relationships/hyperlink" Target="http://www.youtube.com/channel/UCoZckhwYkolkjBIdVXpSNS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hyperlink" Target="http://www.youtube.com/user/ExcelIsFu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a:t>
            </a:r>
            <a:endParaRPr lang="en-US" dirty="0"/>
          </a:p>
        </p:txBody>
      </p:sp>
      <p:sp>
        <p:nvSpPr>
          <p:cNvPr id="5" name="Text Placeholder 4"/>
          <p:cNvSpPr>
            <a:spLocks noGrp="1"/>
          </p:cNvSpPr>
          <p:nvPr>
            <p:ph type="body" idx="1"/>
          </p:nvPr>
        </p:nvSpPr>
        <p:spPr/>
        <p:txBody>
          <a:bodyPr/>
          <a:lstStyle/>
          <a:p>
            <a:r>
              <a:rPr lang="en-US" dirty="0" smtClean="0"/>
              <a:t>New Excel 2013 Data Capabilities</a:t>
            </a:r>
            <a:endParaRPr lang="en-US" dirty="0"/>
          </a:p>
        </p:txBody>
      </p:sp>
    </p:spTree>
    <p:extLst>
      <p:ext uri="{BB962C8B-B14F-4D97-AF65-F5344CB8AC3E}">
        <p14:creationId xmlns:p14="http://schemas.microsoft.com/office/powerpoint/2010/main" val="2580540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INQUIRE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7524398"/>
              </p:ext>
            </p:extLst>
          </p:nvPr>
        </p:nvGraphicFramePr>
        <p:xfrm>
          <a:off x="731520" y="1920240"/>
          <a:ext cx="13167360" cy="5431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8417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90800" y="3733800"/>
            <a:ext cx="9220200" cy="3912962"/>
          </a:xfrm>
          <a:prstGeom prst="rect">
            <a:avLst/>
          </a:prstGeom>
        </p:spPr>
      </p:pic>
      <p:sp>
        <p:nvSpPr>
          <p:cNvPr id="2" name="Title 1"/>
          <p:cNvSpPr>
            <a:spLocks noGrp="1"/>
          </p:cNvSpPr>
          <p:nvPr>
            <p:ph type="title"/>
          </p:nvPr>
        </p:nvSpPr>
        <p:spPr/>
        <p:txBody>
          <a:bodyPr/>
          <a:lstStyle/>
          <a:p>
            <a:pPr algn="l"/>
            <a:r>
              <a:rPr lang="en-US" dirty="0" smtClean="0"/>
              <a:t>INQUIRE</a:t>
            </a:r>
            <a:endParaRPr lang="en-US" dirty="0"/>
          </a:p>
        </p:txBody>
      </p:sp>
      <p:sp>
        <p:nvSpPr>
          <p:cNvPr id="3" name="Content Placeholder 2"/>
          <p:cNvSpPr>
            <a:spLocks noGrp="1"/>
          </p:cNvSpPr>
          <p:nvPr>
            <p:ph idx="1"/>
          </p:nvPr>
        </p:nvSpPr>
        <p:spPr/>
        <p:txBody>
          <a:bodyPr/>
          <a:lstStyle/>
          <a:p>
            <a:r>
              <a:rPr lang="en-US" dirty="0" smtClean="0"/>
              <a:t>File/Options/Add-ins/COM </a:t>
            </a:r>
          </a:p>
          <a:p>
            <a:endParaRPr lang="en-US" dirty="0"/>
          </a:p>
        </p:txBody>
      </p:sp>
      <p:sp>
        <p:nvSpPr>
          <p:cNvPr id="9" name="Rectangle 8"/>
          <p:cNvSpPr/>
          <p:nvPr/>
        </p:nvSpPr>
        <p:spPr>
          <a:xfrm>
            <a:off x="2362200" y="5084618"/>
            <a:ext cx="7696200" cy="325582"/>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597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INQUIRE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45016977"/>
              </p:ext>
            </p:extLst>
          </p:nvPr>
        </p:nvGraphicFramePr>
        <p:xfrm>
          <a:off x="731520" y="1920240"/>
          <a:ext cx="13167360" cy="5431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708329" y="4495800"/>
            <a:ext cx="12969832" cy="1985895"/>
          </a:xfrm>
          <a:prstGeom prst="rect">
            <a:avLst/>
          </a:prstGeom>
        </p:spPr>
      </p:pic>
      <p:sp>
        <p:nvSpPr>
          <p:cNvPr id="3" name="Rectangle 2"/>
          <p:cNvSpPr/>
          <p:nvPr/>
        </p:nvSpPr>
        <p:spPr>
          <a:xfrm>
            <a:off x="12420600" y="4495800"/>
            <a:ext cx="1257561" cy="4572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35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F47D39E-85F3-480E-9C62-D0DA63C2909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316852-666D-4FBD-9717-BE7996FC059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6F3C1F7C-0817-48DA-8A5E-5F1BF720BE1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64EF5BB9-9C5A-4C72-A75C-D4139D8E252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0AD69DF8-C1B3-493A-93A4-B23BAC55E2E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B57E8E6E-1B2C-4745-B94F-DAE65205A7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l"/>
            <a:r>
              <a:rPr lang="en-US" dirty="0"/>
              <a:t>Workbook Analysis Report</a:t>
            </a:r>
          </a:p>
        </p:txBody>
      </p:sp>
      <p:pic>
        <p:nvPicPr>
          <p:cNvPr id="6" name="Picture 5"/>
          <p:cNvPicPr>
            <a:picLocks noChangeAspect="1"/>
          </p:cNvPicPr>
          <p:nvPr/>
        </p:nvPicPr>
        <p:blipFill>
          <a:blip r:embed="rId3"/>
          <a:stretch>
            <a:fillRect/>
          </a:stretch>
        </p:blipFill>
        <p:spPr>
          <a:xfrm>
            <a:off x="4853167" y="1721999"/>
            <a:ext cx="6067380" cy="5784790"/>
          </a:xfrm>
          <a:prstGeom prst="rect">
            <a:avLst/>
          </a:prstGeom>
        </p:spPr>
      </p:pic>
      <p:sp>
        <p:nvSpPr>
          <p:cNvPr id="7" name="TextBox 6"/>
          <p:cNvSpPr txBox="1"/>
          <p:nvPr/>
        </p:nvSpPr>
        <p:spPr>
          <a:xfrm>
            <a:off x="4853167" y="7506789"/>
            <a:ext cx="6500633" cy="572464"/>
          </a:xfrm>
          <a:prstGeom prst="rect">
            <a:avLst/>
          </a:prstGeom>
          <a:noFill/>
        </p:spPr>
        <p:txBody>
          <a:bodyPr wrap="square" rtlCol="0">
            <a:spAutoFit/>
          </a:bodyPr>
          <a:lstStyle/>
          <a:p>
            <a:r>
              <a:rPr lang="en-US" sz="3120" b="1" dirty="0"/>
              <a:t>Excel Help – Analyze a workbook</a:t>
            </a:r>
          </a:p>
        </p:txBody>
      </p:sp>
    </p:spTree>
    <p:extLst>
      <p:ext uri="{BB962C8B-B14F-4D97-AF65-F5344CB8AC3E}">
        <p14:creationId xmlns:p14="http://schemas.microsoft.com/office/powerpoint/2010/main" val="2007912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81600" y="914400"/>
            <a:ext cx="8991600" cy="6500684"/>
          </a:xfrm>
          <a:prstGeom prst="rect">
            <a:avLst/>
          </a:prstGeom>
        </p:spPr>
      </p:pic>
      <p:sp>
        <p:nvSpPr>
          <p:cNvPr id="3" name="Rectangle 2"/>
          <p:cNvSpPr/>
          <p:nvPr/>
        </p:nvSpPr>
        <p:spPr>
          <a:xfrm>
            <a:off x="1755514" y="7315199"/>
            <a:ext cx="9267163" cy="461665"/>
          </a:xfrm>
          <a:prstGeom prst="rect">
            <a:avLst/>
          </a:prstGeom>
        </p:spPr>
        <p:txBody>
          <a:bodyPr wrap="square">
            <a:spAutoFit/>
          </a:bodyPr>
          <a:lstStyle/>
          <a:p>
            <a:r>
              <a:rPr lang="en-US" sz="2400" b="1" dirty="0"/>
              <a:t>Excel Help - What you can do with Spreadsheet Inquire</a:t>
            </a:r>
            <a:endParaRPr lang="en-US" sz="2400" dirty="0"/>
          </a:p>
        </p:txBody>
      </p:sp>
      <p:sp>
        <p:nvSpPr>
          <p:cNvPr id="4" name="Title 3"/>
          <p:cNvSpPr>
            <a:spLocks noGrp="1"/>
          </p:cNvSpPr>
          <p:nvPr>
            <p:ph type="title"/>
          </p:nvPr>
        </p:nvSpPr>
        <p:spPr>
          <a:xfrm>
            <a:off x="731520" y="914400"/>
            <a:ext cx="13167360" cy="1981200"/>
          </a:xfrm>
        </p:spPr>
        <p:txBody>
          <a:bodyPr/>
          <a:lstStyle/>
          <a:p>
            <a:pPr algn="l"/>
            <a:r>
              <a:rPr lang="en-US" dirty="0" smtClean="0"/>
              <a:t>Workbook </a:t>
            </a:r>
            <a:br>
              <a:rPr lang="en-US" dirty="0" smtClean="0"/>
            </a:br>
            <a:r>
              <a:rPr lang="en-US" dirty="0" smtClean="0"/>
              <a:t>Relationships</a:t>
            </a:r>
            <a:endParaRPr lang="en-US" dirty="0"/>
          </a:p>
        </p:txBody>
      </p:sp>
    </p:spTree>
    <p:extLst>
      <p:ext uri="{BB962C8B-B14F-4D97-AF65-F5344CB8AC3E}">
        <p14:creationId xmlns:p14="http://schemas.microsoft.com/office/powerpoint/2010/main" val="2132534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3722"/>
          <a:stretch/>
        </p:blipFill>
        <p:spPr>
          <a:xfrm>
            <a:off x="5449875" y="914399"/>
            <a:ext cx="7808925" cy="6590911"/>
          </a:xfrm>
          <a:prstGeom prst="rect">
            <a:avLst/>
          </a:prstGeom>
        </p:spPr>
      </p:pic>
      <p:sp>
        <p:nvSpPr>
          <p:cNvPr id="7" name="Rectangle 6"/>
          <p:cNvSpPr/>
          <p:nvPr/>
        </p:nvSpPr>
        <p:spPr>
          <a:xfrm>
            <a:off x="731520" y="7391400"/>
            <a:ext cx="12755880" cy="400110"/>
          </a:xfrm>
          <a:prstGeom prst="rect">
            <a:avLst/>
          </a:prstGeom>
        </p:spPr>
        <p:txBody>
          <a:bodyPr wrap="square">
            <a:spAutoFit/>
          </a:bodyPr>
          <a:lstStyle/>
          <a:p>
            <a:r>
              <a:rPr lang="en-US" sz="2000" dirty="0"/>
              <a:t>http://www.microsofttraining.net/b/exceltraining/2013/04/excel-2013-audit-your-spreadsheet-with-the-inquire-add-in/</a:t>
            </a:r>
          </a:p>
        </p:txBody>
      </p:sp>
      <p:sp>
        <p:nvSpPr>
          <p:cNvPr id="8" name="Title 7"/>
          <p:cNvSpPr>
            <a:spLocks noGrp="1"/>
          </p:cNvSpPr>
          <p:nvPr>
            <p:ph type="title"/>
          </p:nvPr>
        </p:nvSpPr>
        <p:spPr>
          <a:xfrm>
            <a:off x="731520" y="914400"/>
            <a:ext cx="13167360" cy="1752600"/>
          </a:xfrm>
        </p:spPr>
        <p:txBody>
          <a:bodyPr/>
          <a:lstStyle/>
          <a:p>
            <a:pPr algn="l"/>
            <a:r>
              <a:rPr lang="en-US" dirty="0" smtClean="0"/>
              <a:t>Worksheet </a:t>
            </a:r>
            <a:br>
              <a:rPr lang="en-US" dirty="0" smtClean="0"/>
            </a:br>
            <a:r>
              <a:rPr lang="en-US" dirty="0" smtClean="0"/>
              <a:t>Relationships</a:t>
            </a:r>
            <a:endParaRPr lang="en-US" dirty="0"/>
          </a:p>
        </p:txBody>
      </p:sp>
    </p:spTree>
    <p:extLst>
      <p:ext uri="{BB962C8B-B14F-4D97-AF65-F5344CB8AC3E}">
        <p14:creationId xmlns:p14="http://schemas.microsoft.com/office/powerpoint/2010/main" val="1727658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Recommended PivotTables</a:t>
            </a:r>
            <a:endParaRPr lang="en-US" dirty="0"/>
          </a:p>
        </p:txBody>
      </p:sp>
      <p:pic>
        <p:nvPicPr>
          <p:cNvPr id="4" name="Content Placeholder 3"/>
          <p:cNvPicPr>
            <a:picLocks noChangeAspect="1"/>
          </p:cNvPicPr>
          <p:nvPr/>
        </p:nvPicPr>
        <p:blipFill>
          <a:blip r:embed="rId3"/>
          <a:stretch>
            <a:fillRect/>
          </a:stretch>
        </p:blipFill>
        <p:spPr>
          <a:xfrm>
            <a:off x="-1" y="2404330"/>
            <a:ext cx="14646965" cy="1722307"/>
          </a:xfrm>
          <a:prstGeom prst="rect">
            <a:avLst/>
          </a:prstGeom>
        </p:spPr>
      </p:pic>
      <p:sp>
        <p:nvSpPr>
          <p:cNvPr id="5" name="Rectangle 4"/>
          <p:cNvSpPr/>
          <p:nvPr/>
        </p:nvSpPr>
        <p:spPr>
          <a:xfrm>
            <a:off x="914400" y="2819400"/>
            <a:ext cx="1295400" cy="1307237"/>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009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Recommended PivotTables</a:t>
            </a:r>
            <a:endParaRPr lang="en-US" dirty="0"/>
          </a:p>
        </p:txBody>
      </p:sp>
      <p:pic>
        <p:nvPicPr>
          <p:cNvPr id="3" name="Picture 2"/>
          <p:cNvPicPr>
            <a:picLocks noChangeAspect="1"/>
          </p:cNvPicPr>
          <p:nvPr/>
        </p:nvPicPr>
        <p:blipFill>
          <a:blip r:embed="rId3"/>
          <a:stretch>
            <a:fillRect/>
          </a:stretch>
        </p:blipFill>
        <p:spPr>
          <a:xfrm>
            <a:off x="3467581" y="1752600"/>
            <a:ext cx="7695238" cy="6028571"/>
          </a:xfrm>
          <a:prstGeom prst="rect">
            <a:avLst/>
          </a:prstGeom>
          <a:ln>
            <a:solidFill>
              <a:schemeClr val="accent1"/>
            </a:solidFill>
          </a:ln>
        </p:spPr>
      </p:pic>
    </p:spTree>
    <p:extLst>
      <p:ext uri="{BB962C8B-B14F-4D97-AF65-F5344CB8AC3E}">
        <p14:creationId xmlns:p14="http://schemas.microsoft.com/office/powerpoint/2010/main" val="2799402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Recommended Charts</a:t>
            </a:r>
            <a:endParaRPr lang="en-US" dirty="0"/>
          </a:p>
        </p:txBody>
      </p:sp>
      <p:pic>
        <p:nvPicPr>
          <p:cNvPr id="4" name="Content Placeholder 3"/>
          <p:cNvPicPr>
            <a:picLocks noGrp="1" noChangeAspect="1"/>
          </p:cNvPicPr>
          <p:nvPr>
            <p:ph idx="1"/>
          </p:nvPr>
        </p:nvPicPr>
        <p:blipFill>
          <a:blip r:embed="rId3"/>
          <a:stretch>
            <a:fillRect/>
          </a:stretch>
        </p:blipFill>
        <p:spPr>
          <a:xfrm>
            <a:off x="-1" y="2404330"/>
            <a:ext cx="14646965" cy="1722307"/>
          </a:xfrm>
          <a:prstGeom prst="rect">
            <a:avLst/>
          </a:prstGeom>
        </p:spPr>
      </p:pic>
      <p:sp>
        <p:nvSpPr>
          <p:cNvPr id="5" name="Rectangle 4"/>
          <p:cNvSpPr/>
          <p:nvPr/>
        </p:nvSpPr>
        <p:spPr>
          <a:xfrm>
            <a:off x="5791200" y="2770664"/>
            <a:ext cx="1295400" cy="1355974"/>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259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Recommended Charts</a:t>
            </a:r>
            <a:endParaRPr lang="en-US" dirty="0"/>
          </a:p>
        </p:txBody>
      </p:sp>
      <p:sp>
        <p:nvSpPr>
          <p:cNvPr id="5" name="Rectangle 4"/>
          <p:cNvSpPr/>
          <p:nvPr/>
        </p:nvSpPr>
        <p:spPr>
          <a:xfrm>
            <a:off x="5715000" y="2770664"/>
            <a:ext cx="1295400" cy="1355974"/>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2285999" y="1752600"/>
            <a:ext cx="9501245" cy="6096000"/>
          </a:xfrm>
          <a:prstGeom prst="rect">
            <a:avLst/>
          </a:prstGeom>
        </p:spPr>
      </p:pic>
    </p:spTree>
    <p:extLst>
      <p:ext uri="{BB962C8B-B14F-4D97-AF65-F5344CB8AC3E}">
        <p14:creationId xmlns:p14="http://schemas.microsoft.com/office/powerpoint/2010/main" val="3799515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Data</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872384556"/>
              </p:ext>
            </p:extLst>
          </p:nvPr>
        </p:nvGraphicFramePr>
        <p:xfrm>
          <a:off x="731520" y="1928190"/>
          <a:ext cx="11689080" cy="5844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73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8770BD8E-7CC2-4E7A-8100-8AF7E415DE5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graphicEl>
                                              <a:dgm id="{C23315C8-321F-4612-BB51-FD0046292CC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graphicEl>
                                              <a:dgm id="{4E1C476F-00E3-4297-B945-F85F0D0B5A5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graphicEl>
                                              <a:dgm id="{A6DE0ACA-E29C-44D7-B4D9-3827F194F60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dgm id="{EEF0F682-CFD3-4B6D-B072-D437D8665E0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graphicEl>
                                              <a:dgm id="{25CC1D30-4F42-4E53-A5D9-2286A0F40DC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graphicEl>
                                              <a:dgm id="{2BAE6A74-F297-4E2D-A262-00ED4FA6EBD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Recommended Charts</a:t>
            </a:r>
            <a:endParaRPr lang="en-US" dirty="0"/>
          </a:p>
        </p:txBody>
      </p:sp>
      <p:pic>
        <p:nvPicPr>
          <p:cNvPr id="7" name="Picture 6"/>
          <p:cNvPicPr>
            <a:picLocks noChangeAspect="1"/>
          </p:cNvPicPr>
          <p:nvPr/>
        </p:nvPicPr>
        <p:blipFill>
          <a:blip r:embed="rId3"/>
          <a:stretch>
            <a:fillRect/>
          </a:stretch>
        </p:blipFill>
        <p:spPr>
          <a:xfrm>
            <a:off x="2057400" y="1904999"/>
            <a:ext cx="10058400" cy="5958349"/>
          </a:xfrm>
          <a:prstGeom prst="rect">
            <a:avLst/>
          </a:prstGeom>
          <a:ln>
            <a:solidFill>
              <a:schemeClr val="accent1"/>
            </a:solidFill>
          </a:ln>
        </p:spPr>
      </p:pic>
    </p:spTree>
    <p:extLst>
      <p:ext uri="{BB962C8B-B14F-4D97-AF65-F5344CB8AC3E}">
        <p14:creationId xmlns:p14="http://schemas.microsoft.com/office/powerpoint/2010/main" val="2221358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87440"/>
            <a:ext cx="11430000" cy="670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Basic Excel</a:t>
            </a:r>
            <a:endParaRPr lang="en-US" sz="4000" dirty="0"/>
          </a:p>
        </p:txBody>
      </p:sp>
      <p:sp>
        <p:nvSpPr>
          <p:cNvPr id="5" name="Rectangle 4"/>
          <p:cNvSpPr/>
          <p:nvPr/>
        </p:nvSpPr>
        <p:spPr>
          <a:xfrm>
            <a:off x="4800600" y="4892040"/>
            <a:ext cx="8686800" cy="129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Power User</a:t>
            </a:r>
            <a:endParaRPr lang="en-US" sz="4000" dirty="0"/>
          </a:p>
        </p:txBody>
      </p:sp>
      <p:sp>
        <p:nvSpPr>
          <p:cNvPr id="10" name="Title 9"/>
          <p:cNvSpPr>
            <a:spLocks noGrp="1"/>
          </p:cNvSpPr>
          <p:nvPr>
            <p:ph type="title"/>
          </p:nvPr>
        </p:nvSpPr>
        <p:spPr/>
        <p:txBody>
          <a:bodyPr/>
          <a:lstStyle/>
          <a:p>
            <a:pPr algn="l"/>
            <a:r>
              <a:rPr lang="en-US" dirty="0" smtClean="0"/>
              <a:t>One step up</a:t>
            </a:r>
            <a:endParaRPr lang="en-US" dirty="0"/>
          </a:p>
        </p:txBody>
      </p:sp>
    </p:spTree>
    <p:extLst>
      <p:ext uri="{BB962C8B-B14F-4D97-AF65-F5344CB8AC3E}">
        <p14:creationId xmlns:p14="http://schemas.microsoft.com/office/powerpoint/2010/main" val="197337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t>
            </a:r>
            <a:r>
              <a:rPr lang="en-US" dirty="0" smtClean="0"/>
              <a:t>User</a:t>
            </a:r>
            <a:r>
              <a:rPr lang="en-US" dirty="0"/>
              <a:t/>
            </a:r>
            <a:br>
              <a:rPr lang="en-US" dirty="0"/>
            </a:br>
            <a:endParaRPr lang="en-US" dirty="0"/>
          </a:p>
        </p:txBody>
      </p:sp>
      <p:sp>
        <p:nvSpPr>
          <p:cNvPr id="4" name="Text Placeholder 3"/>
          <p:cNvSpPr>
            <a:spLocks noGrp="1"/>
          </p:cNvSpPr>
          <p:nvPr>
            <p:ph type="body" idx="1"/>
          </p:nvPr>
        </p:nvSpPr>
        <p:spPr/>
        <p:txBody>
          <a:bodyPr/>
          <a:lstStyle/>
          <a:p>
            <a:r>
              <a:rPr lang="en-US" dirty="0" smtClean="0"/>
              <a:t>New Excel Features</a:t>
            </a:r>
            <a:endParaRPr lang="en-US" dirty="0"/>
          </a:p>
        </p:txBody>
      </p:sp>
    </p:spTree>
    <p:extLst>
      <p:ext uri="{BB962C8B-B14F-4D97-AF65-F5344CB8AC3E}">
        <p14:creationId xmlns:p14="http://schemas.microsoft.com/office/powerpoint/2010/main" val="3083569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881149"/>
            <a:ext cx="11700564" cy="856211"/>
          </a:xfrm>
        </p:spPr>
        <p:txBody>
          <a:bodyPr/>
          <a:lstStyle/>
          <a:p>
            <a:pPr algn="l"/>
            <a:r>
              <a:rPr lang="en-US" dirty="0" smtClean="0"/>
              <a:t>&gt;300 Million Excel </a:t>
            </a:r>
            <a:r>
              <a:rPr lang="en-US" dirty="0"/>
              <a:t>u</a:t>
            </a:r>
            <a:r>
              <a:rPr lang="en-US" dirty="0" smtClean="0"/>
              <a:t>sers worldwide</a:t>
            </a:r>
            <a:endParaRPr lang="en-US" dirty="0"/>
          </a:p>
        </p:txBody>
      </p:sp>
      <p:sp>
        <p:nvSpPr>
          <p:cNvPr id="3" name="Content Placeholder 2"/>
          <p:cNvSpPr>
            <a:spLocks noGrp="1"/>
          </p:cNvSpPr>
          <p:nvPr>
            <p:ph idx="1"/>
          </p:nvPr>
        </p:nvSpPr>
        <p:spPr>
          <a:xfrm>
            <a:off x="2286000" y="2427317"/>
            <a:ext cx="10058400" cy="5367943"/>
          </a:xfrm>
        </p:spPr>
        <p:txBody>
          <a:bodyPr/>
          <a:lstStyle/>
          <a:p>
            <a:r>
              <a:rPr lang="en-US" sz="5400" dirty="0"/>
              <a:t>Those who </a:t>
            </a:r>
            <a:r>
              <a:rPr lang="en-US" sz="5400" b="1" dirty="0"/>
              <a:t>create</a:t>
            </a:r>
            <a:r>
              <a:rPr lang="en-US" sz="5400" dirty="0"/>
              <a:t> Pivot Tables</a:t>
            </a:r>
          </a:p>
          <a:p>
            <a:endParaRPr lang="en-US" sz="3600" dirty="0"/>
          </a:p>
          <a:p>
            <a:r>
              <a:rPr lang="en-US" sz="5400" dirty="0"/>
              <a:t>10% - Pivot Pros </a:t>
            </a:r>
            <a:r>
              <a:rPr lang="en-US" dirty="0" smtClean="0"/>
              <a:t>(Rob Collie)</a:t>
            </a:r>
            <a:endParaRPr lang="en-US" dirty="0"/>
          </a:p>
        </p:txBody>
      </p:sp>
    </p:spTree>
    <p:extLst>
      <p:ext uri="{BB962C8B-B14F-4D97-AF65-F5344CB8AC3E}">
        <p14:creationId xmlns:p14="http://schemas.microsoft.com/office/powerpoint/2010/main" val="1505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3700760" cy="1447800"/>
          </a:xfrm>
        </p:spPr>
        <p:txBody>
          <a:bodyPr/>
          <a:lstStyle/>
          <a:p>
            <a:pPr algn="l"/>
            <a:r>
              <a:rPr lang="en-US" dirty="0" smtClean="0"/>
              <a:t>Microsoft’s 4 BI</a:t>
            </a:r>
            <a:r>
              <a:rPr lang="en-US" sz="3200" dirty="0"/>
              <a:t> </a:t>
            </a:r>
            <a:r>
              <a:rPr lang="en-US" dirty="0" smtClean="0"/>
              <a:t>Capabilities</a:t>
            </a:r>
            <a:endParaRPr lang="en-US" dirty="0"/>
          </a:p>
        </p:txBody>
      </p:sp>
      <p:sp>
        <p:nvSpPr>
          <p:cNvPr id="3" name="Content Placeholder 2"/>
          <p:cNvSpPr>
            <a:spLocks noGrp="1"/>
          </p:cNvSpPr>
          <p:nvPr>
            <p:ph idx="1"/>
          </p:nvPr>
        </p:nvSpPr>
        <p:spPr>
          <a:xfrm>
            <a:off x="731520" y="2667000"/>
            <a:ext cx="13167360" cy="4684396"/>
          </a:xfrm>
        </p:spPr>
        <p:txBody>
          <a:bodyPr/>
          <a:lstStyle/>
          <a:p>
            <a:pPr indent="-408194"/>
            <a:r>
              <a:rPr lang="en-US" sz="5400" dirty="0"/>
              <a:t>Power Query</a:t>
            </a:r>
          </a:p>
          <a:p>
            <a:pPr indent="-408194"/>
            <a:r>
              <a:rPr lang="en-US" sz="5400" dirty="0"/>
              <a:t>Power Map</a:t>
            </a:r>
          </a:p>
          <a:p>
            <a:pPr indent="-408194"/>
            <a:r>
              <a:rPr lang="en-US" sz="5400" dirty="0"/>
              <a:t>Power Pivot</a:t>
            </a:r>
          </a:p>
          <a:p>
            <a:pPr indent="-408194"/>
            <a:r>
              <a:rPr lang="en-US" sz="5400" dirty="0"/>
              <a:t>Power View</a:t>
            </a:r>
          </a:p>
          <a:p>
            <a:endParaRPr lang="en-US" dirty="0"/>
          </a:p>
        </p:txBody>
      </p:sp>
    </p:spTree>
    <p:extLst>
      <p:ext uri="{BB962C8B-B14F-4D97-AF65-F5344CB8AC3E}">
        <p14:creationId xmlns:p14="http://schemas.microsoft.com/office/powerpoint/2010/main" val="2883352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Excel </a:t>
            </a:r>
            <a:r>
              <a:rPr lang="en-US" smtClean="0"/>
              <a:t>2013 Data Capabilities</a:t>
            </a:r>
            <a:endParaRPr lang="en-US" dirty="0"/>
          </a:p>
        </p:txBody>
      </p:sp>
      <p:graphicFrame>
        <p:nvGraphicFramePr>
          <p:cNvPr id="6" name="Content Placeholder 5"/>
          <p:cNvGraphicFramePr>
            <a:graphicFrameLocks noGrp="1"/>
          </p:cNvGraphicFramePr>
          <p:nvPr>
            <p:ph idx="1"/>
            <p:extLst/>
          </p:nvPr>
        </p:nvGraphicFramePr>
        <p:xfrm>
          <a:off x="731838" y="1920875"/>
          <a:ext cx="12679362" cy="2316480"/>
        </p:xfrm>
        <a:graphic>
          <a:graphicData uri="http://schemas.openxmlformats.org/drawingml/2006/table">
            <a:tbl>
              <a:tblPr firstRow="1" bandRow="1">
                <a:tableStyleId>{5C22544A-7EE6-4342-B048-85BDC9FD1C3A}</a:tableStyleId>
              </a:tblPr>
              <a:tblGrid>
                <a:gridCol w="4754562"/>
                <a:gridCol w="1905000"/>
                <a:gridCol w="2057400"/>
                <a:gridCol w="1816418"/>
                <a:gridCol w="2145982"/>
              </a:tblGrid>
              <a:tr h="370840">
                <a:tc>
                  <a:txBody>
                    <a:bodyPr/>
                    <a:lstStyle/>
                    <a:p>
                      <a:endParaRPr lang="en-US" dirty="0"/>
                    </a:p>
                  </a:txBody>
                  <a:tcPr/>
                </a:tc>
                <a:tc>
                  <a:txBody>
                    <a:bodyPr/>
                    <a:lstStyle/>
                    <a:p>
                      <a:pPr algn="ctr"/>
                      <a:r>
                        <a:rPr lang="en-US" sz="3200" dirty="0" smtClean="0"/>
                        <a:t>Obtain</a:t>
                      </a:r>
                      <a:endParaRPr lang="en-US" sz="3200" dirty="0"/>
                    </a:p>
                  </a:txBody>
                  <a:tcPr/>
                </a:tc>
                <a:tc>
                  <a:txBody>
                    <a:bodyPr/>
                    <a:lstStyle/>
                    <a:p>
                      <a:pPr algn="ctr"/>
                      <a:r>
                        <a:rPr lang="en-US" sz="3200" dirty="0" smtClean="0"/>
                        <a:t>Manage</a:t>
                      </a:r>
                      <a:endParaRPr lang="en-US" sz="3200" dirty="0"/>
                    </a:p>
                  </a:txBody>
                  <a:tcPr/>
                </a:tc>
                <a:tc>
                  <a:txBody>
                    <a:bodyPr/>
                    <a:lstStyle/>
                    <a:p>
                      <a:pPr algn="ctr"/>
                      <a:r>
                        <a:rPr lang="en-US" sz="3200" dirty="0" smtClean="0"/>
                        <a:t>Analyze</a:t>
                      </a:r>
                      <a:endParaRPr lang="en-US" sz="3200" dirty="0"/>
                    </a:p>
                  </a:txBody>
                  <a:tcPr/>
                </a:tc>
                <a:tc>
                  <a:txBody>
                    <a:bodyPr/>
                    <a:lstStyle/>
                    <a:p>
                      <a:pPr algn="ctr"/>
                      <a:r>
                        <a:rPr lang="en-US" sz="3200" dirty="0" smtClean="0"/>
                        <a:t>Visualize </a:t>
                      </a:r>
                      <a:endParaRPr lang="en-US" sz="3200" dirty="0"/>
                    </a:p>
                  </a:txBody>
                  <a:tcPr/>
                </a:tc>
              </a:tr>
              <a:tr h="370840">
                <a:tc>
                  <a:txBody>
                    <a:bodyPr/>
                    <a:lstStyle/>
                    <a:p>
                      <a:r>
                        <a:rPr lang="en-US" sz="3200" dirty="0" smtClean="0"/>
                        <a:t>Inquire</a:t>
                      </a:r>
                      <a:endParaRPr lang="en-US" sz="3200"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sz="3200" dirty="0" smtClean="0"/>
                        <a:t>Recommended</a:t>
                      </a:r>
                      <a:r>
                        <a:rPr lang="en-US" sz="3200" baseline="0" dirty="0" smtClean="0"/>
                        <a:t> PivotTables</a:t>
                      </a:r>
                      <a:endParaRPr lang="en-US" sz="3200"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sz="3200" dirty="0" smtClean="0"/>
                        <a:t>Recommended Charts</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5"/>
          <p:cNvGraphicFramePr>
            <a:graphicFrameLocks/>
          </p:cNvGraphicFramePr>
          <p:nvPr>
            <p:extLst/>
          </p:nvPr>
        </p:nvGraphicFramePr>
        <p:xfrm>
          <a:off x="738447" y="1905000"/>
          <a:ext cx="12679362" cy="3474720"/>
        </p:xfrm>
        <a:graphic>
          <a:graphicData uri="http://schemas.openxmlformats.org/drawingml/2006/table">
            <a:tbl>
              <a:tblPr firstRow="1" bandRow="1">
                <a:tableStyleId>{5C22544A-7EE6-4342-B048-85BDC9FD1C3A}</a:tableStyleId>
              </a:tblPr>
              <a:tblGrid>
                <a:gridCol w="4754562"/>
                <a:gridCol w="1905000"/>
                <a:gridCol w="2057400"/>
                <a:gridCol w="1816418"/>
                <a:gridCol w="2145982"/>
              </a:tblGrid>
              <a:tr h="370840">
                <a:tc>
                  <a:txBody>
                    <a:bodyPr/>
                    <a:lstStyle/>
                    <a:p>
                      <a:endParaRPr lang="en-US" dirty="0"/>
                    </a:p>
                  </a:txBody>
                  <a:tcPr/>
                </a:tc>
                <a:tc>
                  <a:txBody>
                    <a:bodyPr/>
                    <a:lstStyle/>
                    <a:p>
                      <a:pPr algn="ctr"/>
                      <a:r>
                        <a:rPr lang="en-US" sz="3200" dirty="0" smtClean="0"/>
                        <a:t>Obtain</a:t>
                      </a:r>
                      <a:endParaRPr lang="en-US" sz="3200" dirty="0"/>
                    </a:p>
                  </a:txBody>
                  <a:tcPr/>
                </a:tc>
                <a:tc>
                  <a:txBody>
                    <a:bodyPr/>
                    <a:lstStyle/>
                    <a:p>
                      <a:pPr algn="ctr"/>
                      <a:r>
                        <a:rPr lang="en-US" sz="3200" dirty="0" smtClean="0"/>
                        <a:t>Manage</a:t>
                      </a:r>
                      <a:endParaRPr lang="en-US" sz="3200" dirty="0"/>
                    </a:p>
                  </a:txBody>
                  <a:tcPr/>
                </a:tc>
                <a:tc>
                  <a:txBody>
                    <a:bodyPr/>
                    <a:lstStyle/>
                    <a:p>
                      <a:pPr algn="ctr"/>
                      <a:r>
                        <a:rPr lang="en-US" sz="3200" dirty="0" smtClean="0"/>
                        <a:t>Analyze</a:t>
                      </a:r>
                      <a:endParaRPr lang="en-US" sz="3200" dirty="0"/>
                    </a:p>
                  </a:txBody>
                  <a:tcPr/>
                </a:tc>
                <a:tc>
                  <a:txBody>
                    <a:bodyPr/>
                    <a:lstStyle/>
                    <a:p>
                      <a:pPr algn="ctr"/>
                      <a:r>
                        <a:rPr lang="en-US" sz="3200" dirty="0" smtClean="0"/>
                        <a:t>Visualize </a:t>
                      </a:r>
                      <a:endParaRPr lang="en-US" sz="3200" dirty="0"/>
                    </a:p>
                  </a:txBody>
                  <a:tcPr/>
                </a:tc>
              </a:tr>
              <a:tr h="370840">
                <a:tc>
                  <a:txBody>
                    <a:bodyPr/>
                    <a:lstStyle/>
                    <a:p>
                      <a:r>
                        <a:rPr lang="en-US" sz="3200" dirty="0" smtClean="0"/>
                        <a:t>Inquire</a:t>
                      </a:r>
                      <a:endParaRPr lang="en-US" sz="3200"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sz="3200" dirty="0" smtClean="0"/>
                        <a:t>Recommended</a:t>
                      </a:r>
                      <a:r>
                        <a:rPr lang="en-US" sz="3200" baseline="0" dirty="0" smtClean="0"/>
                        <a:t> PivotTables</a:t>
                      </a:r>
                      <a:endParaRPr lang="en-US" sz="3200"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sz="3200" dirty="0" smtClean="0"/>
                        <a:t>Recommended Charts</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Query</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Map</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bl>
          </a:graphicData>
        </a:graphic>
      </p:graphicFrame>
      <p:graphicFrame>
        <p:nvGraphicFramePr>
          <p:cNvPr id="7" name="Content Placeholder 5"/>
          <p:cNvGraphicFramePr>
            <a:graphicFrameLocks/>
          </p:cNvGraphicFramePr>
          <p:nvPr>
            <p:extLst/>
          </p:nvPr>
        </p:nvGraphicFramePr>
        <p:xfrm>
          <a:off x="731520" y="1905000"/>
          <a:ext cx="12679362" cy="4632960"/>
        </p:xfrm>
        <a:graphic>
          <a:graphicData uri="http://schemas.openxmlformats.org/drawingml/2006/table">
            <a:tbl>
              <a:tblPr firstRow="1" bandRow="1">
                <a:tableStyleId>{5C22544A-7EE6-4342-B048-85BDC9FD1C3A}</a:tableStyleId>
              </a:tblPr>
              <a:tblGrid>
                <a:gridCol w="4754562"/>
                <a:gridCol w="1905000"/>
                <a:gridCol w="2057400"/>
                <a:gridCol w="1816418"/>
                <a:gridCol w="2145982"/>
              </a:tblGrid>
              <a:tr h="370840">
                <a:tc>
                  <a:txBody>
                    <a:bodyPr/>
                    <a:lstStyle/>
                    <a:p>
                      <a:endParaRPr lang="en-US" dirty="0"/>
                    </a:p>
                  </a:txBody>
                  <a:tcPr/>
                </a:tc>
                <a:tc>
                  <a:txBody>
                    <a:bodyPr/>
                    <a:lstStyle/>
                    <a:p>
                      <a:pPr algn="ctr"/>
                      <a:r>
                        <a:rPr lang="en-US" sz="3200" dirty="0" smtClean="0"/>
                        <a:t>Obtain</a:t>
                      </a:r>
                      <a:endParaRPr lang="en-US" sz="3200" dirty="0"/>
                    </a:p>
                  </a:txBody>
                  <a:tcPr/>
                </a:tc>
                <a:tc>
                  <a:txBody>
                    <a:bodyPr/>
                    <a:lstStyle/>
                    <a:p>
                      <a:pPr algn="ctr"/>
                      <a:r>
                        <a:rPr lang="en-US" sz="3200" dirty="0" smtClean="0"/>
                        <a:t>Manage</a:t>
                      </a:r>
                      <a:endParaRPr lang="en-US" sz="3200" dirty="0"/>
                    </a:p>
                  </a:txBody>
                  <a:tcPr/>
                </a:tc>
                <a:tc>
                  <a:txBody>
                    <a:bodyPr/>
                    <a:lstStyle/>
                    <a:p>
                      <a:pPr algn="ctr"/>
                      <a:r>
                        <a:rPr lang="en-US" sz="3200" dirty="0" smtClean="0"/>
                        <a:t>Analyze</a:t>
                      </a:r>
                      <a:endParaRPr lang="en-US" sz="3200" dirty="0"/>
                    </a:p>
                  </a:txBody>
                  <a:tcPr/>
                </a:tc>
                <a:tc>
                  <a:txBody>
                    <a:bodyPr/>
                    <a:lstStyle/>
                    <a:p>
                      <a:pPr algn="ctr"/>
                      <a:r>
                        <a:rPr lang="en-US" sz="3200" dirty="0" smtClean="0"/>
                        <a:t>Visualize </a:t>
                      </a:r>
                      <a:endParaRPr lang="en-US" sz="3200" dirty="0"/>
                    </a:p>
                  </a:txBody>
                  <a:tcPr/>
                </a:tc>
              </a:tr>
              <a:tr h="370840">
                <a:tc>
                  <a:txBody>
                    <a:bodyPr/>
                    <a:lstStyle/>
                    <a:p>
                      <a:r>
                        <a:rPr lang="en-US" sz="3200" dirty="0" smtClean="0"/>
                        <a:t>Inquire</a:t>
                      </a:r>
                      <a:endParaRPr lang="en-US" sz="3200"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sz="3200" dirty="0" smtClean="0"/>
                        <a:t>Recommended</a:t>
                      </a:r>
                      <a:r>
                        <a:rPr lang="en-US" sz="3200" baseline="0" dirty="0" smtClean="0"/>
                        <a:t> PivotTables</a:t>
                      </a:r>
                      <a:endParaRPr lang="en-US" sz="3200"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sz="3200" dirty="0" smtClean="0"/>
                        <a:t>Recommended Charts</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Query</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Map</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Pivot</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View</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bl>
          </a:graphicData>
        </a:graphic>
      </p:graphicFrame>
      <p:graphicFrame>
        <p:nvGraphicFramePr>
          <p:cNvPr id="8" name="Content Placeholder 5"/>
          <p:cNvGraphicFramePr>
            <a:graphicFrameLocks/>
          </p:cNvGraphicFramePr>
          <p:nvPr>
            <p:extLst/>
          </p:nvPr>
        </p:nvGraphicFramePr>
        <p:xfrm>
          <a:off x="731520" y="1905000"/>
          <a:ext cx="12679362" cy="5791200"/>
        </p:xfrm>
        <a:graphic>
          <a:graphicData uri="http://schemas.openxmlformats.org/drawingml/2006/table">
            <a:tbl>
              <a:tblPr firstRow="1" bandRow="1">
                <a:tableStyleId>{5C22544A-7EE6-4342-B048-85BDC9FD1C3A}</a:tableStyleId>
              </a:tblPr>
              <a:tblGrid>
                <a:gridCol w="4754562"/>
                <a:gridCol w="1905000"/>
                <a:gridCol w="2057400"/>
                <a:gridCol w="1816418"/>
                <a:gridCol w="2145982"/>
              </a:tblGrid>
              <a:tr h="370840">
                <a:tc>
                  <a:txBody>
                    <a:bodyPr/>
                    <a:lstStyle/>
                    <a:p>
                      <a:endParaRPr lang="en-US" dirty="0"/>
                    </a:p>
                  </a:txBody>
                  <a:tcPr/>
                </a:tc>
                <a:tc>
                  <a:txBody>
                    <a:bodyPr/>
                    <a:lstStyle/>
                    <a:p>
                      <a:pPr algn="ctr"/>
                      <a:r>
                        <a:rPr lang="en-US" sz="3200" dirty="0" smtClean="0"/>
                        <a:t>Obtain</a:t>
                      </a:r>
                      <a:endParaRPr lang="en-US" sz="3200" dirty="0"/>
                    </a:p>
                  </a:txBody>
                  <a:tcPr/>
                </a:tc>
                <a:tc>
                  <a:txBody>
                    <a:bodyPr/>
                    <a:lstStyle/>
                    <a:p>
                      <a:pPr algn="ctr"/>
                      <a:r>
                        <a:rPr lang="en-US" sz="3200" dirty="0" smtClean="0"/>
                        <a:t>Manage</a:t>
                      </a:r>
                      <a:endParaRPr lang="en-US" sz="3200" dirty="0"/>
                    </a:p>
                  </a:txBody>
                  <a:tcPr/>
                </a:tc>
                <a:tc>
                  <a:txBody>
                    <a:bodyPr/>
                    <a:lstStyle/>
                    <a:p>
                      <a:pPr algn="ctr"/>
                      <a:r>
                        <a:rPr lang="en-US" sz="3200" dirty="0" smtClean="0"/>
                        <a:t>Analyze</a:t>
                      </a:r>
                      <a:endParaRPr lang="en-US" sz="3200" dirty="0"/>
                    </a:p>
                  </a:txBody>
                  <a:tcPr/>
                </a:tc>
                <a:tc>
                  <a:txBody>
                    <a:bodyPr/>
                    <a:lstStyle/>
                    <a:p>
                      <a:pPr algn="ctr"/>
                      <a:r>
                        <a:rPr lang="en-US" sz="3200" dirty="0" smtClean="0"/>
                        <a:t>Visualize </a:t>
                      </a:r>
                      <a:endParaRPr lang="en-US" sz="3200" dirty="0"/>
                    </a:p>
                  </a:txBody>
                  <a:tcPr/>
                </a:tc>
              </a:tr>
              <a:tr h="370840">
                <a:tc>
                  <a:txBody>
                    <a:bodyPr/>
                    <a:lstStyle/>
                    <a:p>
                      <a:r>
                        <a:rPr lang="en-US" sz="3200" dirty="0" smtClean="0"/>
                        <a:t>Inquire</a:t>
                      </a:r>
                      <a:endParaRPr lang="en-US" sz="3200"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sz="3200" dirty="0" smtClean="0"/>
                        <a:t>Recommended</a:t>
                      </a:r>
                      <a:r>
                        <a:rPr lang="en-US" sz="3200" baseline="0" dirty="0" smtClean="0"/>
                        <a:t> PivotTables</a:t>
                      </a:r>
                      <a:endParaRPr lang="en-US" sz="3200"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sz="3200" dirty="0" smtClean="0"/>
                        <a:t>Recommended Charts</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Query</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Map</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Pivot</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View</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Commercial Add-Ins</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Apps for Office</a:t>
                      </a:r>
                      <a:endParaRPr lang="en-US" sz="3200"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
        <p:nvSpPr>
          <p:cNvPr id="2" name="Rectangle 1"/>
          <p:cNvSpPr/>
          <p:nvPr/>
        </p:nvSpPr>
        <p:spPr>
          <a:xfrm>
            <a:off x="381000" y="4038600"/>
            <a:ext cx="13335000" cy="2667000"/>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982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Query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9366843"/>
              </p:ext>
            </p:extLst>
          </p:nvPr>
        </p:nvGraphicFramePr>
        <p:xfrm>
          <a:off x="731520" y="2514600"/>
          <a:ext cx="1316736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1112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Query</a:t>
            </a:r>
            <a:endParaRPr lang="en-US" dirty="0"/>
          </a:p>
        </p:txBody>
      </p:sp>
      <p:pic>
        <p:nvPicPr>
          <p:cNvPr id="6" name="Picture 5"/>
          <p:cNvPicPr>
            <a:picLocks noChangeAspect="1"/>
          </p:cNvPicPr>
          <p:nvPr/>
        </p:nvPicPr>
        <p:blipFill>
          <a:blip r:embed="rId3"/>
          <a:stretch>
            <a:fillRect/>
          </a:stretch>
        </p:blipFill>
        <p:spPr>
          <a:xfrm>
            <a:off x="0" y="2231539"/>
            <a:ext cx="14630400" cy="1742760"/>
          </a:xfrm>
          <a:prstGeom prst="rect">
            <a:avLst/>
          </a:prstGeom>
        </p:spPr>
      </p:pic>
    </p:spTree>
    <p:extLst>
      <p:ext uri="{BB962C8B-B14F-4D97-AF65-F5344CB8AC3E}">
        <p14:creationId xmlns:p14="http://schemas.microsoft.com/office/powerpoint/2010/main" val="2151125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Query</a:t>
            </a:r>
            <a:endParaRPr lang="en-US" dirty="0"/>
          </a:p>
        </p:txBody>
      </p:sp>
      <p:pic>
        <p:nvPicPr>
          <p:cNvPr id="4" name="Picture 3"/>
          <p:cNvPicPr>
            <a:picLocks noChangeAspect="1"/>
          </p:cNvPicPr>
          <p:nvPr/>
        </p:nvPicPr>
        <p:blipFill>
          <a:blip r:embed="rId3"/>
          <a:stretch>
            <a:fillRect/>
          </a:stretch>
        </p:blipFill>
        <p:spPr>
          <a:xfrm>
            <a:off x="5715000" y="1524000"/>
            <a:ext cx="6000000" cy="5790476"/>
          </a:xfrm>
          <a:prstGeom prst="rect">
            <a:avLst/>
          </a:prstGeom>
          <a:ln>
            <a:solidFill>
              <a:schemeClr val="accent1"/>
            </a:solidFill>
          </a:ln>
        </p:spPr>
      </p:pic>
    </p:spTree>
    <p:extLst>
      <p:ext uri="{BB962C8B-B14F-4D97-AF65-F5344CB8AC3E}">
        <p14:creationId xmlns:p14="http://schemas.microsoft.com/office/powerpoint/2010/main" val="171152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Query</a:t>
            </a:r>
            <a:endParaRPr lang="en-US" dirty="0"/>
          </a:p>
        </p:txBody>
      </p:sp>
      <p:pic>
        <p:nvPicPr>
          <p:cNvPr id="3" name="Picture 2"/>
          <p:cNvPicPr>
            <a:picLocks noChangeAspect="1"/>
          </p:cNvPicPr>
          <p:nvPr/>
        </p:nvPicPr>
        <p:blipFill>
          <a:blip r:embed="rId3"/>
          <a:stretch>
            <a:fillRect/>
          </a:stretch>
        </p:blipFill>
        <p:spPr>
          <a:xfrm>
            <a:off x="609600" y="1905000"/>
            <a:ext cx="9152381" cy="5180952"/>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2147242" y="6705600"/>
            <a:ext cx="11463064" cy="1127029"/>
          </a:xfrm>
          <a:prstGeom prst="rect">
            <a:avLst/>
          </a:prstGeom>
          <a:ln>
            <a:solidFill>
              <a:schemeClr val="accent1"/>
            </a:solidFill>
          </a:ln>
        </p:spPr>
      </p:pic>
      <p:sp>
        <p:nvSpPr>
          <p:cNvPr id="4" name="TextBox 3"/>
          <p:cNvSpPr txBox="1"/>
          <p:nvPr/>
        </p:nvSpPr>
        <p:spPr>
          <a:xfrm>
            <a:off x="10363200" y="3581400"/>
            <a:ext cx="1828800" cy="492443"/>
          </a:xfrm>
          <a:prstGeom prst="rect">
            <a:avLst/>
          </a:prstGeom>
          <a:solidFill>
            <a:srgbClr val="6AC474"/>
          </a:solidFill>
        </p:spPr>
        <p:txBody>
          <a:bodyPr wrap="square" rtlCol="0">
            <a:spAutoFit/>
          </a:bodyPr>
          <a:lstStyle/>
          <a:p>
            <a:r>
              <a:rPr lang="en-US" dirty="0" smtClean="0"/>
              <a:t>32 or </a:t>
            </a:r>
            <a:r>
              <a:rPr lang="en-US" dirty="0"/>
              <a:t>64</a:t>
            </a:r>
            <a:r>
              <a:rPr lang="en-US" dirty="0" smtClean="0"/>
              <a:t> bit</a:t>
            </a:r>
            <a:endParaRPr lang="en-US" dirty="0"/>
          </a:p>
        </p:txBody>
      </p:sp>
    </p:spTree>
    <p:extLst>
      <p:ext uri="{BB962C8B-B14F-4D97-AF65-F5344CB8AC3E}">
        <p14:creationId xmlns:p14="http://schemas.microsoft.com/office/powerpoint/2010/main" val="6242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Basic level</a:t>
            </a:r>
            <a:endParaRPr lang="en-US" dirty="0"/>
          </a:p>
        </p:txBody>
      </p:sp>
      <p:sp>
        <p:nvSpPr>
          <p:cNvPr id="5" name="Text Placeholder 4"/>
          <p:cNvSpPr>
            <a:spLocks noGrp="1"/>
          </p:cNvSpPr>
          <p:nvPr>
            <p:ph type="body" idx="1"/>
          </p:nvPr>
        </p:nvSpPr>
        <p:spPr/>
        <p:txBody>
          <a:bodyPr/>
          <a:lstStyle/>
          <a:p>
            <a:r>
              <a:rPr lang="en-US" dirty="0" smtClean="0"/>
              <a:t>New Excel 2013 Features</a:t>
            </a:r>
            <a:endParaRPr lang="en-US" dirty="0"/>
          </a:p>
        </p:txBody>
      </p:sp>
    </p:spTree>
    <p:extLst>
      <p:ext uri="{BB962C8B-B14F-4D97-AF65-F5344CB8AC3E}">
        <p14:creationId xmlns:p14="http://schemas.microsoft.com/office/powerpoint/2010/main" val="3942411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Query</a:t>
            </a:r>
            <a:endParaRPr lang="en-US" dirty="0"/>
          </a:p>
        </p:txBody>
      </p:sp>
      <p:pic>
        <p:nvPicPr>
          <p:cNvPr id="5" name="Picture 4"/>
          <p:cNvPicPr>
            <a:picLocks noChangeAspect="1"/>
          </p:cNvPicPr>
          <p:nvPr/>
        </p:nvPicPr>
        <p:blipFill>
          <a:blip r:embed="rId3"/>
          <a:stretch>
            <a:fillRect/>
          </a:stretch>
        </p:blipFill>
        <p:spPr>
          <a:xfrm>
            <a:off x="731520" y="2010348"/>
            <a:ext cx="6507480" cy="5134809"/>
          </a:xfrm>
          <a:prstGeom prst="rect">
            <a:avLst/>
          </a:prstGeom>
        </p:spPr>
      </p:pic>
      <p:pic>
        <p:nvPicPr>
          <p:cNvPr id="6" name="Picture 5"/>
          <p:cNvPicPr>
            <a:picLocks noChangeAspect="1"/>
          </p:cNvPicPr>
          <p:nvPr/>
        </p:nvPicPr>
        <p:blipFill>
          <a:blip r:embed="rId4"/>
          <a:stretch>
            <a:fillRect/>
          </a:stretch>
        </p:blipFill>
        <p:spPr>
          <a:xfrm>
            <a:off x="2358219" y="2010348"/>
            <a:ext cx="6553200" cy="5151723"/>
          </a:xfrm>
          <a:prstGeom prst="rect">
            <a:avLst/>
          </a:prstGeom>
        </p:spPr>
      </p:pic>
      <p:pic>
        <p:nvPicPr>
          <p:cNvPr id="7" name="Picture 6"/>
          <p:cNvPicPr>
            <a:picLocks noChangeAspect="1"/>
          </p:cNvPicPr>
          <p:nvPr/>
        </p:nvPicPr>
        <p:blipFill>
          <a:blip r:embed="rId5"/>
          <a:stretch>
            <a:fillRect/>
          </a:stretch>
        </p:blipFill>
        <p:spPr>
          <a:xfrm>
            <a:off x="3951880" y="2010348"/>
            <a:ext cx="6586238" cy="5172096"/>
          </a:xfrm>
          <a:prstGeom prst="rect">
            <a:avLst/>
          </a:prstGeom>
        </p:spPr>
      </p:pic>
      <p:pic>
        <p:nvPicPr>
          <p:cNvPr id="8" name="Picture 7"/>
          <p:cNvPicPr>
            <a:picLocks noChangeAspect="1"/>
          </p:cNvPicPr>
          <p:nvPr/>
        </p:nvPicPr>
        <p:blipFill>
          <a:blip r:embed="rId6"/>
          <a:stretch>
            <a:fillRect/>
          </a:stretch>
        </p:blipFill>
        <p:spPr>
          <a:xfrm>
            <a:off x="5634819" y="2010348"/>
            <a:ext cx="6689202" cy="5174914"/>
          </a:xfrm>
          <a:prstGeom prst="rect">
            <a:avLst/>
          </a:prstGeom>
        </p:spPr>
      </p:pic>
      <p:pic>
        <p:nvPicPr>
          <p:cNvPr id="9" name="Picture 8"/>
          <p:cNvPicPr>
            <a:picLocks noChangeAspect="1"/>
          </p:cNvPicPr>
          <p:nvPr/>
        </p:nvPicPr>
        <p:blipFill>
          <a:blip r:embed="rId7"/>
          <a:stretch>
            <a:fillRect/>
          </a:stretch>
        </p:blipFill>
        <p:spPr>
          <a:xfrm>
            <a:off x="7848600" y="2010348"/>
            <a:ext cx="6590778" cy="5158000"/>
          </a:xfrm>
          <a:prstGeom prst="rect">
            <a:avLst/>
          </a:prstGeom>
        </p:spPr>
      </p:pic>
    </p:spTree>
    <p:extLst>
      <p:ext uri="{BB962C8B-B14F-4D97-AF65-F5344CB8AC3E}">
        <p14:creationId xmlns:p14="http://schemas.microsoft.com/office/powerpoint/2010/main" val="8550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52545" y="2819400"/>
            <a:ext cx="10112687" cy="4813069"/>
          </a:xfrm>
          <a:prstGeom prst="rect">
            <a:avLst/>
          </a:prstGeom>
        </p:spPr>
      </p:pic>
      <p:pic>
        <p:nvPicPr>
          <p:cNvPr id="4" name="Picture 3"/>
          <p:cNvPicPr>
            <a:picLocks noChangeAspect="1"/>
          </p:cNvPicPr>
          <p:nvPr/>
        </p:nvPicPr>
        <p:blipFill>
          <a:blip r:embed="rId4"/>
          <a:stretch>
            <a:fillRect/>
          </a:stretch>
        </p:blipFill>
        <p:spPr>
          <a:xfrm>
            <a:off x="2352545" y="1351240"/>
            <a:ext cx="10179232" cy="1212540"/>
          </a:xfrm>
          <a:prstGeom prst="rect">
            <a:avLst/>
          </a:prstGeom>
        </p:spPr>
      </p:pic>
      <p:sp>
        <p:nvSpPr>
          <p:cNvPr id="5" name="Rectangle 4"/>
          <p:cNvSpPr/>
          <p:nvPr/>
        </p:nvSpPr>
        <p:spPr>
          <a:xfrm>
            <a:off x="2336409" y="1587593"/>
            <a:ext cx="573578" cy="105571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20"/>
          </a:p>
        </p:txBody>
      </p:sp>
      <p:sp>
        <p:nvSpPr>
          <p:cNvPr id="6" name="Rectangle 5"/>
          <p:cNvSpPr/>
          <p:nvPr/>
        </p:nvSpPr>
        <p:spPr>
          <a:xfrm>
            <a:off x="9151378" y="1332256"/>
            <a:ext cx="1102658" cy="38051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20"/>
          </a:p>
        </p:txBody>
      </p:sp>
      <p:sp>
        <p:nvSpPr>
          <p:cNvPr id="7" name="Rectangle 6"/>
          <p:cNvSpPr/>
          <p:nvPr/>
        </p:nvSpPr>
        <p:spPr>
          <a:xfrm>
            <a:off x="10348857" y="4085868"/>
            <a:ext cx="2116375" cy="61318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20"/>
          </a:p>
        </p:txBody>
      </p:sp>
      <p:sp>
        <p:nvSpPr>
          <p:cNvPr id="8" name="Rectangle 7"/>
          <p:cNvSpPr/>
          <p:nvPr/>
        </p:nvSpPr>
        <p:spPr>
          <a:xfrm>
            <a:off x="4846320" y="6495581"/>
            <a:ext cx="1298794" cy="61318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20"/>
          </a:p>
        </p:txBody>
      </p:sp>
    </p:spTree>
    <p:extLst>
      <p:ext uri="{BB962C8B-B14F-4D97-AF65-F5344CB8AC3E}">
        <p14:creationId xmlns:p14="http://schemas.microsoft.com/office/powerpoint/2010/main" val="300487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Table format</a:t>
            </a:r>
            <a:endParaRPr lang="en-US" dirty="0"/>
          </a:p>
        </p:txBody>
      </p:sp>
      <p:pic>
        <p:nvPicPr>
          <p:cNvPr id="3" name="Picture 2"/>
          <p:cNvPicPr>
            <a:picLocks noChangeAspect="1"/>
          </p:cNvPicPr>
          <p:nvPr/>
        </p:nvPicPr>
        <p:blipFill>
          <a:blip r:embed="rId3"/>
          <a:stretch>
            <a:fillRect/>
          </a:stretch>
        </p:blipFill>
        <p:spPr>
          <a:xfrm>
            <a:off x="3124200" y="1752601"/>
            <a:ext cx="9539344" cy="6176214"/>
          </a:xfrm>
          <a:prstGeom prst="rect">
            <a:avLst/>
          </a:prstGeom>
        </p:spPr>
      </p:pic>
    </p:spTree>
    <p:extLst>
      <p:ext uri="{BB962C8B-B14F-4D97-AF65-F5344CB8AC3E}">
        <p14:creationId xmlns:p14="http://schemas.microsoft.com/office/powerpoint/2010/main" val="3732533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62200" y="225797"/>
            <a:ext cx="10548571" cy="7748572"/>
          </a:xfrm>
          <a:prstGeom prst="rect">
            <a:avLst/>
          </a:prstGeom>
        </p:spPr>
      </p:pic>
      <p:sp>
        <p:nvSpPr>
          <p:cNvPr id="4" name="Rectangle 3"/>
          <p:cNvSpPr/>
          <p:nvPr/>
        </p:nvSpPr>
        <p:spPr>
          <a:xfrm>
            <a:off x="9969842" y="242362"/>
            <a:ext cx="1201974" cy="580598"/>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025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Map (GeoFlow)</a:t>
            </a:r>
            <a:endParaRPr lang="en-US" dirty="0"/>
          </a:p>
        </p:txBody>
      </p:sp>
      <p:sp>
        <p:nvSpPr>
          <p:cNvPr id="3" name="Content Placeholder 2"/>
          <p:cNvSpPr>
            <a:spLocks noGrp="1"/>
          </p:cNvSpPr>
          <p:nvPr>
            <p:ph idx="1"/>
          </p:nvPr>
        </p:nvSpPr>
        <p:spPr/>
        <p:txBody>
          <a:bodyPr/>
          <a:lstStyle/>
          <a:p>
            <a:r>
              <a:rPr lang="en-US" sz="5400" dirty="0" smtClean="0"/>
              <a:t>3-D data visualization of data sets</a:t>
            </a:r>
          </a:p>
          <a:p>
            <a:endParaRPr lang="en-US" dirty="0"/>
          </a:p>
        </p:txBody>
      </p:sp>
    </p:spTree>
    <p:extLst>
      <p:ext uri="{BB962C8B-B14F-4D97-AF65-F5344CB8AC3E}">
        <p14:creationId xmlns:p14="http://schemas.microsoft.com/office/powerpoint/2010/main" val="392124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Map (GeoFlow)</a:t>
            </a:r>
            <a:endParaRPr lang="en-US" dirty="0"/>
          </a:p>
        </p:txBody>
      </p:sp>
      <p:sp>
        <p:nvSpPr>
          <p:cNvPr id="3" name="Content Placeholder 2"/>
          <p:cNvSpPr>
            <a:spLocks noGrp="1"/>
          </p:cNvSpPr>
          <p:nvPr>
            <p:ph idx="1"/>
          </p:nvPr>
        </p:nvSpPr>
        <p:spPr/>
        <p:txBody>
          <a:bodyPr/>
          <a:lstStyle/>
          <a:p>
            <a:r>
              <a:rPr lang="en-US" dirty="0" smtClean="0"/>
              <a:t>Download</a:t>
            </a:r>
          </a:p>
          <a:p>
            <a:endParaRPr lang="en-US" dirty="0"/>
          </a:p>
        </p:txBody>
      </p:sp>
      <p:pic>
        <p:nvPicPr>
          <p:cNvPr id="6" name="Picture 5"/>
          <p:cNvPicPr>
            <a:picLocks noChangeAspect="1"/>
          </p:cNvPicPr>
          <p:nvPr/>
        </p:nvPicPr>
        <p:blipFill>
          <a:blip r:embed="rId2"/>
          <a:stretch>
            <a:fillRect/>
          </a:stretch>
        </p:blipFill>
        <p:spPr>
          <a:xfrm>
            <a:off x="4134247" y="1877077"/>
            <a:ext cx="6361905" cy="5847619"/>
          </a:xfrm>
          <a:prstGeom prst="rect">
            <a:avLst/>
          </a:prstGeom>
          <a:ln>
            <a:solidFill>
              <a:schemeClr val="accent1"/>
            </a:solidFill>
          </a:ln>
        </p:spPr>
      </p:pic>
    </p:spTree>
    <p:extLst>
      <p:ext uri="{BB962C8B-B14F-4D97-AF65-F5344CB8AC3E}">
        <p14:creationId xmlns:p14="http://schemas.microsoft.com/office/powerpoint/2010/main" val="3916258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38655" y="914400"/>
            <a:ext cx="8767545" cy="7082801"/>
          </a:xfrm>
          <a:prstGeom prst="rect">
            <a:avLst/>
          </a:prstGeom>
        </p:spPr>
      </p:pic>
    </p:spTree>
    <p:extLst>
      <p:ext uri="{BB962C8B-B14F-4D97-AF65-F5344CB8AC3E}">
        <p14:creationId xmlns:p14="http://schemas.microsoft.com/office/powerpoint/2010/main" val="224371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Map (GeoFlow)</a:t>
            </a:r>
            <a:endParaRPr lang="en-US" dirty="0"/>
          </a:p>
        </p:txBody>
      </p:sp>
      <p:pic>
        <p:nvPicPr>
          <p:cNvPr id="4" name="Picture 3"/>
          <p:cNvPicPr>
            <a:picLocks noChangeAspect="1"/>
          </p:cNvPicPr>
          <p:nvPr/>
        </p:nvPicPr>
        <p:blipFill>
          <a:blip r:embed="rId2"/>
          <a:stretch>
            <a:fillRect/>
          </a:stretch>
        </p:blipFill>
        <p:spPr>
          <a:xfrm>
            <a:off x="0" y="3174999"/>
            <a:ext cx="14572309" cy="1797596"/>
          </a:xfrm>
          <a:prstGeom prst="rect">
            <a:avLst/>
          </a:prstGeom>
        </p:spPr>
      </p:pic>
      <p:sp>
        <p:nvSpPr>
          <p:cNvPr id="5" name="Rectangle 4"/>
          <p:cNvSpPr/>
          <p:nvPr/>
        </p:nvSpPr>
        <p:spPr>
          <a:xfrm>
            <a:off x="10287000" y="3623620"/>
            <a:ext cx="762000" cy="1323575"/>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92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3"/>
          <a:srcRect t="3527" b="5293"/>
          <a:stretch/>
        </p:blipFill>
        <p:spPr>
          <a:xfrm>
            <a:off x="2363998" y="2133600"/>
            <a:ext cx="9902401" cy="5867406"/>
          </a:xfrm>
          <a:prstGeom prst="rect">
            <a:avLst/>
          </a:prstGeom>
        </p:spPr>
      </p:pic>
      <p:sp>
        <p:nvSpPr>
          <p:cNvPr id="2" name="Title 1"/>
          <p:cNvSpPr>
            <a:spLocks noGrp="1"/>
          </p:cNvSpPr>
          <p:nvPr>
            <p:ph type="title"/>
          </p:nvPr>
        </p:nvSpPr>
        <p:spPr>
          <a:xfrm>
            <a:off x="2209799" y="838200"/>
            <a:ext cx="11414759" cy="752478"/>
          </a:xfrm>
        </p:spPr>
        <p:txBody>
          <a:bodyPr/>
          <a:lstStyle/>
          <a:p>
            <a:pPr algn="l"/>
            <a:r>
              <a:rPr lang="en-US" dirty="0" smtClean="0"/>
              <a:t>Power Map</a:t>
            </a:r>
            <a:endParaRPr lang="en-US" dirty="0"/>
          </a:p>
        </p:txBody>
      </p:sp>
    </p:spTree>
    <p:extLst>
      <p:ext uri="{BB962C8B-B14F-4D97-AF65-F5344CB8AC3E}">
        <p14:creationId xmlns:p14="http://schemas.microsoft.com/office/powerpoint/2010/main" val="31937735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12755880" cy="838200"/>
          </a:xfrm>
        </p:spPr>
        <p:txBody>
          <a:bodyPr>
            <a:normAutofit/>
          </a:bodyPr>
          <a:lstStyle/>
          <a:p>
            <a:r>
              <a:rPr lang="en-US" dirty="0" smtClean="0"/>
              <a:t>% Population </a:t>
            </a:r>
            <a:r>
              <a:rPr lang="en-US" dirty="0"/>
              <a:t>65 and Older by </a:t>
            </a:r>
            <a:r>
              <a:rPr lang="en-US" dirty="0" smtClean="0"/>
              <a:t>Locality</a:t>
            </a:r>
            <a:endParaRPr lang="en-US" dirty="0"/>
          </a:p>
        </p:txBody>
      </p:sp>
      <p:pic>
        <p:nvPicPr>
          <p:cNvPr id="3" name="Picture 2"/>
          <p:cNvPicPr/>
          <p:nvPr/>
        </p:nvPicPr>
        <p:blipFill>
          <a:blip r:embed="rId3"/>
          <a:stretch>
            <a:fillRect/>
          </a:stretch>
        </p:blipFill>
        <p:spPr>
          <a:xfrm>
            <a:off x="1893695" y="2028826"/>
            <a:ext cx="10298305" cy="5895974"/>
          </a:xfrm>
          <a:prstGeom prst="rect">
            <a:avLst/>
          </a:prstGeom>
        </p:spPr>
      </p:pic>
    </p:spTree>
    <p:extLst>
      <p:ext uri="{BB962C8B-B14F-4D97-AF65-F5344CB8AC3E}">
        <p14:creationId xmlns:p14="http://schemas.microsoft.com/office/powerpoint/2010/main" val="4055104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0" y="1143000"/>
            <a:ext cx="8492778" cy="6137493"/>
          </a:xfrm>
          <a:prstGeom prst="rect">
            <a:avLst/>
          </a:prstGeom>
        </p:spPr>
      </p:pic>
      <p:sp>
        <p:nvSpPr>
          <p:cNvPr id="5" name="TextBox 4"/>
          <p:cNvSpPr txBox="1"/>
          <p:nvPr/>
        </p:nvSpPr>
        <p:spPr>
          <a:xfrm>
            <a:off x="3429000" y="7391400"/>
            <a:ext cx="8305800" cy="492443"/>
          </a:xfrm>
          <a:prstGeom prst="rect">
            <a:avLst/>
          </a:prstGeom>
          <a:noFill/>
        </p:spPr>
        <p:txBody>
          <a:bodyPr wrap="square" rtlCol="0">
            <a:spAutoFit/>
          </a:bodyPr>
          <a:lstStyle/>
          <a:p>
            <a:r>
              <a:rPr lang="en-US" dirty="0" smtClean="0"/>
              <a:t>DAX FORMULAS FOR PowerPivot, Rob Collie, p.10</a:t>
            </a:r>
            <a:endParaRPr lang="en-US" dirty="0"/>
          </a:p>
        </p:txBody>
      </p:sp>
    </p:spTree>
    <p:extLst>
      <p:ext uri="{BB962C8B-B14F-4D97-AF65-F5344CB8AC3E}">
        <p14:creationId xmlns:p14="http://schemas.microsoft.com/office/powerpoint/2010/main" val="3598901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799"/>
            <a:ext cx="12618720" cy="1295399"/>
          </a:xfrm>
        </p:spPr>
        <p:txBody>
          <a:bodyPr>
            <a:normAutofit/>
          </a:bodyPr>
          <a:lstStyle/>
          <a:p>
            <a:r>
              <a:rPr lang="en-US" dirty="0" smtClean="0"/>
              <a:t>% People </a:t>
            </a:r>
            <a:r>
              <a:rPr lang="en-US" dirty="0"/>
              <a:t>in Poverty by </a:t>
            </a:r>
            <a:r>
              <a:rPr lang="en-US" dirty="0" smtClean="0"/>
              <a:t>State</a:t>
            </a:r>
            <a:endParaRPr lang="en-US" dirty="0"/>
          </a:p>
        </p:txBody>
      </p:sp>
      <p:pic>
        <p:nvPicPr>
          <p:cNvPr id="3" name="Picture 2"/>
          <p:cNvPicPr/>
          <p:nvPr/>
        </p:nvPicPr>
        <p:blipFill rotWithShape="1">
          <a:blip r:embed="rId3"/>
          <a:srcRect l="4328" t="56" r="8333" b="7410"/>
          <a:stretch/>
        </p:blipFill>
        <p:spPr bwMode="auto">
          <a:xfrm>
            <a:off x="2667000" y="1981199"/>
            <a:ext cx="10134600" cy="6096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4444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187440"/>
            <a:ext cx="11430000" cy="670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Basic Excel</a:t>
            </a:r>
            <a:endParaRPr lang="en-US" sz="4000" dirty="0"/>
          </a:p>
        </p:txBody>
      </p:sp>
      <p:sp>
        <p:nvSpPr>
          <p:cNvPr id="5" name="Rectangle 4"/>
          <p:cNvSpPr/>
          <p:nvPr/>
        </p:nvSpPr>
        <p:spPr>
          <a:xfrm>
            <a:off x="4800600" y="4892040"/>
            <a:ext cx="8686800" cy="129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Power User</a:t>
            </a:r>
            <a:endParaRPr lang="en-US" sz="4000" dirty="0"/>
          </a:p>
        </p:txBody>
      </p:sp>
      <p:sp>
        <p:nvSpPr>
          <p:cNvPr id="10" name="Title 9"/>
          <p:cNvSpPr>
            <a:spLocks noGrp="1"/>
          </p:cNvSpPr>
          <p:nvPr>
            <p:ph type="title"/>
          </p:nvPr>
        </p:nvSpPr>
        <p:spPr/>
        <p:txBody>
          <a:bodyPr/>
          <a:lstStyle/>
          <a:p>
            <a:pPr algn="l"/>
            <a:r>
              <a:rPr lang="en-US" dirty="0" smtClean="0"/>
              <a:t>Another step up</a:t>
            </a:r>
            <a:endParaRPr lang="en-US" dirty="0"/>
          </a:p>
        </p:txBody>
      </p:sp>
      <p:sp>
        <p:nvSpPr>
          <p:cNvPr id="6" name="Rectangle 5"/>
          <p:cNvSpPr/>
          <p:nvPr/>
        </p:nvSpPr>
        <p:spPr>
          <a:xfrm>
            <a:off x="7696200" y="1447800"/>
            <a:ext cx="5791200" cy="3444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Power Pro</a:t>
            </a:r>
            <a:endParaRPr lang="en-US" sz="4000" dirty="0"/>
          </a:p>
        </p:txBody>
      </p:sp>
    </p:spTree>
    <p:extLst>
      <p:ext uri="{BB962C8B-B14F-4D97-AF65-F5344CB8AC3E}">
        <p14:creationId xmlns:p14="http://schemas.microsoft.com/office/powerpoint/2010/main" val="15824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Pro</a:t>
            </a:r>
            <a:r>
              <a:rPr lang="en-US" dirty="0"/>
              <a:t/>
            </a:r>
            <a:br>
              <a:rPr lang="en-US" dirty="0"/>
            </a:br>
            <a:endParaRPr lang="en-US" dirty="0"/>
          </a:p>
        </p:txBody>
      </p:sp>
      <p:sp>
        <p:nvSpPr>
          <p:cNvPr id="3" name="Text Placeholder 2"/>
          <p:cNvSpPr>
            <a:spLocks noGrp="1"/>
          </p:cNvSpPr>
          <p:nvPr>
            <p:ph type="body" idx="1"/>
          </p:nvPr>
        </p:nvSpPr>
        <p:spPr/>
        <p:txBody>
          <a:bodyPr/>
          <a:lstStyle/>
          <a:p>
            <a:r>
              <a:rPr lang="en-US" dirty="0" smtClean="0"/>
              <a:t>New Excel Features</a:t>
            </a:r>
            <a:endParaRPr lang="en-US" dirty="0"/>
          </a:p>
        </p:txBody>
      </p:sp>
    </p:spTree>
    <p:extLst>
      <p:ext uri="{BB962C8B-B14F-4D97-AF65-F5344CB8AC3E}">
        <p14:creationId xmlns:p14="http://schemas.microsoft.com/office/powerpoint/2010/main" val="1728656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Pivot</a:t>
            </a:r>
            <a:endParaRPr lang="en-US" dirty="0"/>
          </a:p>
        </p:txBody>
      </p:sp>
      <p:sp>
        <p:nvSpPr>
          <p:cNvPr id="3" name="Content Placeholder 2"/>
          <p:cNvSpPr>
            <a:spLocks noGrp="1"/>
          </p:cNvSpPr>
          <p:nvPr>
            <p:ph idx="1"/>
          </p:nvPr>
        </p:nvSpPr>
        <p:spPr/>
        <p:txBody>
          <a:bodyPr/>
          <a:lstStyle/>
          <a:p>
            <a:r>
              <a:rPr lang="en-US" sz="4800" dirty="0" smtClean="0"/>
              <a:t>“The best thing to happen to Excel in 20 years.”</a:t>
            </a:r>
          </a:p>
          <a:p>
            <a:pPr algn="r"/>
            <a:r>
              <a:rPr lang="en-US" dirty="0" smtClean="0"/>
              <a:t>Bill </a:t>
            </a:r>
            <a:r>
              <a:rPr lang="en-US" dirty="0" err="1" smtClean="0"/>
              <a:t>Jelen</a:t>
            </a:r>
            <a:r>
              <a:rPr lang="en-US" dirty="0" smtClean="0"/>
              <a:t>, Mr. Excel</a:t>
            </a:r>
            <a:endParaRPr lang="en-US" dirty="0"/>
          </a:p>
        </p:txBody>
      </p:sp>
      <p:sp>
        <p:nvSpPr>
          <p:cNvPr id="4" name="TextBox 3"/>
          <p:cNvSpPr txBox="1"/>
          <p:nvPr/>
        </p:nvSpPr>
        <p:spPr>
          <a:xfrm>
            <a:off x="731520" y="4038600"/>
            <a:ext cx="13670280" cy="2308324"/>
          </a:xfrm>
          <a:prstGeom prst="rect">
            <a:avLst/>
          </a:prstGeom>
          <a:noFill/>
        </p:spPr>
        <p:txBody>
          <a:bodyPr wrap="square" rtlCol="0">
            <a:spAutoFit/>
          </a:bodyPr>
          <a:lstStyle/>
          <a:p>
            <a:r>
              <a:rPr lang="en-US" sz="4800" dirty="0" smtClean="0"/>
              <a:t>“This is the rare technology that can (and will) fundamentally change the lives of millions of people.”</a:t>
            </a:r>
          </a:p>
          <a:p>
            <a:r>
              <a:rPr lang="en-US" sz="4800" dirty="0" smtClean="0"/>
              <a:t>				</a:t>
            </a:r>
            <a:r>
              <a:rPr lang="en-US" sz="4800" dirty="0"/>
              <a:t> </a:t>
            </a:r>
            <a:r>
              <a:rPr lang="en-US" sz="4800" dirty="0" smtClean="0"/>
              <a:t>             </a:t>
            </a:r>
            <a:r>
              <a:rPr lang="en-US" sz="4600" dirty="0" smtClean="0"/>
              <a:t>Rob Collie, </a:t>
            </a:r>
            <a:r>
              <a:rPr lang="en-US" sz="4600" dirty="0" err="1" smtClean="0"/>
              <a:t>PowerPivotPro</a:t>
            </a:r>
            <a:endParaRPr lang="en-US" sz="4600" dirty="0"/>
          </a:p>
        </p:txBody>
      </p:sp>
    </p:spTree>
    <p:extLst>
      <p:ext uri="{BB962C8B-B14F-4D97-AF65-F5344CB8AC3E}">
        <p14:creationId xmlns:p14="http://schemas.microsoft.com/office/powerpoint/2010/main" val="322454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Pivot</a:t>
            </a:r>
            <a:endParaRPr lang="en-US" dirty="0"/>
          </a:p>
        </p:txBody>
      </p:sp>
      <p:sp>
        <p:nvSpPr>
          <p:cNvPr id="3" name="Content Placeholder 2"/>
          <p:cNvSpPr>
            <a:spLocks noGrp="1"/>
          </p:cNvSpPr>
          <p:nvPr>
            <p:ph idx="1"/>
          </p:nvPr>
        </p:nvSpPr>
        <p:spPr>
          <a:xfrm>
            <a:off x="731520" y="2209800"/>
            <a:ext cx="13167360" cy="5141596"/>
          </a:xfrm>
        </p:spPr>
        <p:txBody>
          <a:bodyPr/>
          <a:lstStyle/>
          <a:p>
            <a:r>
              <a:rPr lang="en-US" b="1" dirty="0"/>
              <a:t>By far, the biggest “competitor” to Power Pivot is…   </a:t>
            </a:r>
            <a:r>
              <a:rPr lang="en-US" b="1" dirty="0" smtClean="0"/>
              <a:t> </a:t>
            </a:r>
            <a:r>
              <a:rPr lang="en-US" dirty="0"/>
              <a:t>  </a:t>
            </a:r>
          </a:p>
          <a:p>
            <a:r>
              <a:rPr lang="en-US" b="1" dirty="0"/>
              <a:t>In other words, lack of awareness that Power Pivot even EXISTS</a:t>
            </a:r>
            <a:r>
              <a:rPr lang="en-US" dirty="0"/>
              <a:t> is still the biggest “competitor” to Power Pivot today.</a:t>
            </a:r>
          </a:p>
          <a:p>
            <a:endParaRPr lang="en-US" dirty="0"/>
          </a:p>
        </p:txBody>
      </p:sp>
      <p:sp>
        <p:nvSpPr>
          <p:cNvPr id="4" name="Rectangle 3"/>
          <p:cNvSpPr/>
          <p:nvPr/>
        </p:nvSpPr>
        <p:spPr>
          <a:xfrm>
            <a:off x="1066800" y="6626484"/>
            <a:ext cx="12832080" cy="492443"/>
          </a:xfrm>
          <a:prstGeom prst="rect">
            <a:avLst/>
          </a:prstGeom>
        </p:spPr>
        <p:txBody>
          <a:bodyPr wrap="square">
            <a:spAutoFit/>
          </a:bodyPr>
          <a:lstStyle/>
          <a:p>
            <a:r>
              <a:rPr lang="en-US" dirty="0"/>
              <a:t>http://www.powerpivotpro.com/2014/01/what-is-power-pivots-1-competitor/#more-8854</a:t>
            </a:r>
          </a:p>
        </p:txBody>
      </p:sp>
      <p:sp>
        <p:nvSpPr>
          <p:cNvPr id="5" name="TextBox 4"/>
          <p:cNvSpPr txBox="1"/>
          <p:nvPr/>
        </p:nvSpPr>
        <p:spPr>
          <a:xfrm>
            <a:off x="1752600" y="2895600"/>
            <a:ext cx="3429000" cy="800219"/>
          </a:xfrm>
          <a:prstGeom prst="rect">
            <a:avLst/>
          </a:prstGeom>
          <a:noFill/>
        </p:spPr>
        <p:txBody>
          <a:bodyPr wrap="square" rtlCol="0">
            <a:spAutoFit/>
          </a:bodyPr>
          <a:lstStyle/>
          <a:p>
            <a:r>
              <a:rPr lang="en-US" sz="4600" b="1" dirty="0"/>
              <a:t>Excel </a:t>
            </a:r>
            <a:r>
              <a:rPr lang="en-US" sz="4600" b="1" dirty="0" smtClean="0"/>
              <a:t>itself</a:t>
            </a:r>
            <a:r>
              <a:rPr lang="en-US" b="1" dirty="0"/>
              <a:t>.</a:t>
            </a:r>
            <a:r>
              <a:rPr lang="en-US" dirty="0"/>
              <a:t>  </a:t>
            </a:r>
          </a:p>
        </p:txBody>
      </p:sp>
    </p:spTree>
    <p:extLst>
      <p:ext uri="{BB962C8B-B14F-4D97-AF65-F5344CB8AC3E}">
        <p14:creationId xmlns:p14="http://schemas.microsoft.com/office/powerpoint/2010/main" val="117740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Pivot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1920062"/>
              </p:ext>
            </p:extLst>
          </p:nvPr>
        </p:nvGraphicFramePr>
        <p:xfrm>
          <a:off x="731520" y="2133600"/>
          <a:ext cx="13167360" cy="5217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54534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844612" y="3657600"/>
            <a:ext cx="9245974" cy="3947551"/>
          </a:xfrm>
          <a:prstGeom prst="rect">
            <a:avLst/>
          </a:prstGeom>
        </p:spPr>
      </p:pic>
      <p:sp>
        <p:nvSpPr>
          <p:cNvPr id="2" name="Title 1"/>
          <p:cNvSpPr>
            <a:spLocks noGrp="1"/>
          </p:cNvSpPr>
          <p:nvPr>
            <p:ph type="title"/>
          </p:nvPr>
        </p:nvSpPr>
        <p:spPr/>
        <p:txBody>
          <a:bodyPr/>
          <a:lstStyle/>
          <a:p>
            <a:pPr algn="l"/>
            <a:r>
              <a:rPr lang="en-US" dirty="0" smtClean="0"/>
              <a:t>Power Pivot</a:t>
            </a:r>
            <a:endParaRPr lang="en-US" dirty="0"/>
          </a:p>
        </p:txBody>
      </p:sp>
      <p:sp>
        <p:nvSpPr>
          <p:cNvPr id="5" name="Content Placeholder 4"/>
          <p:cNvSpPr>
            <a:spLocks noGrp="1"/>
          </p:cNvSpPr>
          <p:nvPr>
            <p:ph idx="1"/>
          </p:nvPr>
        </p:nvSpPr>
        <p:spPr/>
        <p:txBody>
          <a:bodyPr/>
          <a:lstStyle/>
          <a:p>
            <a:r>
              <a:rPr lang="en-US" dirty="0" smtClean="0"/>
              <a:t>File/Options/Add-ins/COM </a:t>
            </a:r>
            <a:r>
              <a:rPr lang="en-US" dirty="0"/>
              <a:t>Add-Ins</a:t>
            </a:r>
          </a:p>
        </p:txBody>
      </p:sp>
      <p:sp>
        <p:nvSpPr>
          <p:cNvPr id="4" name="Rectangle 3"/>
          <p:cNvSpPr/>
          <p:nvPr/>
        </p:nvSpPr>
        <p:spPr>
          <a:xfrm>
            <a:off x="2076614" y="5257799"/>
            <a:ext cx="8362786" cy="304802"/>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20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Pivot</a:t>
            </a:r>
            <a:endParaRPr lang="en-US" dirty="0"/>
          </a:p>
        </p:txBody>
      </p:sp>
      <p:pic>
        <p:nvPicPr>
          <p:cNvPr id="5" name="Picture 4"/>
          <p:cNvPicPr>
            <a:picLocks noChangeAspect="1"/>
          </p:cNvPicPr>
          <p:nvPr/>
        </p:nvPicPr>
        <p:blipFill>
          <a:blip r:embed="rId3"/>
          <a:stretch>
            <a:fillRect/>
          </a:stretch>
        </p:blipFill>
        <p:spPr>
          <a:xfrm>
            <a:off x="731519" y="2590799"/>
            <a:ext cx="13517881" cy="1727205"/>
          </a:xfrm>
          <a:prstGeom prst="rect">
            <a:avLst/>
          </a:prstGeom>
        </p:spPr>
      </p:pic>
      <p:sp>
        <p:nvSpPr>
          <p:cNvPr id="4" name="Rectangle 3"/>
          <p:cNvSpPr/>
          <p:nvPr/>
        </p:nvSpPr>
        <p:spPr>
          <a:xfrm>
            <a:off x="12801600" y="2568710"/>
            <a:ext cx="1447800" cy="406401"/>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1905000" y="4800599"/>
            <a:ext cx="10668000" cy="2601341"/>
          </a:xfrm>
          <a:prstGeom prst="rect">
            <a:avLst/>
          </a:prstGeom>
        </p:spPr>
      </p:pic>
      <p:sp>
        <p:nvSpPr>
          <p:cNvPr id="6" name="Rectangle 5"/>
          <p:cNvSpPr/>
          <p:nvPr/>
        </p:nvSpPr>
        <p:spPr>
          <a:xfrm>
            <a:off x="731518" y="2975112"/>
            <a:ext cx="975361" cy="1292087"/>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1" y="5091545"/>
            <a:ext cx="914400" cy="1080655"/>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59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PowerPivot Features</a:t>
            </a:r>
            <a:endParaRPr lang="en-US" dirty="0"/>
          </a:p>
        </p:txBody>
      </p:sp>
      <p:sp>
        <p:nvSpPr>
          <p:cNvPr id="3" name="Content Placeholder 2"/>
          <p:cNvSpPr>
            <a:spLocks noGrp="1"/>
          </p:cNvSpPr>
          <p:nvPr>
            <p:ph idx="1"/>
          </p:nvPr>
        </p:nvSpPr>
        <p:spPr/>
        <p:txBody>
          <a:bodyPr/>
          <a:lstStyle/>
          <a:p>
            <a:r>
              <a:rPr lang="en-US" dirty="0" smtClean="0"/>
              <a:t>Filter data</a:t>
            </a:r>
          </a:p>
          <a:p>
            <a:r>
              <a:rPr lang="en-US" dirty="0" smtClean="0"/>
              <a:t>Rename tables and columns</a:t>
            </a:r>
          </a:p>
          <a:p>
            <a:r>
              <a:rPr lang="en-US" dirty="0" smtClean="0"/>
              <a:t>Manage model</a:t>
            </a:r>
          </a:p>
          <a:p>
            <a:r>
              <a:rPr lang="en-US" dirty="0" smtClean="0"/>
              <a:t>Create relationships</a:t>
            </a:r>
          </a:p>
          <a:p>
            <a:r>
              <a:rPr lang="en-US" dirty="0" smtClean="0"/>
              <a:t>Apply formatting</a:t>
            </a:r>
          </a:p>
          <a:p>
            <a:r>
              <a:rPr lang="en-US" dirty="0" smtClean="0"/>
              <a:t>Define calculated fields</a:t>
            </a:r>
            <a:endParaRPr lang="en-US" dirty="0"/>
          </a:p>
        </p:txBody>
      </p:sp>
    </p:spTree>
    <p:extLst>
      <p:ext uri="{BB962C8B-B14F-4D97-AF65-F5344CB8AC3E}">
        <p14:creationId xmlns:p14="http://schemas.microsoft.com/office/powerpoint/2010/main" val="299878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0" y="1143000"/>
            <a:ext cx="8492778" cy="6137493"/>
          </a:xfrm>
          <a:prstGeom prst="rect">
            <a:avLst/>
          </a:prstGeom>
        </p:spPr>
      </p:pic>
      <p:sp>
        <p:nvSpPr>
          <p:cNvPr id="5" name="TextBox 4"/>
          <p:cNvSpPr txBox="1"/>
          <p:nvPr/>
        </p:nvSpPr>
        <p:spPr>
          <a:xfrm>
            <a:off x="3429000" y="7391400"/>
            <a:ext cx="8305800" cy="492443"/>
          </a:xfrm>
          <a:prstGeom prst="rect">
            <a:avLst/>
          </a:prstGeom>
          <a:noFill/>
        </p:spPr>
        <p:txBody>
          <a:bodyPr wrap="square" rtlCol="0">
            <a:spAutoFit/>
          </a:bodyPr>
          <a:lstStyle/>
          <a:p>
            <a:r>
              <a:rPr lang="en-US" dirty="0" smtClean="0"/>
              <a:t>DAX FORMULAS FOR PowerPivot, Rob Collie, p.10</a:t>
            </a:r>
            <a:endParaRPr lang="en-US" dirty="0"/>
          </a:p>
        </p:txBody>
      </p:sp>
    </p:spTree>
    <p:extLst>
      <p:ext uri="{BB962C8B-B14F-4D97-AF65-F5344CB8AC3E}">
        <p14:creationId xmlns:p14="http://schemas.microsoft.com/office/powerpoint/2010/main" val="2770766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39744"/>
          <a:stretch/>
        </p:blipFill>
        <p:spPr>
          <a:xfrm>
            <a:off x="914400" y="925899"/>
            <a:ext cx="7752080" cy="7075101"/>
          </a:xfrm>
          <a:prstGeom prst="rect">
            <a:avLst/>
          </a:prstGeom>
        </p:spPr>
      </p:pic>
      <p:sp>
        <p:nvSpPr>
          <p:cNvPr id="6" name="Oval 5"/>
          <p:cNvSpPr/>
          <p:nvPr/>
        </p:nvSpPr>
        <p:spPr>
          <a:xfrm>
            <a:off x="1752600" y="2971800"/>
            <a:ext cx="304800" cy="304800"/>
          </a:xfrm>
          <a:prstGeom prst="ellipse">
            <a:avLst/>
          </a:prstGeom>
          <a:noFill/>
          <a:ln w="76200">
            <a:solidFill>
              <a:srgbClr val="6AC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98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8616" y="1142999"/>
            <a:ext cx="8596183" cy="6116515"/>
          </a:xfrm>
          <a:prstGeom prst="rect">
            <a:avLst/>
          </a:prstGeom>
        </p:spPr>
      </p:pic>
      <p:sp>
        <p:nvSpPr>
          <p:cNvPr id="3" name="TextBox 2"/>
          <p:cNvSpPr txBox="1"/>
          <p:nvPr/>
        </p:nvSpPr>
        <p:spPr>
          <a:xfrm>
            <a:off x="3429000" y="7391400"/>
            <a:ext cx="8305800" cy="492443"/>
          </a:xfrm>
          <a:prstGeom prst="rect">
            <a:avLst/>
          </a:prstGeom>
          <a:noFill/>
        </p:spPr>
        <p:txBody>
          <a:bodyPr wrap="square" rtlCol="0">
            <a:spAutoFit/>
          </a:bodyPr>
          <a:lstStyle/>
          <a:p>
            <a:r>
              <a:rPr lang="en-US" dirty="0" smtClean="0"/>
              <a:t>DAX FORMULAS FOR PowerPivot, Rob Collie, p.11</a:t>
            </a:r>
            <a:endParaRPr lang="en-US" dirty="0"/>
          </a:p>
        </p:txBody>
      </p:sp>
    </p:spTree>
    <p:extLst>
      <p:ext uri="{BB962C8B-B14F-4D97-AF65-F5344CB8AC3E}">
        <p14:creationId xmlns:p14="http://schemas.microsoft.com/office/powerpoint/2010/main" val="20185297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Power Query vs Power Pivot</a:t>
            </a:r>
            <a:endParaRPr lang="en-US" dirty="0"/>
          </a:p>
        </p:txBody>
      </p:sp>
      <p:sp>
        <p:nvSpPr>
          <p:cNvPr id="3" name="Content Placeholder 2"/>
          <p:cNvSpPr>
            <a:spLocks noGrp="1"/>
          </p:cNvSpPr>
          <p:nvPr>
            <p:ph idx="1"/>
          </p:nvPr>
        </p:nvSpPr>
        <p:spPr/>
        <p:txBody>
          <a:bodyPr/>
          <a:lstStyle/>
          <a:p>
            <a:pPr>
              <a:spcBef>
                <a:spcPts val="0"/>
              </a:spcBef>
            </a:pPr>
            <a:r>
              <a:rPr lang="en-US" dirty="0" smtClean="0"/>
              <a:t>Power </a:t>
            </a:r>
            <a:r>
              <a:rPr lang="en-US" dirty="0"/>
              <a:t>Query </a:t>
            </a:r>
            <a:r>
              <a:rPr lang="en-US" dirty="0" smtClean="0"/>
              <a:t>- discover, connect </a:t>
            </a:r>
            <a:r>
              <a:rPr lang="en-US" dirty="0"/>
              <a:t>to, and </a:t>
            </a:r>
            <a:r>
              <a:rPr lang="en-US" dirty="0" smtClean="0"/>
              <a:t>import data. </a:t>
            </a:r>
          </a:p>
          <a:p>
            <a:pPr>
              <a:spcBef>
                <a:spcPts val="0"/>
              </a:spcBef>
            </a:pPr>
            <a:r>
              <a:rPr lang="en-US" dirty="0" smtClean="0"/>
              <a:t>Power Pivot - model imported data</a:t>
            </a:r>
          </a:p>
          <a:p>
            <a:pPr>
              <a:spcBef>
                <a:spcPts val="0"/>
              </a:spcBef>
            </a:pPr>
            <a:endParaRPr lang="en-US" dirty="0" smtClean="0"/>
          </a:p>
          <a:p>
            <a:pPr>
              <a:spcBef>
                <a:spcPts val="0"/>
              </a:spcBef>
            </a:pPr>
            <a:r>
              <a:rPr lang="en-US" dirty="0" smtClean="0"/>
              <a:t>Both use Excel data </a:t>
            </a:r>
            <a:r>
              <a:rPr lang="en-US" dirty="0"/>
              <a:t>in Excel </a:t>
            </a:r>
            <a:r>
              <a:rPr lang="en-US" dirty="0" smtClean="0"/>
              <a:t>to explore </a:t>
            </a:r>
            <a:r>
              <a:rPr lang="en-US" dirty="0"/>
              <a:t>and visualize </a:t>
            </a:r>
            <a:r>
              <a:rPr lang="en-US" dirty="0" smtClean="0"/>
              <a:t>with Power Map, Power View, PivotTables and Pivot Charts. </a:t>
            </a:r>
            <a:endParaRPr lang="en-US" u="sng" dirty="0"/>
          </a:p>
        </p:txBody>
      </p:sp>
    </p:spTree>
    <p:extLst>
      <p:ext uri="{BB962C8B-B14F-4D97-AF65-F5344CB8AC3E}">
        <p14:creationId xmlns:p14="http://schemas.microsoft.com/office/powerpoint/2010/main" val="172352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Power 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8502020"/>
              </p:ext>
            </p:extLst>
          </p:nvPr>
        </p:nvGraphicFramePr>
        <p:xfrm>
          <a:off x="731520" y="2362200"/>
          <a:ext cx="1316736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97890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Power 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7745076"/>
              </p:ext>
            </p:extLst>
          </p:nvPr>
        </p:nvGraphicFramePr>
        <p:xfrm>
          <a:off x="731520" y="2590800"/>
          <a:ext cx="1306068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00605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Data Model</a:t>
            </a:r>
            <a:endParaRPr lang="en-US" dirty="0"/>
          </a:p>
        </p:txBody>
      </p:sp>
      <p:sp>
        <p:nvSpPr>
          <p:cNvPr id="3" name="Content Placeholder 2"/>
          <p:cNvSpPr>
            <a:spLocks noGrp="1"/>
          </p:cNvSpPr>
          <p:nvPr>
            <p:ph idx="1"/>
          </p:nvPr>
        </p:nvSpPr>
        <p:spPr/>
        <p:txBody>
          <a:bodyPr/>
          <a:lstStyle/>
          <a:p>
            <a:r>
              <a:rPr lang="en-US" dirty="0" smtClean="0"/>
              <a:t>“a </a:t>
            </a:r>
            <a:r>
              <a:rPr lang="en-US" dirty="0"/>
              <a:t>new approach for integrating data from multiple tables, effectively building a relational data source inside an Excel </a:t>
            </a:r>
            <a:r>
              <a:rPr lang="en-US" dirty="0" smtClean="0"/>
              <a:t>workbook”</a:t>
            </a:r>
            <a:endParaRPr lang="en-US" dirty="0"/>
          </a:p>
        </p:txBody>
      </p:sp>
    </p:spTree>
    <p:extLst>
      <p:ext uri="{BB962C8B-B14F-4D97-AF65-F5344CB8AC3E}">
        <p14:creationId xmlns:p14="http://schemas.microsoft.com/office/powerpoint/2010/main" val="6646942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Power 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1619062"/>
              </p:ext>
            </p:extLst>
          </p:nvPr>
        </p:nvGraphicFramePr>
        <p:xfrm>
          <a:off x="1219200" y="1920240"/>
          <a:ext cx="12679680" cy="5431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1359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00400" y="3657639"/>
            <a:ext cx="9677400" cy="4140736"/>
          </a:xfrm>
          <a:prstGeom prst="rect">
            <a:avLst/>
          </a:prstGeom>
        </p:spPr>
      </p:pic>
      <p:sp>
        <p:nvSpPr>
          <p:cNvPr id="2" name="Title 1"/>
          <p:cNvSpPr>
            <a:spLocks noGrp="1"/>
          </p:cNvSpPr>
          <p:nvPr>
            <p:ph type="title"/>
          </p:nvPr>
        </p:nvSpPr>
        <p:spPr>
          <a:xfrm>
            <a:off x="731520" y="838200"/>
            <a:ext cx="13167360" cy="838200"/>
          </a:xfrm>
        </p:spPr>
        <p:txBody>
          <a:bodyPr>
            <a:normAutofit fontScale="90000"/>
          </a:bodyPr>
          <a:lstStyle/>
          <a:p>
            <a:pPr algn="l"/>
            <a:r>
              <a:rPr lang="en-US" dirty="0" smtClean="0"/>
              <a:t>Power View</a:t>
            </a:r>
            <a:endParaRPr lang="en-US" dirty="0"/>
          </a:p>
        </p:txBody>
      </p:sp>
      <p:sp>
        <p:nvSpPr>
          <p:cNvPr id="7" name="Content Placeholder 6"/>
          <p:cNvSpPr>
            <a:spLocks noGrp="1"/>
          </p:cNvSpPr>
          <p:nvPr>
            <p:ph idx="1"/>
          </p:nvPr>
        </p:nvSpPr>
        <p:spPr/>
        <p:txBody>
          <a:bodyPr/>
          <a:lstStyle/>
          <a:p>
            <a:r>
              <a:rPr lang="en-US" dirty="0" smtClean="0"/>
              <a:t>File/Options/Add-ins/COM Add-Ins</a:t>
            </a:r>
            <a:endParaRPr lang="en-US" dirty="0"/>
          </a:p>
        </p:txBody>
      </p:sp>
      <p:sp>
        <p:nvSpPr>
          <p:cNvPr id="9" name="Rectangle 8"/>
          <p:cNvSpPr/>
          <p:nvPr/>
        </p:nvSpPr>
        <p:spPr>
          <a:xfrm>
            <a:off x="2438400" y="5791200"/>
            <a:ext cx="8686800" cy="304800"/>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2923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Power View</a:t>
            </a:r>
            <a:endParaRPr lang="en-US" dirty="0"/>
          </a:p>
        </p:txBody>
      </p:sp>
      <p:pic>
        <p:nvPicPr>
          <p:cNvPr id="4" name="Picture 3"/>
          <p:cNvPicPr>
            <a:picLocks noChangeAspect="1"/>
          </p:cNvPicPr>
          <p:nvPr/>
        </p:nvPicPr>
        <p:blipFill>
          <a:blip r:embed="rId3"/>
          <a:stretch>
            <a:fillRect/>
          </a:stretch>
        </p:blipFill>
        <p:spPr>
          <a:xfrm>
            <a:off x="562009" y="2362200"/>
            <a:ext cx="13336871" cy="1645196"/>
          </a:xfrm>
          <a:prstGeom prst="rect">
            <a:avLst/>
          </a:prstGeom>
        </p:spPr>
      </p:pic>
      <p:sp>
        <p:nvSpPr>
          <p:cNvPr id="5" name="Rectangle 4"/>
          <p:cNvSpPr/>
          <p:nvPr/>
        </p:nvSpPr>
        <p:spPr>
          <a:xfrm>
            <a:off x="9220200" y="2743200"/>
            <a:ext cx="762000" cy="1264196"/>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738146" y="4953000"/>
            <a:ext cx="13160734" cy="1549063"/>
          </a:xfrm>
          <a:prstGeom prst="rect">
            <a:avLst/>
          </a:prstGeom>
        </p:spPr>
      </p:pic>
      <p:pic>
        <p:nvPicPr>
          <p:cNvPr id="6" name="Picture 5"/>
          <p:cNvPicPr>
            <a:picLocks noChangeAspect="1"/>
          </p:cNvPicPr>
          <p:nvPr/>
        </p:nvPicPr>
        <p:blipFill>
          <a:blip r:embed="rId5"/>
          <a:stretch>
            <a:fillRect/>
          </a:stretch>
        </p:blipFill>
        <p:spPr>
          <a:xfrm>
            <a:off x="8458200" y="5334000"/>
            <a:ext cx="2714286" cy="2114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1894" y="867180"/>
            <a:ext cx="13943706" cy="7049375"/>
          </a:xfrm>
          <a:prstGeom prst="rect">
            <a:avLst/>
          </a:prstGeom>
        </p:spPr>
      </p:pic>
    </p:spTree>
    <p:extLst>
      <p:ext uri="{BB962C8B-B14F-4D97-AF65-F5344CB8AC3E}">
        <p14:creationId xmlns:p14="http://schemas.microsoft.com/office/powerpoint/2010/main" val="36203063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051"/>
          <a:stretch/>
        </p:blipFill>
        <p:spPr>
          <a:xfrm>
            <a:off x="2362200" y="1219200"/>
            <a:ext cx="10128558" cy="6468265"/>
          </a:xfrm>
          <a:prstGeom prst="rect">
            <a:avLst/>
          </a:prstGeom>
        </p:spPr>
      </p:pic>
      <p:sp>
        <p:nvSpPr>
          <p:cNvPr id="6" name="Rectangle 5"/>
          <p:cNvSpPr/>
          <p:nvPr/>
        </p:nvSpPr>
        <p:spPr>
          <a:xfrm>
            <a:off x="7550267" y="1219199"/>
            <a:ext cx="1879705" cy="274320"/>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15363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Quick Analysis</a:t>
            </a:r>
            <a:endParaRPr lang="en-US" dirty="0"/>
          </a:p>
        </p:txBody>
      </p:sp>
      <p:pic>
        <p:nvPicPr>
          <p:cNvPr id="5" name="Picture 4"/>
          <p:cNvPicPr>
            <a:picLocks noChangeAspect="1"/>
          </p:cNvPicPr>
          <p:nvPr/>
        </p:nvPicPr>
        <p:blipFill rotWithShape="1">
          <a:blip r:embed="rId3"/>
          <a:srcRect r="35327"/>
          <a:stretch/>
        </p:blipFill>
        <p:spPr>
          <a:xfrm>
            <a:off x="986610" y="1752600"/>
            <a:ext cx="8126910" cy="6172200"/>
          </a:xfrm>
          <a:prstGeom prst="rect">
            <a:avLst/>
          </a:prstGeom>
        </p:spPr>
      </p:pic>
      <p:sp>
        <p:nvSpPr>
          <p:cNvPr id="6" name="Rectangle 5"/>
          <p:cNvSpPr/>
          <p:nvPr/>
        </p:nvSpPr>
        <p:spPr>
          <a:xfrm>
            <a:off x="8122920" y="7010400"/>
            <a:ext cx="990600" cy="685800"/>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5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Microsoft’s position in Business Intelligence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12085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3700760" cy="1447800"/>
          </a:xfrm>
        </p:spPr>
        <p:txBody>
          <a:bodyPr/>
          <a:lstStyle/>
          <a:p>
            <a:pPr algn="l"/>
            <a:r>
              <a:rPr lang="en-US" dirty="0" smtClean="0"/>
              <a:t>Microsoft’s 4 BI</a:t>
            </a:r>
            <a:r>
              <a:rPr lang="en-US" sz="3200" dirty="0"/>
              <a:t> </a:t>
            </a:r>
            <a:r>
              <a:rPr lang="en-US" dirty="0" smtClean="0"/>
              <a:t>Capabilities</a:t>
            </a:r>
            <a:endParaRPr lang="en-US" dirty="0"/>
          </a:p>
        </p:txBody>
      </p:sp>
      <p:sp>
        <p:nvSpPr>
          <p:cNvPr id="3" name="Content Placeholder 2"/>
          <p:cNvSpPr>
            <a:spLocks noGrp="1"/>
          </p:cNvSpPr>
          <p:nvPr>
            <p:ph idx="1"/>
          </p:nvPr>
        </p:nvSpPr>
        <p:spPr>
          <a:xfrm>
            <a:off x="731520" y="2667000"/>
            <a:ext cx="13167360" cy="4684396"/>
          </a:xfrm>
        </p:spPr>
        <p:txBody>
          <a:bodyPr/>
          <a:lstStyle/>
          <a:p>
            <a:pPr indent="-408194"/>
            <a:r>
              <a:rPr lang="en-US" sz="5400" dirty="0"/>
              <a:t>Power Query</a:t>
            </a:r>
          </a:p>
          <a:p>
            <a:pPr indent="-408194"/>
            <a:r>
              <a:rPr lang="en-US" sz="5400" dirty="0"/>
              <a:t>Power Map</a:t>
            </a:r>
          </a:p>
          <a:p>
            <a:pPr indent="-408194"/>
            <a:r>
              <a:rPr lang="en-US" sz="5400" dirty="0"/>
              <a:t>Power Pivot</a:t>
            </a:r>
          </a:p>
          <a:p>
            <a:pPr indent="-408194"/>
            <a:r>
              <a:rPr lang="en-US" sz="5400" dirty="0"/>
              <a:t>Power View</a:t>
            </a:r>
          </a:p>
          <a:p>
            <a:endParaRPr lang="en-US" dirty="0"/>
          </a:p>
        </p:txBody>
      </p:sp>
    </p:spTree>
    <p:extLst>
      <p:ext uri="{BB962C8B-B14F-4D97-AF65-F5344CB8AC3E}">
        <p14:creationId xmlns:p14="http://schemas.microsoft.com/office/powerpoint/2010/main" val="6103658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914400"/>
            <a:ext cx="5669280" cy="5029200"/>
          </a:xfrm>
        </p:spPr>
        <p:txBody>
          <a:bodyPr/>
          <a:lstStyle/>
          <a:p>
            <a:pPr algn="l"/>
            <a:r>
              <a:rPr lang="en-US" dirty="0" smtClean="0"/>
              <a:t>Magic Quadrant</a:t>
            </a:r>
            <a:br>
              <a:rPr lang="en-US" dirty="0" smtClean="0"/>
            </a:br>
            <a:r>
              <a:rPr lang="en-US" dirty="0" smtClean="0"/>
              <a:t>for Business Intelligence</a:t>
            </a:r>
            <a:endParaRPr lang="en-US" dirty="0"/>
          </a:p>
        </p:txBody>
      </p:sp>
      <p:pic>
        <p:nvPicPr>
          <p:cNvPr id="6" name="Picture 5"/>
          <p:cNvPicPr>
            <a:picLocks noChangeAspect="1"/>
          </p:cNvPicPr>
          <p:nvPr/>
        </p:nvPicPr>
        <p:blipFill>
          <a:blip r:embed="rId3"/>
          <a:stretch>
            <a:fillRect/>
          </a:stretch>
        </p:blipFill>
        <p:spPr>
          <a:xfrm>
            <a:off x="6400800" y="914400"/>
            <a:ext cx="6781800" cy="7088795"/>
          </a:xfrm>
          <a:prstGeom prst="rect">
            <a:avLst/>
          </a:prstGeom>
        </p:spPr>
      </p:pic>
      <p:pic>
        <p:nvPicPr>
          <p:cNvPr id="7" name="Picture 6"/>
          <p:cNvPicPr>
            <a:picLocks noChangeAspect="1"/>
          </p:cNvPicPr>
          <p:nvPr/>
        </p:nvPicPr>
        <p:blipFill>
          <a:blip r:embed="rId4"/>
          <a:stretch>
            <a:fillRect/>
          </a:stretch>
        </p:blipFill>
        <p:spPr>
          <a:xfrm>
            <a:off x="7467600" y="1143000"/>
            <a:ext cx="5546329" cy="5796164"/>
          </a:xfrm>
          <a:prstGeom prst="rect">
            <a:avLst/>
          </a:prstGeom>
        </p:spPr>
      </p:pic>
    </p:spTree>
    <p:extLst>
      <p:ext uri="{BB962C8B-B14F-4D97-AF65-F5344CB8AC3E}">
        <p14:creationId xmlns:p14="http://schemas.microsoft.com/office/powerpoint/2010/main" val="4672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PowerBI</a:t>
            </a:r>
            <a:r>
              <a:rPr lang="en-US" dirty="0" smtClean="0"/>
              <a:t> </a:t>
            </a:r>
            <a:r>
              <a:rPr lang="en-US" dirty="0"/>
              <a:t>B</a:t>
            </a:r>
            <a:r>
              <a:rPr lang="en-US" dirty="0" smtClean="0"/>
              <a:t>log</a:t>
            </a:r>
            <a:endParaRPr lang="en-US" dirty="0"/>
          </a:p>
        </p:txBody>
      </p:sp>
      <p:sp>
        <p:nvSpPr>
          <p:cNvPr id="3" name="Rectangle 2"/>
          <p:cNvSpPr/>
          <p:nvPr/>
        </p:nvSpPr>
        <p:spPr>
          <a:xfrm>
            <a:off x="1760668" y="3810000"/>
            <a:ext cx="12115800" cy="1015663"/>
          </a:xfrm>
          <a:prstGeom prst="rect">
            <a:avLst/>
          </a:prstGeom>
        </p:spPr>
        <p:txBody>
          <a:bodyPr wrap="square">
            <a:spAutoFit/>
          </a:bodyPr>
          <a:lstStyle/>
          <a:p>
            <a:r>
              <a:rPr lang="en-US" sz="6000" dirty="0"/>
              <a:t>http://blogs.msdn.com/b/powerbi/</a:t>
            </a:r>
          </a:p>
        </p:txBody>
      </p:sp>
    </p:spTree>
    <p:extLst>
      <p:ext uri="{BB962C8B-B14F-4D97-AF65-F5344CB8AC3E}">
        <p14:creationId xmlns:p14="http://schemas.microsoft.com/office/powerpoint/2010/main" val="32105382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Add-ins/downloads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87565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Commercial Excel Add-ins</a:t>
            </a:r>
            <a:endParaRPr lang="en-US" dirty="0"/>
          </a:p>
        </p:txBody>
      </p:sp>
      <p:sp>
        <p:nvSpPr>
          <p:cNvPr id="3" name="Content Placeholder 2"/>
          <p:cNvSpPr>
            <a:spLocks noGrp="1"/>
          </p:cNvSpPr>
          <p:nvPr>
            <p:ph idx="1"/>
          </p:nvPr>
        </p:nvSpPr>
        <p:spPr>
          <a:xfrm>
            <a:off x="914400" y="1981200"/>
            <a:ext cx="13716000" cy="5141596"/>
          </a:xfrm>
        </p:spPr>
        <p:txBody>
          <a:bodyPr>
            <a:normAutofit/>
          </a:bodyPr>
          <a:lstStyle/>
          <a:p>
            <a:pPr indent="-408194"/>
            <a:r>
              <a:rPr lang="en-US" sz="5400" dirty="0"/>
              <a:t>JMP - </a:t>
            </a:r>
            <a:r>
              <a:rPr lang="en-US" sz="2800" dirty="0">
                <a:hlinkClick r:id="rId2"/>
              </a:rPr>
              <a:t>http://</a:t>
            </a:r>
            <a:r>
              <a:rPr lang="en-US" sz="2800" dirty="0" smtClean="0">
                <a:hlinkClick r:id="rId2"/>
              </a:rPr>
              <a:t>www.jmp.com/support/help/Import_Data_Using_the_Excel_Add-In.shtml</a:t>
            </a:r>
            <a:r>
              <a:rPr lang="en-US" sz="2800" dirty="0" smtClean="0"/>
              <a:t> </a:t>
            </a:r>
          </a:p>
          <a:p>
            <a:pPr indent="-408194">
              <a:spcBef>
                <a:spcPts val="0"/>
              </a:spcBef>
            </a:pPr>
            <a:r>
              <a:rPr lang="en-US" sz="5400" dirty="0" err="1" smtClean="0"/>
              <a:t>StatTools</a:t>
            </a:r>
            <a:r>
              <a:rPr lang="en-US" sz="5400" dirty="0" smtClean="0"/>
              <a:t> -</a:t>
            </a:r>
            <a:r>
              <a:rPr lang="en-US" sz="9600" dirty="0" smtClean="0"/>
              <a:t> </a:t>
            </a:r>
            <a:r>
              <a:rPr lang="en-US" sz="2800" dirty="0" smtClean="0">
                <a:hlinkClick r:id="rId3"/>
              </a:rPr>
              <a:t>https://www.palisade.com/stattools/</a:t>
            </a:r>
            <a:r>
              <a:rPr lang="en-US" sz="1600" dirty="0" smtClean="0"/>
              <a:t> </a:t>
            </a:r>
          </a:p>
          <a:p>
            <a:pPr indent="-408194">
              <a:spcBef>
                <a:spcPts val="0"/>
              </a:spcBef>
            </a:pPr>
            <a:r>
              <a:rPr lang="en-US" sz="5400" dirty="0" err="1" smtClean="0"/>
              <a:t>XLMiner</a:t>
            </a:r>
            <a:r>
              <a:rPr lang="en-US" sz="5400" dirty="0" smtClean="0"/>
              <a:t> </a:t>
            </a:r>
            <a:r>
              <a:rPr lang="en-US" sz="5400" dirty="0"/>
              <a:t>- </a:t>
            </a:r>
            <a:r>
              <a:rPr lang="en-US" sz="2800" dirty="0">
                <a:hlinkClick r:id="rId4"/>
              </a:rPr>
              <a:t>http://www.solver.com/xlminer-data-mining</a:t>
            </a:r>
            <a:endParaRPr lang="en-US" sz="2800" dirty="0"/>
          </a:p>
          <a:p>
            <a:pPr>
              <a:spcBef>
                <a:spcPts val="0"/>
              </a:spcBef>
            </a:pPr>
            <a:r>
              <a:rPr lang="en-US" sz="5400" dirty="0" smtClean="0"/>
              <a:t>XLSTAT </a:t>
            </a:r>
            <a:r>
              <a:rPr lang="en-US" sz="5400" dirty="0"/>
              <a:t>-</a:t>
            </a:r>
            <a:r>
              <a:rPr lang="en-US" sz="8000" dirty="0"/>
              <a:t> </a:t>
            </a:r>
            <a:r>
              <a:rPr lang="en-US" sz="2800" dirty="0">
                <a:hlinkClick r:id="rId5"/>
              </a:rPr>
              <a:t>http://www.xlstat.com/en/</a:t>
            </a:r>
            <a:r>
              <a:rPr lang="en-US" sz="2800" dirty="0"/>
              <a:t> </a:t>
            </a:r>
            <a:endParaRPr lang="en-US" sz="2800" dirty="0" smtClean="0"/>
          </a:p>
          <a:p>
            <a:pPr indent="-408194"/>
            <a:endParaRPr lang="en-US" sz="2800" dirty="0"/>
          </a:p>
        </p:txBody>
      </p:sp>
      <p:sp>
        <p:nvSpPr>
          <p:cNvPr id="4" name="Rectangle 1"/>
          <p:cNvSpPr>
            <a:spLocks noChangeArrowheads="1"/>
          </p:cNvSpPr>
          <p:nvPr/>
        </p:nvSpPr>
        <p:spPr bwMode="auto">
          <a:xfrm>
            <a:off x="0" y="0"/>
            <a:ext cx="14630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1155CC"/>
                </a:solidFill>
                <a:effectLst/>
                <a:latin typeface="Arial" panose="020B0604020202020204" pitchFamily="34" charset="0"/>
                <a:cs typeface="Arial" panose="020B0604020202020204" pitchFamily="34" charset="0"/>
                <a:hlinkClick r:id="rId2"/>
              </a:rPr>
              <a:t>http://www.jmp.com/support/help/Import_Data_Using_the_Excel_Add-In.shtml</a:t>
            </a:r>
            <a:r>
              <a:rPr kumimoji="0" lang="en-US" sz="1300" b="0" i="0" u="none" strike="noStrike" cap="none" normalizeH="0" baseline="0" smtClean="0">
                <a:ln>
                  <a:noFill/>
                </a:ln>
                <a:solidFill>
                  <a:schemeClr val="tx1"/>
                </a:solidFill>
                <a:effectLst/>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46304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1155CC"/>
                </a:solidFill>
                <a:effectLst/>
                <a:latin typeface="Arial" panose="020B0604020202020204" pitchFamily="34" charset="0"/>
                <a:cs typeface="Arial" panose="020B0604020202020204" pitchFamily="34" charset="0"/>
                <a:hlinkClick r:id="rId2"/>
              </a:rPr>
              <a:t>http://www.jmp.com/support/help/Import_Data_Using_the_Excel_Add-In.shtml</a:t>
            </a:r>
            <a:r>
              <a:rPr kumimoji="0" lang="en-US" sz="1300" b="0" i="0" u="none" strike="noStrike" cap="none" normalizeH="0" baseline="0" smtClean="0">
                <a:ln>
                  <a:noFill/>
                </a:ln>
                <a:solidFill>
                  <a:schemeClr val="tx1"/>
                </a:solidFill>
                <a:effectLst/>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93651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Apps for Office</a:t>
            </a:r>
            <a:endParaRPr lang="en-US" dirty="0"/>
          </a:p>
        </p:txBody>
      </p:sp>
      <p:pic>
        <p:nvPicPr>
          <p:cNvPr id="4" name="Content Placeholder 3"/>
          <p:cNvPicPr>
            <a:picLocks noGrp="1" noChangeAspect="1"/>
          </p:cNvPicPr>
          <p:nvPr>
            <p:ph idx="1"/>
          </p:nvPr>
        </p:nvPicPr>
        <p:blipFill>
          <a:blip r:embed="rId3"/>
          <a:stretch>
            <a:fillRect/>
          </a:stretch>
        </p:blipFill>
        <p:spPr>
          <a:xfrm>
            <a:off x="-1" y="2404330"/>
            <a:ext cx="14646965" cy="1722307"/>
          </a:xfrm>
          <a:prstGeom prst="rect">
            <a:avLst/>
          </a:prstGeom>
        </p:spPr>
      </p:pic>
      <p:sp>
        <p:nvSpPr>
          <p:cNvPr id="5" name="Rectangle 4"/>
          <p:cNvSpPr/>
          <p:nvPr/>
        </p:nvSpPr>
        <p:spPr>
          <a:xfrm>
            <a:off x="4876800" y="2709613"/>
            <a:ext cx="914400" cy="1417024"/>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6219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Apps for Office</a:t>
            </a:r>
            <a:endParaRPr lang="en-US" dirty="0"/>
          </a:p>
        </p:txBody>
      </p:sp>
      <p:pic>
        <p:nvPicPr>
          <p:cNvPr id="6" name="Picture 5"/>
          <p:cNvPicPr>
            <a:picLocks noChangeAspect="1"/>
          </p:cNvPicPr>
          <p:nvPr/>
        </p:nvPicPr>
        <p:blipFill>
          <a:blip r:embed="rId3"/>
          <a:stretch>
            <a:fillRect/>
          </a:stretch>
        </p:blipFill>
        <p:spPr>
          <a:xfrm>
            <a:off x="2094747" y="1904999"/>
            <a:ext cx="9677400" cy="5778591"/>
          </a:xfrm>
          <a:prstGeom prst="rect">
            <a:avLst/>
          </a:prstGeom>
          <a:ln>
            <a:solidFill>
              <a:schemeClr val="accent1"/>
            </a:solidFill>
          </a:ln>
        </p:spPr>
      </p:pic>
      <p:sp>
        <p:nvSpPr>
          <p:cNvPr id="7" name="Rectangle 6"/>
          <p:cNvSpPr/>
          <p:nvPr/>
        </p:nvSpPr>
        <p:spPr>
          <a:xfrm>
            <a:off x="2073965" y="6681636"/>
            <a:ext cx="3635820" cy="1001954"/>
          </a:xfrm>
          <a:prstGeom prst="rect">
            <a:avLst/>
          </a:prstGeom>
          <a:noFill/>
          <a:ln w="76200">
            <a:solidFill>
              <a:srgbClr val="6BC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88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Apps for Office</a:t>
            </a:r>
            <a:endParaRPr lang="en-US" dirty="0"/>
          </a:p>
        </p:txBody>
      </p:sp>
      <p:pic>
        <p:nvPicPr>
          <p:cNvPr id="3" name="Picture 2"/>
          <p:cNvPicPr>
            <a:picLocks noChangeAspect="1"/>
          </p:cNvPicPr>
          <p:nvPr/>
        </p:nvPicPr>
        <p:blipFill>
          <a:blip r:embed="rId3"/>
          <a:stretch>
            <a:fillRect/>
          </a:stretch>
        </p:blipFill>
        <p:spPr>
          <a:xfrm>
            <a:off x="3810000" y="1752600"/>
            <a:ext cx="6571429" cy="5933333"/>
          </a:xfrm>
          <a:prstGeom prst="rect">
            <a:avLst/>
          </a:prstGeom>
        </p:spPr>
      </p:pic>
    </p:spTree>
    <p:extLst>
      <p:ext uri="{BB962C8B-B14F-4D97-AF65-F5344CB8AC3E}">
        <p14:creationId xmlns:p14="http://schemas.microsoft.com/office/powerpoint/2010/main" val="6246829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8470"/>
          <a:stretch/>
        </p:blipFill>
        <p:spPr>
          <a:xfrm>
            <a:off x="2895599" y="1681320"/>
            <a:ext cx="9534861" cy="6195459"/>
          </a:xfrm>
          <a:prstGeom prst="rect">
            <a:avLst/>
          </a:prstGeom>
        </p:spPr>
      </p:pic>
      <p:sp>
        <p:nvSpPr>
          <p:cNvPr id="3" name="Rectangle 2"/>
          <p:cNvSpPr/>
          <p:nvPr/>
        </p:nvSpPr>
        <p:spPr>
          <a:xfrm>
            <a:off x="8382000" y="3581400"/>
            <a:ext cx="2286000" cy="1981199"/>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20"/>
          </a:p>
        </p:txBody>
      </p:sp>
      <p:sp>
        <p:nvSpPr>
          <p:cNvPr id="4" name="Title 3"/>
          <p:cNvSpPr>
            <a:spLocks noGrp="1"/>
          </p:cNvSpPr>
          <p:nvPr>
            <p:ph type="title"/>
          </p:nvPr>
        </p:nvSpPr>
        <p:spPr/>
        <p:txBody>
          <a:bodyPr/>
          <a:lstStyle/>
          <a:p>
            <a:pPr algn="l"/>
            <a:r>
              <a:rPr lang="en-US" dirty="0" smtClean="0"/>
              <a:t>Videos at Excel/New</a:t>
            </a:r>
            <a:endParaRPr lang="en-US" dirty="0"/>
          </a:p>
        </p:txBody>
      </p:sp>
      <p:sp>
        <p:nvSpPr>
          <p:cNvPr id="5" name="Rectangle 4"/>
          <p:cNvSpPr/>
          <p:nvPr/>
        </p:nvSpPr>
        <p:spPr>
          <a:xfrm>
            <a:off x="6400800" y="3200400"/>
            <a:ext cx="4267200" cy="2895600"/>
          </a:xfrm>
          <a:prstGeom prst="rect">
            <a:avLst/>
          </a:prstGeom>
          <a:noFill/>
          <a:ln w="76200">
            <a:solidFill>
              <a:srgbClr val="6AC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300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Quick Analysis</a:t>
            </a:r>
            <a:endParaRPr lang="en-US" dirty="0"/>
          </a:p>
        </p:txBody>
      </p:sp>
      <p:pic>
        <p:nvPicPr>
          <p:cNvPr id="6" name="Picture 5"/>
          <p:cNvPicPr>
            <a:picLocks noChangeAspect="1"/>
          </p:cNvPicPr>
          <p:nvPr/>
        </p:nvPicPr>
        <p:blipFill>
          <a:blip r:embed="rId3"/>
          <a:stretch>
            <a:fillRect/>
          </a:stretch>
        </p:blipFill>
        <p:spPr>
          <a:xfrm>
            <a:off x="914400" y="1777999"/>
            <a:ext cx="10744200" cy="6155105"/>
          </a:xfrm>
          <a:prstGeom prst="rect">
            <a:avLst/>
          </a:prstGeom>
        </p:spPr>
      </p:pic>
    </p:spTree>
    <p:extLst>
      <p:ext uri="{BB962C8B-B14F-4D97-AF65-F5344CB8AC3E}">
        <p14:creationId xmlns:p14="http://schemas.microsoft.com/office/powerpoint/2010/main" val="38540478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Excel Videos</a:t>
            </a:r>
            <a:endParaRPr lang="en-US" dirty="0"/>
          </a:p>
        </p:txBody>
      </p:sp>
      <p:pic>
        <p:nvPicPr>
          <p:cNvPr id="5" name="Picture 4"/>
          <p:cNvPicPr>
            <a:picLocks noChangeAspect="1"/>
          </p:cNvPicPr>
          <p:nvPr/>
        </p:nvPicPr>
        <p:blipFill>
          <a:blip r:embed="rId2"/>
          <a:stretch>
            <a:fillRect/>
          </a:stretch>
        </p:blipFill>
        <p:spPr>
          <a:xfrm>
            <a:off x="3657599" y="1813063"/>
            <a:ext cx="8991601" cy="6090733"/>
          </a:xfrm>
          <a:prstGeom prst="rect">
            <a:avLst/>
          </a:prstGeom>
        </p:spPr>
      </p:pic>
    </p:spTree>
    <p:extLst>
      <p:ext uri="{BB962C8B-B14F-4D97-AF65-F5344CB8AC3E}">
        <p14:creationId xmlns:p14="http://schemas.microsoft.com/office/powerpoint/2010/main" val="18132414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2036232"/>
            <a:ext cx="12808889" cy="5339312"/>
          </a:xfrm>
          <a:prstGeom prst="rect">
            <a:avLst/>
          </a:prstGeom>
        </p:spPr>
      </p:pic>
      <p:sp>
        <p:nvSpPr>
          <p:cNvPr id="3" name="Title 2"/>
          <p:cNvSpPr>
            <a:spLocks noGrp="1"/>
          </p:cNvSpPr>
          <p:nvPr>
            <p:ph type="title"/>
          </p:nvPr>
        </p:nvSpPr>
        <p:spPr/>
        <p:txBody>
          <a:bodyPr/>
          <a:lstStyle/>
          <a:p>
            <a:pPr algn="l"/>
            <a:r>
              <a:rPr lang="en-US" dirty="0" smtClean="0"/>
              <a:t>Excel Videos</a:t>
            </a:r>
            <a:endParaRPr lang="en-US" dirty="0"/>
          </a:p>
        </p:txBody>
      </p:sp>
    </p:spTree>
    <p:extLst>
      <p:ext uri="{BB962C8B-B14F-4D97-AF65-F5344CB8AC3E}">
        <p14:creationId xmlns:p14="http://schemas.microsoft.com/office/powerpoint/2010/main" val="522236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Microsoft Support site</a:t>
            </a:r>
            <a:endParaRPr lang="en-US" dirty="0"/>
          </a:p>
        </p:txBody>
      </p:sp>
      <p:pic>
        <p:nvPicPr>
          <p:cNvPr id="5" name="Picture 4"/>
          <p:cNvPicPr>
            <a:picLocks noChangeAspect="1"/>
          </p:cNvPicPr>
          <p:nvPr/>
        </p:nvPicPr>
        <p:blipFill>
          <a:blip r:embed="rId3"/>
          <a:stretch>
            <a:fillRect/>
          </a:stretch>
        </p:blipFill>
        <p:spPr>
          <a:xfrm>
            <a:off x="2743200" y="1851431"/>
            <a:ext cx="9144000" cy="6096000"/>
          </a:xfrm>
          <a:prstGeom prst="rect">
            <a:avLst/>
          </a:prstGeom>
          <a:ln>
            <a:solidFill>
              <a:schemeClr val="accent1"/>
            </a:solidFill>
          </a:ln>
        </p:spPr>
      </p:pic>
    </p:spTree>
    <p:extLst>
      <p:ext uri="{BB962C8B-B14F-4D97-AF65-F5344CB8AC3E}">
        <p14:creationId xmlns:p14="http://schemas.microsoft.com/office/powerpoint/2010/main" val="39968667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Mr. Excel</a:t>
            </a:r>
            <a:endParaRPr lang="en-US" dirty="0"/>
          </a:p>
        </p:txBody>
      </p:sp>
      <p:sp>
        <p:nvSpPr>
          <p:cNvPr id="3" name="Content Placeholder 2"/>
          <p:cNvSpPr>
            <a:spLocks noGrp="1"/>
          </p:cNvSpPr>
          <p:nvPr>
            <p:ph idx="1"/>
          </p:nvPr>
        </p:nvSpPr>
        <p:spPr>
          <a:xfrm>
            <a:off x="731520" y="1920240"/>
            <a:ext cx="2849880" cy="1889760"/>
          </a:xfrm>
        </p:spPr>
        <p:txBody>
          <a:bodyPr/>
          <a:lstStyle/>
          <a:p>
            <a:r>
              <a:rPr lang="en-US" dirty="0" smtClean="0"/>
              <a:t>Bill </a:t>
            </a:r>
            <a:r>
              <a:rPr lang="en-US" dirty="0" err="1" smtClean="0"/>
              <a:t>Jelen</a:t>
            </a:r>
            <a:r>
              <a:rPr lang="en-US" dirty="0" smtClean="0"/>
              <a:t> – Mr. Excel </a:t>
            </a:r>
          </a:p>
        </p:txBody>
      </p:sp>
      <p:pic>
        <p:nvPicPr>
          <p:cNvPr id="5" name="Picture 4"/>
          <p:cNvPicPr>
            <a:picLocks noChangeAspect="1"/>
          </p:cNvPicPr>
          <p:nvPr/>
        </p:nvPicPr>
        <p:blipFill>
          <a:blip r:embed="rId3"/>
          <a:stretch>
            <a:fillRect/>
          </a:stretch>
        </p:blipFill>
        <p:spPr>
          <a:xfrm>
            <a:off x="4453650" y="1333500"/>
            <a:ext cx="9567150" cy="6114977"/>
          </a:xfrm>
          <a:prstGeom prst="rect">
            <a:avLst/>
          </a:prstGeom>
        </p:spPr>
      </p:pic>
      <p:sp>
        <p:nvSpPr>
          <p:cNvPr id="6" name="Rectangle 5"/>
          <p:cNvSpPr/>
          <p:nvPr/>
        </p:nvSpPr>
        <p:spPr>
          <a:xfrm>
            <a:off x="4453650" y="7448477"/>
            <a:ext cx="5742919" cy="492443"/>
          </a:xfrm>
          <a:prstGeom prst="rect">
            <a:avLst/>
          </a:prstGeom>
        </p:spPr>
        <p:txBody>
          <a:bodyPr wrap="none">
            <a:spAutoFit/>
          </a:bodyPr>
          <a:lstStyle/>
          <a:p>
            <a:r>
              <a:rPr lang="en-US" dirty="0">
                <a:hlinkClick r:id="rId4"/>
              </a:rPr>
              <a:t>http://</a:t>
            </a:r>
            <a:r>
              <a:rPr lang="en-US" dirty="0" smtClean="0">
                <a:hlinkClick r:id="rId4"/>
              </a:rPr>
              <a:t>www.youtube.com/user/bjele123</a:t>
            </a:r>
            <a:r>
              <a:rPr lang="en-US" dirty="0" smtClean="0"/>
              <a:t> </a:t>
            </a:r>
            <a:endParaRPr lang="en-US" dirty="0"/>
          </a:p>
        </p:txBody>
      </p:sp>
    </p:spTree>
    <p:extLst>
      <p:ext uri="{BB962C8B-B14F-4D97-AF65-F5344CB8AC3E}">
        <p14:creationId xmlns:p14="http://schemas.microsoft.com/office/powerpoint/2010/main" val="27729181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Excel is Fun</a:t>
            </a:r>
            <a:endParaRPr lang="en-US" dirty="0"/>
          </a:p>
        </p:txBody>
      </p:sp>
      <p:sp>
        <p:nvSpPr>
          <p:cNvPr id="3" name="Content Placeholder 2"/>
          <p:cNvSpPr>
            <a:spLocks noGrp="1"/>
          </p:cNvSpPr>
          <p:nvPr>
            <p:ph idx="1"/>
          </p:nvPr>
        </p:nvSpPr>
        <p:spPr>
          <a:xfrm>
            <a:off x="731520" y="1920240"/>
            <a:ext cx="3459480" cy="5431156"/>
          </a:xfrm>
        </p:spPr>
        <p:txBody>
          <a:bodyPr/>
          <a:lstStyle/>
          <a:p>
            <a:r>
              <a:rPr lang="en-US" dirty="0" smtClean="0"/>
              <a:t>Mike </a:t>
            </a:r>
            <a:r>
              <a:rPr lang="en-US" dirty="0" err="1" smtClean="0"/>
              <a:t>Girven</a:t>
            </a:r>
            <a:r>
              <a:rPr lang="en-US" dirty="0" smtClean="0"/>
              <a:t> - Excel </a:t>
            </a:r>
            <a:r>
              <a:rPr lang="en-US" dirty="0"/>
              <a:t>is Fun  </a:t>
            </a:r>
            <a:endParaRPr lang="en-US" dirty="0" smtClean="0"/>
          </a:p>
          <a:p>
            <a:endParaRPr lang="en-US" sz="3600" dirty="0">
              <a:hlinkClick r:id="rId3"/>
            </a:endParaRPr>
          </a:p>
          <a:p>
            <a:endParaRPr lang="en-US" sz="3600" dirty="0" smtClean="0">
              <a:hlinkClick r:id="rId3"/>
            </a:endParaRPr>
          </a:p>
          <a:p>
            <a:endParaRPr lang="en-US" sz="3600" dirty="0">
              <a:hlinkClick r:id="rId3"/>
            </a:endParaRPr>
          </a:p>
          <a:p>
            <a:endParaRPr lang="en-US" sz="3600" dirty="0" smtClean="0">
              <a:hlinkClick r:id="rId3"/>
            </a:endParaRPr>
          </a:p>
          <a:p>
            <a:endParaRPr lang="en-US" sz="3600" dirty="0">
              <a:hlinkClick r:id="rId3"/>
            </a:endParaRPr>
          </a:p>
          <a:p>
            <a:endParaRPr lang="en-US" sz="3600" dirty="0" smtClean="0">
              <a:hlinkClick r:id="rId3"/>
            </a:endParaRPr>
          </a:p>
          <a:p>
            <a:endParaRPr lang="en-US" sz="3600" dirty="0">
              <a:hlinkClick r:id="rId3"/>
            </a:endParaRPr>
          </a:p>
          <a:p>
            <a:endParaRPr lang="en-US" sz="3600" dirty="0"/>
          </a:p>
        </p:txBody>
      </p:sp>
      <p:pic>
        <p:nvPicPr>
          <p:cNvPr id="5" name="Picture 4"/>
          <p:cNvPicPr>
            <a:picLocks noChangeAspect="1"/>
          </p:cNvPicPr>
          <p:nvPr/>
        </p:nvPicPr>
        <p:blipFill rotWithShape="1">
          <a:blip r:embed="rId4"/>
          <a:srcRect r="2931"/>
          <a:stretch/>
        </p:blipFill>
        <p:spPr>
          <a:xfrm>
            <a:off x="4191000" y="1752600"/>
            <a:ext cx="10363200" cy="5428571"/>
          </a:xfrm>
          <a:prstGeom prst="rect">
            <a:avLst/>
          </a:prstGeom>
        </p:spPr>
      </p:pic>
      <p:sp>
        <p:nvSpPr>
          <p:cNvPr id="6" name="Rectangle 5"/>
          <p:cNvSpPr/>
          <p:nvPr/>
        </p:nvSpPr>
        <p:spPr>
          <a:xfrm>
            <a:off x="4141703" y="7358750"/>
            <a:ext cx="6346994" cy="523220"/>
          </a:xfrm>
          <a:prstGeom prst="rect">
            <a:avLst/>
          </a:prstGeom>
        </p:spPr>
        <p:txBody>
          <a:bodyPr wrap="none">
            <a:spAutoFit/>
          </a:bodyPr>
          <a:lstStyle/>
          <a:p>
            <a:r>
              <a:rPr lang="en-US" sz="2800" dirty="0">
                <a:hlinkClick r:id="rId3"/>
              </a:rPr>
              <a:t>http://www.youtube.com/user/ExcelIsFun</a:t>
            </a:r>
            <a:endParaRPr lang="en-US" sz="2800" dirty="0"/>
          </a:p>
        </p:txBody>
      </p:sp>
    </p:spTree>
    <p:extLst>
      <p:ext uri="{BB962C8B-B14F-4D97-AF65-F5344CB8AC3E}">
        <p14:creationId xmlns:p14="http://schemas.microsoft.com/office/powerpoint/2010/main" val="4826613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powerpivot</a:t>
            </a:r>
            <a:r>
              <a:rPr lang="en-US" dirty="0" smtClean="0"/>
              <a:t>(pro)</a:t>
            </a:r>
            <a:endParaRPr lang="en-US" dirty="0"/>
          </a:p>
        </p:txBody>
      </p:sp>
      <p:sp>
        <p:nvSpPr>
          <p:cNvPr id="3" name="Content Placeholder 2"/>
          <p:cNvSpPr>
            <a:spLocks noGrp="1"/>
          </p:cNvSpPr>
          <p:nvPr>
            <p:ph idx="1"/>
          </p:nvPr>
        </p:nvSpPr>
        <p:spPr>
          <a:xfrm>
            <a:off x="3048000" y="5943600"/>
            <a:ext cx="9448800" cy="914400"/>
          </a:xfrm>
        </p:spPr>
        <p:txBody>
          <a:bodyPr/>
          <a:lstStyle/>
          <a:p>
            <a:r>
              <a:rPr lang="en-US" dirty="0" smtClean="0"/>
              <a:t>Rob Collie – powerpivotpro.com</a:t>
            </a:r>
          </a:p>
          <a:p>
            <a:r>
              <a:rPr lang="en-US" sz="2400" dirty="0">
                <a:hlinkClick r:id="rId3"/>
              </a:rPr>
              <a:t>http://</a:t>
            </a:r>
            <a:r>
              <a:rPr lang="en-US" sz="2400" dirty="0" smtClean="0">
                <a:hlinkClick r:id="rId3"/>
              </a:rPr>
              <a:t>www.youtube.com/channel/UCoZckhwYkolkjBIdVXpSNSg</a:t>
            </a:r>
            <a:r>
              <a:rPr lang="en-US" sz="2400" dirty="0" smtClean="0"/>
              <a:t>   </a:t>
            </a:r>
          </a:p>
          <a:p>
            <a:endParaRPr lang="en-US" sz="3600" dirty="0">
              <a:hlinkClick r:id="rId4"/>
            </a:endParaRPr>
          </a:p>
          <a:p>
            <a:endParaRPr lang="en-US" sz="3600" dirty="0" smtClean="0">
              <a:hlinkClick r:id="rId4"/>
            </a:endParaRPr>
          </a:p>
          <a:p>
            <a:endParaRPr lang="en-US" sz="3600" dirty="0">
              <a:hlinkClick r:id="rId4"/>
            </a:endParaRPr>
          </a:p>
          <a:p>
            <a:endParaRPr lang="en-US" sz="3600" dirty="0" smtClean="0">
              <a:hlinkClick r:id="rId4"/>
            </a:endParaRPr>
          </a:p>
          <a:p>
            <a:endParaRPr lang="en-US" sz="3600" dirty="0">
              <a:hlinkClick r:id="rId4"/>
            </a:endParaRPr>
          </a:p>
          <a:p>
            <a:endParaRPr lang="en-US" sz="3600" dirty="0" smtClean="0">
              <a:hlinkClick r:id="rId4"/>
            </a:endParaRPr>
          </a:p>
          <a:p>
            <a:endParaRPr lang="en-US" sz="3600" dirty="0">
              <a:hlinkClick r:id="rId4"/>
            </a:endParaRPr>
          </a:p>
          <a:p>
            <a:endParaRPr lang="en-US" sz="3600" dirty="0"/>
          </a:p>
        </p:txBody>
      </p:sp>
      <p:pic>
        <p:nvPicPr>
          <p:cNvPr id="4" name="Picture 3"/>
          <p:cNvPicPr>
            <a:picLocks noChangeAspect="1"/>
          </p:cNvPicPr>
          <p:nvPr/>
        </p:nvPicPr>
        <p:blipFill>
          <a:blip r:embed="rId5"/>
          <a:stretch>
            <a:fillRect/>
          </a:stretch>
        </p:blipFill>
        <p:spPr>
          <a:xfrm>
            <a:off x="914400" y="2438400"/>
            <a:ext cx="12364618" cy="2285895"/>
          </a:xfrm>
          <a:prstGeom prst="rect">
            <a:avLst/>
          </a:prstGeom>
        </p:spPr>
      </p:pic>
    </p:spTree>
    <p:extLst>
      <p:ext uri="{BB962C8B-B14F-4D97-AF65-F5344CB8AC3E}">
        <p14:creationId xmlns:p14="http://schemas.microsoft.com/office/powerpoint/2010/main" val="3898962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Excel Blogs</a:t>
            </a:r>
            <a:endParaRPr lang="en-US" dirty="0"/>
          </a:p>
        </p:txBody>
      </p:sp>
      <p:sp>
        <p:nvSpPr>
          <p:cNvPr id="3" name="Content Placeholder 2"/>
          <p:cNvSpPr>
            <a:spLocks noGrp="1"/>
          </p:cNvSpPr>
          <p:nvPr>
            <p:ph idx="1"/>
          </p:nvPr>
        </p:nvSpPr>
        <p:spPr>
          <a:xfrm>
            <a:off x="731520" y="2895600"/>
            <a:ext cx="13167360" cy="4455796"/>
          </a:xfrm>
        </p:spPr>
        <p:txBody>
          <a:bodyPr/>
          <a:lstStyle/>
          <a:p>
            <a:r>
              <a:rPr lang="en-US" dirty="0"/>
              <a:t>http://blogs.office.com/excel/</a:t>
            </a:r>
          </a:p>
        </p:txBody>
      </p:sp>
    </p:spTree>
    <p:extLst>
      <p:ext uri="{BB962C8B-B14F-4D97-AF65-F5344CB8AC3E}">
        <p14:creationId xmlns:p14="http://schemas.microsoft.com/office/powerpoint/2010/main" val="2658151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Printed Resources</a:t>
            </a:r>
            <a:endParaRPr lang="en-US" dirty="0"/>
          </a:p>
        </p:txBody>
      </p:sp>
      <p:sp>
        <p:nvSpPr>
          <p:cNvPr id="3" name="Content Placeholder 2"/>
          <p:cNvSpPr>
            <a:spLocks noGrp="1"/>
          </p:cNvSpPr>
          <p:nvPr>
            <p:ph idx="1"/>
          </p:nvPr>
        </p:nvSpPr>
        <p:spPr/>
        <p:txBody>
          <a:bodyPr/>
          <a:lstStyle/>
          <a:p>
            <a:r>
              <a:rPr lang="en-US" b="1" dirty="0" smtClean="0"/>
              <a:t>Visualizing Data with Microsoft Power View</a:t>
            </a:r>
            <a:r>
              <a:rPr lang="en-US" dirty="0" smtClean="0"/>
              <a:t>, </a:t>
            </a:r>
          </a:p>
          <a:p>
            <a:r>
              <a:rPr lang="en-US" sz="2800" dirty="0" smtClean="0"/>
              <a:t>Larson, Davis, English and </a:t>
            </a:r>
            <a:r>
              <a:rPr lang="en-US" sz="2800" dirty="0" err="1" smtClean="0"/>
              <a:t>Purington</a:t>
            </a:r>
            <a:endParaRPr lang="en-US" sz="2800" dirty="0" smtClean="0"/>
          </a:p>
          <a:p>
            <a:r>
              <a:rPr lang="en-US" b="1" dirty="0" err="1" smtClean="0"/>
              <a:t>Dax</a:t>
            </a:r>
            <a:r>
              <a:rPr lang="en-US" b="1" dirty="0" smtClean="0"/>
              <a:t> Formulas for PowerPivot</a:t>
            </a:r>
            <a:r>
              <a:rPr lang="en-US" sz="2800" dirty="0" smtClean="0"/>
              <a:t>, Collie</a:t>
            </a:r>
          </a:p>
          <a:p>
            <a:r>
              <a:rPr lang="en-US" b="1" dirty="0" smtClean="0"/>
              <a:t>Microsoft Excel 2013, Building Data Models with PowerPivot</a:t>
            </a:r>
            <a:r>
              <a:rPr lang="en-US" dirty="0" smtClean="0"/>
              <a:t>, </a:t>
            </a:r>
            <a:r>
              <a:rPr lang="en-US" sz="2800" dirty="0" err="1" smtClean="0"/>
              <a:t>Ferrai</a:t>
            </a:r>
            <a:r>
              <a:rPr lang="en-US" sz="2800" dirty="0" smtClean="0"/>
              <a:t> and Russo</a:t>
            </a:r>
            <a:endParaRPr lang="en-US" dirty="0" smtClean="0"/>
          </a:p>
          <a:p>
            <a:endParaRPr lang="en-US" dirty="0" smtClean="0"/>
          </a:p>
          <a:p>
            <a:r>
              <a:rPr lang="en-US" b="1" dirty="0" smtClean="0"/>
              <a:t>Microsoft websites videos</a:t>
            </a:r>
          </a:p>
        </p:txBody>
      </p:sp>
    </p:spTree>
    <p:extLst>
      <p:ext uri="{BB962C8B-B14F-4D97-AF65-F5344CB8AC3E}">
        <p14:creationId xmlns:p14="http://schemas.microsoft.com/office/powerpoint/2010/main" val="41239952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Excel </a:t>
            </a:r>
            <a:r>
              <a:rPr lang="en-US" smtClean="0"/>
              <a:t>2013 Data Capabilities</a:t>
            </a:r>
            <a:endParaRPr lang="en-US" dirty="0"/>
          </a:p>
        </p:txBody>
      </p:sp>
      <p:graphicFrame>
        <p:nvGraphicFramePr>
          <p:cNvPr id="6" name="Content Placeholder 5"/>
          <p:cNvGraphicFramePr>
            <a:graphicFrameLocks noGrp="1"/>
          </p:cNvGraphicFramePr>
          <p:nvPr>
            <p:ph idx="1"/>
            <p:extLst/>
          </p:nvPr>
        </p:nvGraphicFramePr>
        <p:xfrm>
          <a:off x="731838" y="1920875"/>
          <a:ext cx="12679362" cy="2316480"/>
        </p:xfrm>
        <a:graphic>
          <a:graphicData uri="http://schemas.openxmlformats.org/drawingml/2006/table">
            <a:tbl>
              <a:tblPr firstRow="1" bandRow="1">
                <a:tableStyleId>{5C22544A-7EE6-4342-B048-85BDC9FD1C3A}</a:tableStyleId>
              </a:tblPr>
              <a:tblGrid>
                <a:gridCol w="4754562"/>
                <a:gridCol w="1905000"/>
                <a:gridCol w="2057400"/>
                <a:gridCol w="1816418"/>
                <a:gridCol w="2145982"/>
              </a:tblGrid>
              <a:tr h="370840">
                <a:tc>
                  <a:txBody>
                    <a:bodyPr/>
                    <a:lstStyle/>
                    <a:p>
                      <a:endParaRPr lang="en-US" dirty="0"/>
                    </a:p>
                  </a:txBody>
                  <a:tcPr/>
                </a:tc>
                <a:tc>
                  <a:txBody>
                    <a:bodyPr/>
                    <a:lstStyle/>
                    <a:p>
                      <a:pPr algn="ctr"/>
                      <a:r>
                        <a:rPr lang="en-US" sz="3200" dirty="0" smtClean="0"/>
                        <a:t>Obtain</a:t>
                      </a:r>
                      <a:endParaRPr lang="en-US" sz="3200" dirty="0"/>
                    </a:p>
                  </a:txBody>
                  <a:tcPr/>
                </a:tc>
                <a:tc>
                  <a:txBody>
                    <a:bodyPr/>
                    <a:lstStyle/>
                    <a:p>
                      <a:pPr algn="ctr"/>
                      <a:r>
                        <a:rPr lang="en-US" sz="3200" dirty="0" smtClean="0"/>
                        <a:t>Manage</a:t>
                      </a:r>
                      <a:endParaRPr lang="en-US" sz="3200" dirty="0"/>
                    </a:p>
                  </a:txBody>
                  <a:tcPr/>
                </a:tc>
                <a:tc>
                  <a:txBody>
                    <a:bodyPr/>
                    <a:lstStyle/>
                    <a:p>
                      <a:pPr algn="ctr"/>
                      <a:r>
                        <a:rPr lang="en-US" sz="3200" dirty="0" smtClean="0"/>
                        <a:t>Analyze</a:t>
                      </a:r>
                      <a:endParaRPr lang="en-US" sz="3200" dirty="0"/>
                    </a:p>
                  </a:txBody>
                  <a:tcPr/>
                </a:tc>
                <a:tc>
                  <a:txBody>
                    <a:bodyPr/>
                    <a:lstStyle/>
                    <a:p>
                      <a:pPr algn="ctr"/>
                      <a:r>
                        <a:rPr lang="en-US" sz="3200" dirty="0" smtClean="0"/>
                        <a:t>Visualize </a:t>
                      </a:r>
                      <a:endParaRPr lang="en-US" sz="3200" dirty="0"/>
                    </a:p>
                  </a:txBody>
                  <a:tcPr/>
                </a:tc>
              </a:tr>
              <a:tr h="370840">
                <a:tc>
                  <a:txBody>
                    <a:bodyPr/>
                    <a:lstStyle/>
                    <a:p>
                      <a:r>
                        <a:rPr lang="en-US" sz="3200" dirty="0" smtClean="0"/>
                        <a:t>Inquire</a:t>
                      </a:r>
                      <a:endParaRPr lang="en-US" sz="3200"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sz="3200" dirty="0" smtClean="0"/>
                        <a:t>Recommended</a:t>
                      </a:r>
                      <a:r>
                        <a:rPr lang="en-US" sz="3200" baseline="0" dirty="0" smtClean="0"/>
                        <a:t> PivotTables</a:t>
                      </a:r>
                      <a:endParaRPr lang="en-US" sz="3200"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sz="3200" dirty="0" smtClean="0"/>
                        <a:t>Recommended Charts</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5"/>
          <p:cNvGraphicFramePr>
            <a:graphicFrameLocks/>
          </p:cNvGraphicFramePr>
          <p:nvPr>
            <p:extLst/>
          </p:nvPr>
        </p:nvGraphicFramePr>
        <p:xfrm>
          <a:off x="738447" y="1905000"/>
          <a:ext cx="12679362" cy="3474720"/>
        </p:xfrm>
        <a:graphic>
          <a:graphicData uri="http://schemas.openxmlformats.org/drawingml/2006/table">
            <a:tbl>
              <a:tblPr firstRow="1" bandRow="1">
                <a:tableStyleId>{5C22544A-7EE6-4342-B048-85BDC9FD1C3A}</a:tableStyleId>
              </a:tblPr>
              <a:tblGrid>
                <a:gridCol w="4754562"/>
                <a:gridCol w="1905000"/>
                <a:gridCol w="2057400"/>
                <a:gridCol w="1816418"/>
                <a:gridCol w="2145982"/>
              </a:tblGrid>
              <a:tr h="370840">
                <a:tc>
                  <a:txBody>
                    <a:bodyPr/>
                    <a:lstStyle/>
                    <a:p>
                      <a:endParaRPr lang="en-US" dirty="0"/>
                    </a:p>
                  </a:txBody>
                  <a:tcPr/>
                </a:tc>
                <a:tc>
                  <a:txBody>
                    <a:bodyPr/>
                    <a:lstStyle/>
                    <a:p>
                      <a:pPr algn="ctr"/>
                      <a:r>
                        <a:rPr lang="en-US" sz="3200" dirty="0" smtClean="0"/>
                        <a:t>Obtain</a:t>
                      </a:r>
                      <a:endParaRPr lang="en-US" sz="3200" dirty="0"/>
                    </a:p>
                  </a:txBody>
                  <a:tcPr/>
                </a:tc>
                <a:tc>
                  <a:txBody>
                    <a:bodyPr/>
                    <a:lstStyle/>
                    <a:p>
                      <a:pPr algn="ctr"/>
                      <a:r>
                        <a:rPr lang="en-US" sz="3200" dirty="0" smtClean="0"/>
                        <a:t>Manage</a:t>
                      </a:r>
                      <a:endParaRPr lang="en-US" sz="3200" dirty="0"/>
                    </a:p>
                  </a:txBody>
                  <a:tcPr/>
                </a:tc>
                <a:tc>
                  <a:txBody>
                    <a:bodyPr/>
                    <a:lstStyle/>
                    <a:p>
                      <a:pPr algn="ctr"/>
                      <a:r>
                        <a:rPr lang="en-US" sz="3200" dirty="0" smtClean="0"/>
                        <a:t>Analyze</a:t>
                      </a:r>
                      <a:endParaRPr lang="en-US" sz="3200" dirty="0"/>
                    </a:p>
                  </a:txBody>
                  <a:tcPr/>
                </a:tc>
                <a:tc>
                  <a:txBody>
                    <a:bodyPr/>
                    <a:lstStyle/>
                    <a:p>
                      <a:pPr algn="ctr"/>
                      <a:r>
                        <a:rPr lang="en-US" sz="3200" dirty="0" smtClean="0"/>
                        <a:t>Visualize </a:t>
                      </a:r>
                      <a:endParaRPr lang="en-US" sz="3200" dirty="0"/>
                    </a:p>
                  </a:txBody>
                  <a:tcPr/>
                </a:tc>
              </a:tr>
              <a:tr h="370840">
                <a:tc>
                  <a:txBody>
                    <a:bodyPr/>
                    <a:lstStyle/>
                    <a:p>
                      <a:r>
                        <a:rPr lang="en-US" sz="3200" dirty="0" smtClean="0"/>
                        <a:t>Inquire</a:t>
                      </a:r>
                      <a:endParaRPr lang="en-US" sz="3200"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sz="3200" dirty="0" smtClean="0"/>
                        <a:t>Recommended</a:t>
                      </a:r>
                      <a:r>
                        <a:rPr lang="en-US" sz="3200" baseline="0" dirty="0" smtClean="0"/>
                        <a:t> PivotTables</a:t>
                      </a:r>
                      <a:endParaRPr lang="en-US" sz="3200"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sz="3200" dirty="0" smtClean="0"/>
                        <a:t>Recommended Charts</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Query</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Map</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bl>
          </a:graphicData>
        </a:graphic>
      </p:graphicFrame>
      <p:graphicFrame>
        <p:nvGraphicFramePr>
          <p:cNvPr id="7" name="Content Placeholder 5"/>
          <p:cNvGraphicFramePr>
            <a:graphicFrameLocks/>
          </p:cNvGraphicFramePr>
          <p:nvPr>
            <p:extLst/>
          </p:nvPr>
        </p:nvGraphicFramePr>
        <p:xfrm>
          <a:off x="731520" y="1905000"/>
          <a:ext cx="12679362" cy="4632960"/>
        </p:xfrm>
        <a:graphic>
          <a:graphicData uri="http://schemas.openxmlformats.org/drawingml/2006/table">
            <a:tbl>
              <a:tblPr firstRow="1" bandRow="1">
                <a:tableStyleId>{5C22544A-7EE6-4342-B048-85BDC9FD1C3A}</a:tableStyleId>
              </a:tblPr>
              <a:tblGrid>
                <a:gridCol w="4754562"/>
                <a:gridCol w="1905000"/>
                <a:gridCol w="2057400"/>
                <a:gridCol w="1816418"/>
                <a:gridCol w="2145982"/>
              </a:tblGrid>
              <a:tr h="370840">
                <a:tc>
                  <a:txBody>
                    <a:bodyPr/>
                    <a:lstStyle/>
                    <a:p>
                      <a:endParaRPr lang="en-US" dirty="0"/>
                    </a:p>
                  </a:txBody>
                  <a:tcPr/>
                </a:tc>
                <a:tc>
                  <a:txBody>
                    <a:bodyPr/>
                    <a:lstStyle/>
                    <a:p>
                      <a:pPr algn="ctr"/>
                      <a:r>
                        <a:rPr lang="en-US" sz="3200" dirty="0" smtClean="0"/>
                        <a:t>Obtain</a:t>
                      </a:r>
                      <a:endParaRPr lang="en-US" sz="3200" dirty="0"/>
                    </a:p>
                  </a:txBody>
                  <a:tcPr/>
                </a:tc>
                <a:tc>
                  <a:txBody>
                    <a:bodyPr/>
                    <a:lstStyle/>
                    <a:p>
                      <a:pPr algn="ctr"/>
                      <a:r>
                        <a:rPr lang="en-US" sz="3200" dirty="0" smtClean="0"/>
                        <a:t>Manage</a:t>
                      </a:r>
                      <a:endParaRPr lang="en-US" sz="3200" dirty="0"/>
                    </a:p>
                  </a:txBody>
                  <a:tcPr/>
                </a:tc>
                <a:tc>
                  <a:txBody>
                    <a:bodyPr/>
                    <a:lstStyle/>
                    <a:p>
                      <a:pPr algn="ctr"/>
                      <a:r>
                        <a:rPr lang="en-US" sz="3200" dirty="0" smtClean="0"/>
                        <a:t>Analyze</a:t>
                      </a:r>
                      <a:endParaRPr lang="en-US" sz="3200" dirty="0"/>
                    </a:p>
                  </a:txBody>
                  <a:tcPr/>
                </a:tc>
                <a:tc>
                  <a:txBody>
                    <a:bodyPr/>
                    <a:lstStyle/>
                    <a:p>
                      <a:pPr algn="ctr"/>
                      <a:r>
                        <a:rPr lang="en-US" sz="3200" dirty="0" smtClean="0"/>
                        <a:t>Visualize </a:t>
                      </a:r>
                      <a:endParaRPr lang="en-US" sz="3200" dirty="0"/>
                    </a:p>
                  </a:txBody>
                  <a:tcPr/>
                </a:tc>
              </a:tr>
              <a:tr h="370840">
                <a:tc>
                  <a:txBody>
                    <a:bodyPr/>
                    <a:lstStyle/>
                    <a:p>
                      <a:r>
                        <a:rPr lang="en-US" sz="3200" dirty="0" smtClean="0"/>
                        <a:t>Inquire</a:t>
                      </a:r>
                      <a:endParaRPr lang="en-US" sz="3200"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sz="3200" dirty="0" smtClean="0"/>
                        <a:t>Recommended</a:t>
                      </a:r>
                      <a:r>
                        <a:rPr lang="en-US" sz="3200" baseline="0" dirty="0" smtClean="0"/>
                        <a:t> PivotTables</a:t>
                      </a:r>
                      <a:endParaRPr lang="en-US" sz="3200"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sz="3200" dirty="0" smtClean="0"/>
                        <a:t>Recommended Charts</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Query</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Map</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Pivot</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View</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bl>
          </a:graphicData>
        </a:graphic>
      </p:graphicFrame>
      <p:graphicFrame>
        <p:nvGraphicFramePr>
          <p:cNvPr id="8" name="Content Placeholder 5"/>
          <p:cNvGraphicFramePr>
            <a:graphicFrameLocks/>
          </p:cNvGraphicFramePr>
          <p:nvPr>
            <p:extLst/>
          </p:nvPr>
        </p:nvGraphicFramePr>
        <p:xfrm>
          <a:off x="731520" y="1905000"/>
          <a:ext cx="12679362" cy="5791200"/>
        </p:xfrm>
        <a:graphic>
          <a:graphicData uri="http://schemas.openxmlformats.org/drawingml/2006/table">
            <a:tbl>
              <a:tblPr firstRow="1" bandRow="1">
                <a:tableStyleId>{5C22544A-7EE6-4342-B048-85BDC9FD1C3A}</a:tableStyleId>
              </a:tblPr>
              <a:tblGrid>
                <a:gridCol w="4754562"/>
                <a:gridCol w="1905000"/>
                <a:gridCol w="2057400"/>
                <a:gridCol w="1816418"/>
                <a:gridCol w="2145982"/>
              </a:tblGrid>
              <a:tr h="370840">
                <a:tc>
                  <a:txBody>
                    <a:bodyPr/>
                    <a:lstStyle/>
                    <a:p>
                      <a:endParaRPr lang="en-US" dirty="0"/>
                    </a:p>
                  </a:txBody>
                  <a:tcPr/>
                </a:tc>
                <a:tc>
                  <a:txBody>
                    <a:bodyPr/>
                    <a:lstStyle/>
                    <a:p>
                      <a:pPr algn="ctr"/>
                      <a:r>
                        <a:rPr lang="en-US" sz="3200" dirty="0" smtClean="0"/>
                        <a:t>Obtain</a:t>
                      </a:r>
                      <a:endParaRPr lang="en-US" sz="3200" dirty="0"/>
                    </a:p>
                  </a:txBody>
                  <a:tcPr/>
                </a:tc>
                <a:tc>
                  <a:txBody>
                    <a:bodyPr/>
                    <a:lstStyle/>
                    <a:p>
                      <a:pPr algn="ctr"/>
                      <a:r>
                        <a:rPr lang="en-US" sz="3200" dirty="0" smtClean="0"/>
                        <a:t>Manage</a:t>
                      </a:r>
                      <a:endParaRPr lang="en-US" sz="3200" dirty="0"/>
                    </a:p>
                  </a:txBody>
                  <a:tcPr/>
                </a:tc>
                <a:tc>
                  <a:txBody>
                    <a:bodyPr/>
                    <a:lstStyle/>
                    <a:p>
                      <a:pPr algn="ctr"/>
                      <a:r>
                        <a:rPr lang="en-US" sz="3200" dirty="0" smtClean="0"/>
                        <a:t>Analyze</a:t>
                      </a:r>
                      <a:endParaRPr lang="en-US" sz="3200" dirty="0"/>
                    </a:p>
                  </a:txBody>
                  <a:tcPr/>
                </a:tc>
                <a:tc>
                  <a:txBody>
                    <a:bodyPr/>
                    <a:lstStyle/>
                    <a:p>
                      <a:pPr algn="ctr"/>
                      <a:r>
                        <a:rPr lang="en-US" sz="3200" dirty="0" smtClean="0"/>
                        <a:t>Visualize </a:t>
                      </a:r>
                      <a:endParaRPr lang="en-US" sz="3200" dirty="0"/>
                    </a:p>
                  </a:txBody>
                  <a:tcPr/>
                </a:tc>
              </a:tr>
              <a:tr h="370840">
                <a:tc>
                  <a:txBody>
                    <a:bodyPr/>
                    <a:lstStyle/>
                    <a:p>
                      <a:r>
                        <a:rPr lang="en-US" sz="3200" dirty="0" smtClean="0"/>
                        <a:t>Inquire</a:t>
                      </a:r>
                      <a:endParaRPr lang="en-US" sz="3200"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sz="3200" dirty="0" smtClean="0"/>
                        <a:t>Recommended</a:t>
                      </a:r>
                      <a:r>
                        <a:rPr lang="en-US" sz="3200" baseline="0" dirty="0" smtClean="0"/>
                        <a:t> PivotTables</a:t>
                      </a:r>
                      <a:endParaRPr lang="en-US" sz="3200"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sz="3200" dirty="0" smtClean="0"/>
                        <a:t>Recommended Charts</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Query</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Map</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Pivot</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View</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Commercial Add-Ins</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Apps for Office</a:t>
                      </a:r>
                      <a:endParaRPr lang="en-US" sz="3200"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Tree>
    <p:extLst>
      <p:ext uri="{BB962C8B-B14F-4D97-AF65-F5344CB8AC3E}">
        <p14:creationId xmlns:p14="http://schemas.microsoft.com/office/powerpoint/2010/main" val="159708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Lots to learn…..</a:t>
            </a:r>
            <a:endParaRPr lang="en-US" dirty="0"/>
          </a:p>
        </p:txBody>
      </p:sp>
    </p:spTree>
    <p:extLst>
      <p:ext uri="{BB962C8B-B14F-4D97-AF65-F5344CB8AC3E}">
        <p14:creationId xmlns:p14="http://schemas.microsoft.com/office/powerpoint/2010/main" val="3517103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1491" b="1973"/>
          <a:stretch/>
        </p:blipFill>
        <p:spPr>
          <a:xfrm>
            <a:off x="2057400" y="2362200"/>
            <a:ext cx="10063318" cy="3785838"/>
          </a:xfrm>
          <a:prstGeom prst="rect">
            <a:avLst/>
          </a:prstGeom>
          <a:ln>
            <a:solidFill>
              <a:schemeClr val="tx1"/>
            </a:solidFill>
          </a:ln>
        </p:spPr>
      </p:pic>
    </p:spTree>
    <p:extLst>
      <p:ext uri="{BB962C8B-B14F-4D97-AF65-F5344CB8AC3E}">
        <p14:creationId xmlns:p14="http://schemas.microsoft.com/office/powerpoint/2010/main" val="4138518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Excel </a:t>
            </a:r>
            <a:r>
              <a:rPr lang="en-US" smtClean="0"/>
              <a:t>2013 Data Capabilities</a:t>
            </a:r>
            <a:endParaRPr lang="en-US" dirty="0"/>
          </a:p>
        </p:txBody>
      </p:sp>
      <p:graphicFrame>
        <p:nvGraphicFramePr>
          <p:cNvPr id="6" name="Content Placeholder 5"/>
          <p:cNvGraphicFramePr>
            <a:graphicFrameLocks noGrp="1"/>
          </p:cNvGraphicFramePr>
          <p:nvPr>
            <p:ph idx="1"/>
            <p:extLst/>
          </p:nvPr>
        </p:nvGraphicFramePr>
        <p:xfrm>
          <a:off x="731838" y="1920875"/>
          <a:ext cx="12679362" cy="2316480"/>
        </p:xfrm>
        <a:graphic>
          <a:graphicData uri="http://schemas.openxmlformats.org/drawingml/2006/table">
            <a:tbl>
              <a:tblPr firstRow="1" bandRow="1">
                <a:tableStyleId>{5C22544A-7EE6-4342-B048-85BDC9FD1C3A}</a:tableStyleId>
              </a:tblPr>
              <a:tblGrid>
                <a:gridCol w="4754562"/>
                <a:gridCol w="1905000"/>
                <a:gridCol w="2057400"/>
                <a:gridCol w="1816418"/>
                <a:gridCol w="2145982"/>
              </a:tblGrid>
              <a:tr h="370840">
                <a:tc>
                  <a:txBody>
                    <a:bodyPr/>
                    <a:lstStyle/>
                    <a:p>
                      <a:endParaRPr lang="en-US" dirty="0"/>
                    </a:p>
                  </a:txBody>
                  <a:tcPr/>
                </a:tc>
                <a:tc>
                  <a:txBody>
                    <a:bodyPr/>
                    <a:lstStyle/>
                    <a:p>
                      <a:pPr algn="ctr"/>
                      <a:r>
                        <a:rPr lang="en-US" sz="3200" dirty="0" smtClean="0"/>
                        <a:t>Obtain</a:t>
                      </a:r>
                      <a:endParaRPr lang="en-US" sz="3200" dirty="0"/>
                    </a:p>
                  </a:txBody>
                  <a:tcPr/>
                </a:tc>
                <a:tc>
                  <a:txBody>
                    <a:bodyPr/>
                    <a:lstStyle/>
                    <a:p>
                      <a:pPr algn="ctr"/>
                      <a:r>
                        <a:rPr lang="en-US" sz="3200" dirty="0" smtClean="0"/>
                        <a:t>Manage</a:t>
                      </a:r>
                      <a:endParaRPr lang="en-US" sz="3200" dirty="0"/>
                    </a:p>
                  </a:txBody>
                  <a:tcPr/>
                </a:tc>
                <a:tc>
                  <a:txBody>
                    <a:bodyPr/>
                    <a:lstStyle/>
                    <a:p>
                      <a:pPr algn="ctr"/>
                      <a:r>
                        <a:rPr lang="en-US" sz="3200" dirty="0" smtClean="0"/>
                        <a:t>Analyze</a:t>
                      </a:r>
                      <a:endParaRPr lang="en-US" sz="3200" dirty="0"/>
                    </a:p>
                  </a:txBody>
                  <a:tcPr/>
                </a:tc>
                <a:tc>
                  <a:txBody>
                    <a:bodyPr/>
                    <a:lstStyle/>
                    <a:p>
                      <a:pPr algn="ctr"/>
                      <a:r>
                        <a:rPr lang="en-US" sz="3200" dirty="0" smtClean="0"/>
                        <a:t>Visualize </a:t>
                      </a:r>
                      <a:endParaRPr lang="en-US" sz="3200" dirty="0"/>
                    </a:p>
                  </a:txBody>
                  <a:tcPr/>
                </a:tc>
              </a:tr>
              <a:tr h="370840">
                <a:tc>
                  <a:txBody>
                    <a:bodyPr/>
                    <a:lstStyle/>
                    <a:p>
                      <a:r>
                        <a:rPr lang="en-US" sz="3200" dirty="0" smtClean="0"/>
                        <a:t>Inquire</a:t>
                      </a:r>
                      <a:endParaRPr lang="en-US" sz="3200"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sz="3200" dirty="0" smtClean="0"/>
                        <a:t>Recommended</a:t>
                      </a:r>
                      <a:r>
                        <a:rPr lang="en-US" sz="3200" baseline="0" dirty="0" smtClean="0"/>
                        <a:t> PivotTables</a:t>
                      </a:r>
                      <a:endParaRPr lang="en-US" sz="3200"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sz="3200" dirty="0" smtClean="0"/>
                        <a:t>Recommended Charts</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5"/>
          <p:cNvGraphicFramePr>
            <a:graphicFrameLocks/>
          </p:cNvGraphicFramePr>
          <p:nvPr>
            <p:extLst/>
          </p:nvPr>
        </p:nvGraphicFramePr>
        <p:xfrm>
          <a:off x="738447" y="1905000"/>
          <a:ext cx="12679362" cy="3474720"/>
        </p:xfrm>
        <a:graphic>
          <a:graphicData uri="http://schemas.openxmlformats.org/drawingml/2006/table">
            <a:tbl>
              <a:tblPr firstRow="1" bandRow="1">
                <a:tableStyleId>{5C22544A-7EE6-4342-B048-85BDC9FD1C3A}</a:tableStyleId>
              </a:tblPr>
              <a:tblGrid>
                <a:gridCol w="4754562"/>
                <a:gridCol w="1905000"/>
                <a:gridCol w="2057400"/>
                <a:gridCol w="1816418"/>
                <a:gridCol w="2145982"/>
              </a:tblGrid>
              <a:tr h="370840">
                <a:tc>
                  <a:txBody>
                    <a:bodyPr/>
                    <a:lstStyle/>
                    <a:p>
                      <a:endParaRPr lang="en-US" dirty="0"/>
                    </a:p>
                  </a:txBody>
                  <a:tcPr/>
                </a:tc>
                <a:tc>
                  <a:txBody>
                    <a:bodyPr/>
                    <a:lstStyle/>
                    <a:p>
                      <a:pPr algn="ctr"/>
                      <a:r>
                        <a:rPr lang="en-US" sz="3200" dirty="0" smtClean="0"/>
                        <a:t>Obtain</a:t>
                      </a:r>
                      <a:endParaRPr lang="en-US" sz="3200" dirty="0"/>
                    </a:p>
                  </a:txBody>
                  <a:tcPr/>
                </a:tc>
                <a:tc>
                  <a:txBody>
                    <a:bodyPr/>
                    <a:lstStyle/>
                    <a:p>
                      <a:pPr algn="ctr"/>
                      <a:r>
                        <a:rPr lang="en-US" sz="3200" dirty="0" smtClean="0"/>
                        <a:t>Manage</a:t>
                      </a:r>
                      <a:endParaRPr lang="en-US" sz="3200" dirty="0"/>
                    </a:p>
                  </a:txBody>
                  <a:tcPr/>
                </a:tc>
                <a:tc>
                  <a:txBody>
                    <a:bodyPr/>
                    <a:lstStyle/>
                    <a:p>
                      <a:pPr algn="ctr"/>
                      <a:r>
                        <a:rPr lang="en-US" sz="3200" dirty="0" smtClean="0"/>
                        <a:t>Analyze</a:t>
                      </a:r>
                      <a:endParaRPr lang="en-US" sz="3200" dirty="0"/>
                    </a:p>
                  </a:txBody>
                  <a:tcPr/>
                </a:tc>
                <a:tc>
                  <a:txBody>
                    <a:bodyPr/>
                    <a:lstStyle/>
                    <a:p>
                      <a:pPr algn="ctr"/>
                      <a:r>
                        <a:rPr lang="en-US" sz="3200" dirty="0" smtClean="0"/>
                        <a:t>Visualize </a:t>
                      </a:r>
                      <a:endParaRPr lang="en-US" sz="3200" dirty="0"/>
                    </a:p>
                  </a:txBody>
                  <a:tcPr/>
                </a:tc>
              </a:tr>
              <a:tr h="370840">
                <a:tc>
                  <a:txBody>
                    <a:bodyPr/>
                    <a:lstStyle/>
                    <a:p>
                      <a:r>
                        <a:rPr lang="en-US" sz="3200" dirty="0" smtClean="0"/>
                        <a:t>Inquire</a:t>
                      </a:r>
                      <a:endParaRPr lang="en-US" sz="3200"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sz="3200" dirty="0" smtClean="0"/>
                        <a:t>Recommended</a:t>
                      </a:r>
                      <a:r>
                        <a:rPr lang="en-US" sz="3200" baseline="0" dirty="0" smtClean="0"/>
                        <a:t> PivotTables</a:t>
                      </a:r>
                      <a:endParaRPr lang="en-US" sz="3200"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sz="3200" dirty="0" smtClean="0"/>
                        <a:t>Recommended Charts</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Query</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Map</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bl>
          </a:graphicData>
        </a:graphic>
      </p:graphicFrame>
      <p:graphicFrame>
        <p:nvGraphicFramePr>
          <p:cNvPr id="7" name="Content Placeholder 5"/>
          <p:cNvGraphicFramePr>
            <a:graphicFrameLocks/>
          </p:cNvGraphicFramePr>
          <p:nvPr>
            <p:extLst/>
          </p:nvPr>
        </p:nvGraphicFramePr>
        <p:xfrm>
          <a:off x="731520" y="1905000"/>
          <a:ext cx="12679362" cy="4632960"/>
        </p:xfrm>
        <a:graphic>
          <a:graphicData uri="http://schemas.openxmlformats.org/drawingml/2006/table">
            <a:tbl>
              <a:tblPr firstRow="1" bandRow="1">
                <a:tableStyleId>{5C22544A-7EE6-4342-B048-85BDC9FD1C3A}</a:tableStyleId>
              </a:tblPr>
              <a:tblGrid>
                <a:gridCol w="4754562"/>
                <a:gridCol w="1905000"/>
                <a:gridCol w="2057400"/>
                <a:gridCol w="1816418"/>
                <a:gridCol w="2145982"/>
              </a:tblGrid>
              <a:tr h="370840">
                <a:tc>
                  <a:txBody>
                    <a:bodyPr/>
                    <a:lstStyle/>
                    <a:p>
                      <a:endParaRPr lang="en-US" dirty="0"/>
                    </a:p>
                  </a:txBody>
                  <a:tcPr/>
                </a:tc>
                <a:tc>
                  <a:txBody>
                    <a:bodyPr/>
                    <a:lstStyle/>
                    <a:p>
                      <a:pPr algn="ctr"/>
                      <a:r>
                        <a:rPr lang="en-US" sz="3200" dirty="0" smtClean="0"/>
                        <a:t>Obtain</a:t>
                      </a:r>
                      <a:endParaRPr lang="en-US" sz="3200" dirty="0"/>
                    </a:p>
                  </a:txBody>
                  <a:tcPr/>
                </a:tc>
                <a:tc>
                  <a:txBody>
                    <a:bodyPr/>
                    <a:lstStyle/>
                    <a:p>
                      <a:pPr algn="ctr"/>
                      <a:r>
                        <a:rPr lang="en-US" sz="3200" dirty="0" smtClean="0"/>
                        <a:t>Manage</a:t>
                      </a:r>
                      <a:endParaRPr lang="en-US" sz="3200" dirty="0"/>
                    </a:p>
                  </a:txBody>
                  <a:tcPr/>
                </a:tc>
                <a:tc>
                  <a:txBody>
                    <a:bodyPr/>
                    <a:lstStyle/>
                    <a:p>
                      <a:pPr algn="ctr"/>
                      <a:r>
                        <a:rPr lang="en-US" sz="3200" dirty="0" smtClean="0"/>
                        <a:t>Analyze</a:t>
                      </a:r>
                      <a:endParaRPr lang="en-US" sz="3200" dirty="0"/>
                    </a:p>
                  </a:txBody>
                  <a:tcPr/>
                </a:tc>
                <a:tc>
                  <a:txBody>
                    <a:bodyPr/>
                    <a:lstStyle/>
                    <a:p>
                      <a:pPr algn="ctr"/>
                      <a:r>
                        <a:rPr lang="en-US" sz="3200" dirty="0" smtClean="0"/>
                        <a:t>Visualize </a:t>
                      </a:r>
                      <a:endParaRPr lang="en-US" sz="3200" dirty="0"/>
                    </a:p>
                  </a:txBody>
                  <a:tcPr/>
                </a:tc>
              </a:tr>
              <a:tr h="370840">
                <a:tc>
                  <a:txBody>
                    <a:bodyPr/>
                    <a:lstStyle/>
                    <a:p>
                      <a:r>
                        <a:rPr lang="en-US" sz="3200" dirty="0" smtClean="0"/>
                        <a:t>Inquire</a:t>
                      </a:r>
                      <a:endParaRPr lang="en-US" sz="3200"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sz="3200" dirty="0" smtClean="0"/>
                        <a:t>Recommended</a:t>
                      </a:r>
                      <a:r>
                        <a:rPr lang="en-US" sz="3200" baseline="0" dirty="0" smtClean="0"/>
                        <a:t> PivotTables</a:t>
                      </a:r>
                      <a:endParaRPr lang="en-US" sz="3200"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sz="3200" dirty="0" smtClean="0"/>
                        <a:t>Recommended Charts</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Query</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Map</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Pivot</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View</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bl>
          </a:graphicData>
        </a:graphic>
      </p:graphicFrame>
      <p:graphicFrame>
        <p:nvGraphicFramePr>
          <p:cNvPr id="8" name="Content Placeholder 5"/>
          <p:cNvGraphicFramePr>
            <a:graphicFrameLocks/>
          </p:cNvGraphicFramePr>
          <p:nvPr>
            <p:extLst/>
          </p:nvPr>
        </p:nvGraphicFramePr>
        <p:xfrm>
          <a:off x="731520" y="1905000"/>
          <a:ext cx="12679362" cy="5791200"/>
        </p:xfrm>
        <a:graphic>
          <a:graphicData uri="http://schemas.openxmlformats.org/drawingml/2006/table">
            <a:tbl>
              <a:tblPr firstRow="1" bandRow="1">
                <a:tableStyleId>{5C22544A-7EE6-4342-B048-85BDC9FD1C3A}</a:tableStyleId>
              </a:tblPr>
              <a:tblGrid>
                <a:gridCol w="4754562"/>
                <a:gridCol w="1905000"/>
                <a:gridCol w="2057400"/>
                <a:gridCol w="1816418"/>
                <a:gridCol w="2145982"/>
              </a:tblGrid>
              <a:tr h="370840">
                <a:tc>
                  <a:txBody>
                    <a:bodyPr/>
                    <a:lstStyle/>
                    <a:p>
                      <a:endParaRPr lang="en-US" dirty="0"/>
                    </a:p>
                  </a:txBody>
                  <a:tcPr/>
                </a:tc>
                <a:tc>
                  <a:txBody>
                    <a:bodyPr/>
                    <a:lstStyle/>
                    <a:p>
                      <a:pPr algn="ctr"/>
                      <a:r>
                        <a:rPr lang="en-US" sz="3200" dirty="0" smtClean="0"/>
                        <a:t>Obtain</a:t>
                      </a:r>
                      <a:endParaRPr lang="en-US" sz="3200" dirty="0"/>
                    </a:p>
                  </a:txBody>
                  <a:tcPr/>
                </a:tc>
                <a:tc>
                  <a:txBody>
                    <a:bodyPr/>
                    <a:lstStyle/>
                    <a:p>
                      <a:pPr algn="ctr"/>
                      <a:r>
                        <a:rPr lang="en-US" sz="3200" dirty="0" smtClean="0"/>
                        <a:t>Manage</a:t>
                      </a:r>
                      <a:endParaRPr lang="en-US" sz="3200" dirty="0"/>
                    </a:p>
                  </a:txBody>
                  <a:tcPr/>
                </a:tc>
                <a:tc>
                  <a:txBody>
                    <a:bodyPr/>
                    <a:lstStyle/>
                    <a:p>
                      <a:pPr algn="ctr"/>
                      <a:r>
                        <a:rPr lang="en-US" sz="3200" dirty="0" smtClean="0"/>
                        <a:t>Analyze</a:t>
                      </a:r>
                      <a:endParaRPr lang="en-US" sz="3200" dirty="0"/>
                    </a:p>
                  </a:txBody>
                  <a:tcPr/>
                </a:tc>
                <a:tc>
                  <a:txBody>
                    <a:bodyPr/>
                    <a:lstStyle/>
                    <a:p>
                      <a:pPr algn="ctr"/>
                      <a:r>
                        <a:rPr lang="en-US" sz="3200" dirty="0" smtClean="0"/>
                        <a:t>Visualize </a:t>
                      </a:r>
                      <a:endParaRPr lang="en-US" sz="3200" dirty="0"/>
                    </a:p>
                  </a:txBody>
                  <a:tcPr/>
                </a:tc>
              </a:tr>
              <a:tr h="370840">
                <a:tc>
                  <a:txBody>
                    <a:bodyPr/>
                    <a:lstStyle/>
                    <a:p>
                      <a:r>
                        <a:rPr lang="en-US" sz="3200" dirty="0" smtClean="0"/>
                        <a:t>Inquire</a:t>
                      </a:r>
                      <a:endParaRPr lang="en-US" sz="3200"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sz="3200" dirty="0" smtClean="0"/>
                        <a:t>Recommended</a:t>
                      </a:r>
                      <a:r>
                        <a:rPr lang="en-US" sz="3200" baseline="0" dirty="0" smtClean="0"/>
                        <a:t> PivotTables</a:t>
                      </a:r>
                      <a:endParaRPr lang="en-US" sz="3200"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sz="3200" dirty="0" smtClean="0"/>
                        <a:t>Recommended Charts</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Query</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Map</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Power Pivot</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Power View</a:t>
                      </a:r>
                      <a:endParaRPr lang="en-US" sz="3200" dirty="0"/>
                    </a:p>
                  </a:txBody>
                  <a:tcPr>
                    <a:lnB w="76200" cap="flat" cmpd="sng" algn="ctr">
                      <a:solidFill>
                        <a:schemeClr val="tx1"/>
                      </a:solidFill>
                      <a:prstDash val="solid"/>
                      <a:round/>
                      <a:headEnd type="none" w="med" len="med"/>
                      <a:tailEnd type="none" w="med" len="med"/>
                    </a:lnB>
                  </a:tcPr>
                </a:tc>
                <a:tc>
                  <a:txBody>
                    <a:bodyPr/>
                    <a:lstStyle/>
                    <a:p>
                      <a:pPr algn="ctr"/>
                      <a:endParaRPr lang="en-US" dirty="0"/>
                    </a:p>
                  </a:txBody>
                  <a:tcPr>
                    <a:lnB w="76200" cap="flat" cmpd="sng" algn="ctr">
                      <a:solidFill>
                        <a:schemeClr val="tx1"/>
                      </a:solidFill>
                      <a:prstDash val="solid"/>
                      <a:round/>
                      <a:headEnd type="none" w="med" len="med"/>
                      <a:tailEnd type="none" w="med" len="med"/>
                    </a:lnB>
                  </a:tcPr>
                </a:tc>
                <a:tc>
                  <a:txBody>
                    <a:bodyPr/>
                    <a:lstStyle/>
                    <a:p>
                      <a:pPr algn="ctr"/>
                      <a:endParaRPr lang="en-US"/>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a:lnB w="76200" cap="flat" cmpd="sng" algn="ctr">
                      <a:solidFill>
                        <a:schemeClr val="tx1"/>
                      </a:solidFill>
                      <a:prstDash val="solid"/>
                      <a:round/>
                      <a:headEnd type="none" w="med" len="med"/>
                      <a:tailEnd type="none" w="med" len="med"/>
                    </a:lnB>
                  </a:tcPr>
                </a:tc>
              </a:tr>
              <a:tr h="370840">
                <a:tc>
                  <a:txBody>
                    <a:bodyPr/>
                    <a:lstStyle/>
                    <a:p>
                      <a:r>
                        <a:rPr lang="en-US" sz="3200" dirty="0" smtClean="0"/>
                        <a:t>Commercial Add-Ins</a:t>
                      </a:r>
                      <a:endParaRPr lang="en-US" sz="3200"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endParaRPr lang="en-US"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76200" cap="flat" cmpd="sng" algn="ctr">
                      <a:solidFill>
                        <a:schemeClr val="tx1"/>
                      </a:solidFill>
                      <a:prstDash val="solid"/>
                      <a:round/>
                      <a:headEnd type="none" w="med" len="med"/>
                      <a:tailEnd type="none" w="med" len="med"/>
                    </a:lnT>
                  </a:tcPr>
                </a:tc>
              </a:tr>
              <a:tr h="370840">
                <a:tc>
                  <a:txBody>
                    <a:bodyPr/>
                    <a:lstStyle/>
                    <a:p>
                      <a:r>
                        <a:rPr lang="en-US" sz="3200" dirty="0" smtClean="0"/>
                        <a:t>Apps for Office</a:t>
                      </a:r>
                      <a:endParaRPr lang="en-US" sz="3200"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Tree>
    <p:extLst>
      <p:ext uri="{BB962C8B-B14F-4D97-AF65-F5344CB8AC3E}">
        <p14:creationId xmlns:p14="http://schemas.microsoft.com/office/powerpoint/2010/main" val="393980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10691</TotalTime>
  <Words>2710</Words>
  <Application>Microsoft Office PowerPoint</Application>
  <PresentationFormat>Custom</PresentationFormat>
  <Paragraphs>538</Paragraphs>
  <Slides>79</Slides>
  <Notes>61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79</vt:i4>
      </vt:variant>
    </vt:vector>
  </HeadingPairs>
  <TitlesOfParts>
    <vt:vector size="82" baseType="lpstr">
      <vt:lpstr>Arial</vt:lpstr>
      <vt:lpstr>Calibri</vt:lpstr>
      <vt:lpstr>Office Theme</vt:lpstr>
      <vt:lpstr>Overview </vt:lpstr>
      <vt:lpstr>Data</vt:lpstr>
      <vt:lpstr>Basic level</vt:lpstr>
      <vt:lpstr>PowerPoint Presentation</vt:lpstr>
      <vt:lpstr>PowerPoint Presentation</vt:lpstr>
      <vt:lpstr>Quick Analysis</vt:lpstr>
      <vt:lpstr>Quick Analysis</vt:lpstr>
      <vt:lpstr>PowerPoint Presentation</vt:lpstr>
      <vt:lpstr>Excel 2013 Data Capabilities</vt:lpstr>
      <vt:lpstr>INQUIRE</vt:lpstr>
      <vt:lpstr>INQUIRE</vt:lpstr>
      <vt:lpstr>INQUIRE</vt:lpstr>
      <vt:lpstr>Workbook Analysis Report</vt:lpstr>
      <vt:lpstr>Workbook  Relationships</vt:lpstr>
      <vt:lpstr>Worksheet  Relationships</vt:lpstr>
      <vt:lpstr>Recommended PivotTables</vt:lpstr>
      <vt:lpstr>Recommended PivotTables</vt:lpstr>
      <vt:lpstr>Recommended Charts</vt:lpstr>
      <vt:lpstr>Recommended Charts</vt:lpstr>
      <vt:lpstr>Recommended Charts</vt:lpstr>
      <vt:lpstr>One step up</vt:lpstr>
      <vt:lpstr>Power User </vt:lpstr>
      <vt:lpstr>&gt;300 Million Excel users worldwide</vt:lpstr>
      <vt:lpstr>Microsoft’s 4 BI Capabilities</vt:lpstr>
      <vt:lpstr>Excel 2013 Data Capabilities</vt:lpstr>
      <vt:lpstr>Power Query</vt:lpstr>
      <vt:lpstr>Power Query</vt:lpstr>
      <vt:lpstr>Power Query</vt:lpstr>
      <vt:lpstr>Power Query</vt:lpstr>
      <vt:lpstr>Power Query</vt:lpstr>
      <vt:lpstr>PowerPoint Presentation</vt:lpstr>
      <vt:lpstr>Table format</vt:lpstr>
      <vt:lpstr>PowerPoint Presentation</vt:lpstr>
      <vt:lpstr>Power Map (GeoFlow)</vt:lpstr>
      <vt:lpstr>Power Map (GeoFlow)</vt:lpstr>
      <vt:lpstr>PowerPoint Presentation</vt:lpstr>
      <vt:lpstr>Power Map (GeoFlow)</vt:lpstr>
      <vt:lpstr>Power Map</vt:lpstr>
      <vt:lpstr>% Population 65 and Older by Locality</vt:lpstr>
      <vt:lpstr>% People in Poverty by State</vt:lpstr>
      <vt:lpstr>Another step up</vt:lpstr>
      <vt:lpstr>Power Pro </vt:lpstr>
      <vt:lpstr>Power Pivot</vt:lpstr>
      <vt:lpstr>Power Pivot</vt:lpstr>
      <vt:lpstr>Power Pivot</vt:lpstr>
      <vt:lpstr>Power Pivot</vt:lpstr>
      <vt:lpstr>Power Pivot</vt:lpstr>
      <vt:lpstr>PowerPivot Features</vt:lpstr>
      <vt:lpstr>PowerPoint Presentation</vt:lpstr>
      <vt:lpstr>PowerPoint Presentation</vt:lpstr>
      <vt:lpstr>Power Query vs Power Pivot</vt:lpstr>
      <vt:lpstr>Power View</vt:lpstr>
      <vt:lpstr>Power View</vt:lpstr>
      <vt:lpstr>Data Model</vt:lpstr>
      <vt:lpstr>Power View</vt:lpstr>
      <vt:lpstr>Power View</vt:lpstr>
      <vt:lpstr>Power View</vt:lpstr>
      <vt:lpstr>PowerPoint Presentation</vt:lpstr>
      <vt:lpstr>PowerPoint Presentation</vt:lpstr>
      <vt:lpstr>Microsoft’s position in Business Intelligence</vt:lpstr>
      <vt:lpstr>Microsoft’s 4 BI Capabilities</vt:lpstr>
      <vt:lpstr>Magic Quadrant for Business Intelligence</vt:lpstr>
      <vt:lpstr>PowerBI Blog</vt:lpstr>
      <vt:lpstr>Additional Add-ins/downloads</vt:lpstr>
      <vt:lpstr>Commercial Excel Add-ins</vt:lpstr>
      <vt:lpstr>Apps for Office</vt:lpstr>
      <vt:lpstr>Apps for Office</vt:lpstr>
      <vt:lpstr>Apps for Office</vt:lpstr>
      <vt:lpstr>Videos at Excel/New</vt:lpstr>
      <vt:lpstr>Excel Videos</vt:lpstr>
      <vt:lpstr>Excel Videos</vt:lpstr>
      <vt:lpstr>Microsoft Support site</vt:lpstr>
      <vt:lpstr>Mr. Excel</vt:lpstr>
      <vt:lpstr>Excel is Fun</vt:lpstr>
      <vt:lpstr>powerpivot(pro)</vt:lpstr>
      <vt:lpstr>Excel Blogs</vt:lpstr>
      <vt:lpstr>Printed Resources</vt:lpstr>
      <vt:lpstr>Excel 2013 Data Capabilities</vt:lpstr>
      <vt:lpstr>Lots to learn…..</vt:lpstr>
    </vt:vector>
  </TitlesOfParts>
  <Company>Cengage Learning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 User</dc:creator>
  <cp:lastModifiedBy>Bob Andrews</cp:lastModifiedBy>
  <cp:revision>156</cp:revision>
  <dcterms:created xsi:type="dcterms:W3CDTF">2013-09-03T21:16:27Z</dcterms:created>
  <dcterms:modified xsi:type="dcterms:W3CDTF">2014-05-22T11:19:33Z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1340654820</vt:i4>
  </property>
  <property fmtid="{D5CDD505-2E9C-101B-9397-08002B2CF9AE}" pid="3" name="_NewReviewCycle">
    <vt:lpwstr/>
  </property>
  <property fmtid="{D5CDD505-2E9C-101B-9397-08002B2CF9AE}" pid="4" name="_EmailSubject">
    <vt:lpwstr>Your Proposal for the Course Technology Computing Conference</vt:lpwstr>
  </property>
  <property fmtid="{D5CDD505-2E9C-101B-9397-08002B2CF9AE}" pid="5" name="_AuthorEmail">
    <vt:lpwstr>Julie.Moulton@contractor.cengage.com</vt:lpwstr>
  </property>
  <property fmtid="{D5CDD505-2E9C-101B-9397-08002B2CF9AE}" pid="6" name="_AuthorEmailDisplayName">
    <vt:lpwstr>Moulton, Julie</vt:lpwstr>
  </property>
  <property fmtid="{D5CDD505-2E9C-101B-9397-08002B2CF9AE}" pid="7" name="_PreviousAdHocReviewCycleID">
    <vt:i4>-629514829</vt:i4>
  </property>
</Properties>
</file>