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865" r:id="rId2"/>
  </p:sldMasterIdLst>
  <p:notesMasterIdLst>
    <p:notesMasterId r:id="rId81"/>
  </p:notesMasterIdLst>
  <p:handoutMasterIdLst>
    <p:handoutMasterId r:id="rId82"/>
  </p:handoutMasterIdLst>
  <p:sldIdLst>
    <p:sldId id="263" r:id="rId3"/>
    <p:sldId id="345" r:id="rId4"/>
    <p:sldId id="427" r:id="rId5"/>
    <p:sldId id="266" r:id="rId6"/>
    <p:sldId id="267" r:id="rId7"/>
    <p:sldId id="346" r:id="rId8"/>
    <p:sldId id="407" r:id="rId9"/>
    <p:sldId id="364" r:id="rId10"/>
    <p:sldId id="408" r:id="rId11"/>
    <p:sldId id="347" r:id="rId12"/>
    <p:sldId id="365" r:id="rId13"/>
    <p:sldId id="366" r:id="rId14"/>
    <p:sldId id="368" r:id="rId15"/>
    <p:sldId id="369" r:id="rId16"/>
    <p:sldId id="370" r:id="rId17"/>
    <p:sldId id="409" r:id="rId18"/>
    <p:sldId id="371" r:id="rId19"/>
    <p:sldId id="410" r:id="rId20"/>
    <p:sldId id="372" r:id="rId21"/>
    <p:sldId id="349" r:id="rId22"/>
    <p:sldId id="373" r:id="rId23"/>
    <p:sldId id="350" r:id="rId24"/>
    <p:sldId id="374" r:id="rId25"/>
    <p:sldId id="351" r:id="rId26"/>
    <p:sldId id="352" r:id="rId27"/>
    <p:sldId id="411" r:id="rId28"/>
    <p:sldId id="375" r:id="rId29"/>
    <p:sldId id="412" r:id="rId30"/>
    <p:sldId id="432" r:id="rId31"/>
    <p:sldId id="353" r:id="rId32"/>
    <p:sldId id="376" r:id="rId33"/>
    <p:sldId id="413" r:id="rId34"/>
    <p:sldId id="354" r:id="rId35"/>
    <p:sldId id="377" r:id="rId36"/>
    <p:sldId id="378" r:id="rId37"/>
    <p:sldId id="415" r:id="rId38"/>
    <p:sldId id="355" r:id="rId39"/>
    <p:sldId id="381" r:id="rId40"/>
    <p:sldId id="382" r:id="rId41"/>
    <p:sldId id="358" r:id="rId42"/>
    <p:sldId id="416" r:id="rId43"/>
    <p:sldId id="383" r:id="rId44"/>
    <p:sldId id="384" r:id="rId45"/>
    <p:sldId id="417" r:id="rId46"/>
    <p:sldId id="356" r:id="rId47"/>
    <p:sldId id="401" r:id="rId48"/>
    <p:sldId id="402" r:id="rId49"/>
    <p:sldId id="419" r:id="rId50"/>
    <p:sldId id="357" r:id="rId51"/>
    <p:sldId id="392" r:id="rId52"/>
    <p:sldId id="394" r:id="rId53"/>
    <p:sldId id="395" r:id="rId54"/>
    <p:sldId id="396" r:id="rId55"/>
    <p:sldId id="397" r:id="rId56"/>
    <p:sldId id="420" r:id="rId57"/>
    <p:sldId id="421" r:id="rId58"/>
    <p:sldId id="399" r:id="rId59"/>
    <p:sldId id="423" r:id="rId60"/>
    <p:sldId id="422" r:id="rId61"/>
    <p:sldId id="400" r:id="rId62"/>
    <p:sldId id="361" r:id="rId63"/>
    <p:sldId id="424" r:id="rId64"/>
    <p:sldId id="426" r:id="rId65"/>
    <p:sldId id="425" r:id="rId66"/>
    <p:sldId id="362" r:id="rId67"/>
    <p:sldId id="403" r:id="rId68"/>
    <p:sldId id="404" r:id="rId69"/>
    <p:sldId id="363" r:id="rId70"/>
    <p:sldId id="428" r:id="rId71"/>
    <p:sldId id="429" r:id="rId72"/>
    <p:sldId id="430" r:id="rId73"/>
    <p:sldId id="406" r:id="rId74"/>
    <p:sldId id="319" r:id="rId75"/>
    <p:sldId id="433" r:id="rId76"/>
    <p:sldId id="434" r:id="rId77"/>
    <p:sldId id="435" r:id="rId78"/>
    <p:sldId id="431" r:id="rId79"/>
    <p:sldId id="265" r:id="rId8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BFD"/>
    <a:srgbClr val="EEF9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F78B994-3467-44E2-A934-9AEE89E167EA}" type="datetimeFigureOut">
              <a:rPr lang="en-US"/>
              <a:pPr>
                <a:defRPr/>
              </a:pPr>
              <a:t>10/29/2012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FB37D06-7B2F-4A38-8DF1-CAA97BCF5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53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A4CA42D-90C6-466A-9CC7-F1EB785215B0}" type="datetimeFigureOut">
              <a:rPr lang="en-US"/>
              <a:pPr>
                <a:defRPr/>
              </a:pPr>
              <a:t>10/29/2012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5B22A25-EBAF-49B8-9782-26D80BD688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541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7F0FD792-5E29-455F-AC40-DBA144B56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A803B-EBE0-46A7-91CB-7BDF77347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6718C-BEF2-4B1E-B362-66ADC8D4D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Footer Placeholder 1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12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C077A571-3988-4097-B7E9-140315107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953000" y="6408738"/>
            <a:ext cx="25908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05800" y="6408738"/>
            <a:ext cx="7080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12-</a:t>
            </a:r>
            <a:fld id="{7940DD86-4909-42D6-A4D8-AF1FA33BC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80CEF99B-D21B-41DF-BCA3-F756468AE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17F0F292-ED8C-4672-9C2D-EA3EDDA14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DA9A1C61-02B8-4782-BF5A-38F540E3C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12-</a:t>
            </a:r>
            <a:fld id="{42003527-C6BF-4340-9F69-0D4D12CC6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12-</a:t>
            </a:r>
            <a:fld id="{B2E2E9EF-1D57-4963-8BF3-625DBDB4A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51DF72F5-F958-44B9-8C4D-FE25D43C7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31E20944-ED0F-4CCF-8149-79F3C5B64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379913" y="6408738"/>
            <a:ext cx="31638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8ABC4B88-5F8C-4AD6-94F9-F645B9F45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93DA2461-BA27-4FF8-A3E7-CB473BDD8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95DB84C1-2BC4-4925-8E32-D76C33381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EF7D7CE5-1C13-4137-B0BB-FDB037324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66DAA4BA-CEAA-453F-AD42-3E693E900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3EF34-C46C-4272-BA4F-CF898C93B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E8E76-6C2D-4DD1-BCC5-6350AA56E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FE3AE-655B-42AD-B1B5-D07474AC0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C2C885D7-5CCA-4AD8-A5E1-A2BADA1A1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7EC9D-590B-4FB3-9DA5-32716785E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26463-DC7F-4417-9304-0BDE93C4A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DC3D9B53-D392-4DE0-8EC1-E5D1B4AE6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4" r:id="rId2"/>
    <p:sldLayoutId id="2147483883" r:id="rId3"/>
    <p:sldLayoutId id="2147483889" r:id="rId4"/>
    <p:sldLayoutId id="2147483890" r:id="rId5"/>
    <p:sldLayoutId id="2147483891" r:id="rId6"/>
    <p:sldLayoutId id="2147483882" r:id="rId7"/>
    <p:sldLayoutId id="2147483892" r:id="rId8"/>
    <p:sldLayoutId id="2147483893" r:id="rId9"/>
    <p:sldLayoutId id="2147483894" r:id="rId10"/>
    <p:sldLayoutId id="214748389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2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3087687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382000" y="6408738"/>
            <a:ext cx="631825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52756615-8C04-4CCD-B87D-D1272154B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8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887" r:id="rId10"/>
    <p:sldLayoutId id="2147483886" r:id="rId11"/>
    <p:sldLayoutId id="2147483904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pitchFamily="-72" charset="-128"/>
          <a:cs typeface="ＭＳ Ｐゴシック" pitchFamily="-7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-72" charset="2"/>
        <a:buChar char=""/>
        <a:defRPr sz="27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-72" charset="0"/>
        <a:buChar char="◦"/>
        <a:defRPr sz="23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-72" charset="2"/>
        <a:buChar char=""/>
        <a:defRPr sz="21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-72" charset="2"/>
        <a:buChar char=""/>
        <a:defRPr sz="19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-72" charset="2"/>
        <a:buChar char=""/>
        <a:defRPr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600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Chapter 12: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Introduction to Data Mining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609600" y="2759075"/>
            <a:ext cx="6442075" cy="1655763"/>
          </a:xfrm>
          <a:prstGeom prst="rect">
            <a:avLst/>
          </a:prstGeom>
          <a:solidFill>
            <a:schemeClr val="bg2">
              <a:alpha val="30196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182880" tIns="182880" rIns="182880" bIns="182880" anchor="ctr">
            <a:prstTxWarp prst="textNoShape">
              <a:avLst/>
            </a:prstTxWarp>
            <a:spAutoFit/>
          </a:bodyPr>
          <a:lstStyle/>
          <a:p>
            <a:r>
              <a:rPr lang="en-US" sz="2800" i="1"/>
              <a:t>Business Analytics: Methods, Models, </a:t>
            </a:r>
          </a:p>
          <a:p>
            <a:r>
              <a:rPr lang="en-US" sz="2800" i="1"/>
              <a:t>and Decisions</a:t>
            </a:r>
            <a:r>
              <a:rPr lang="en-US" sz="2800"/>
              <a:t>, 1</a:t>
            </a:r>
            <a:r>
              <a:rPr lang="en-US" sz="2800" baseline="30000"/>
              <a:t>st</a:t>
            </a:r>
            <a:r>
              <a:rPr lang="en-US" sz="2800"/>
              <a:t> edition</a:t>
            </a:r>
          </a:p>
          <a:p>
            <a:r>
              <a:rPr lang="en-US" sz="2800"/>
              <a:t>James R. Evans</a:t>
            </a:r>
          </a:p>
        </p:txBody>
      </p:sp>
      <p:sp>
        <p:nvSpPr>
          <p:cNvPr id="28675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28676" name="Slide Number Placeholder 15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650011F7-EC5F-4A1F-B86F-9CBA0F591FE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1950" y="1143000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12.1  Clustering Colleges and Universities</a:t>
            </a:r>
          </a:p>
          <a:p>
            <a:pPr marL="365760" indent="-256032" eaLnBrk="1" fontAlgn="auto" hangingPunct="1">
              <a:lnSpc>
                <a:spcPts val="3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Cluster the </a:t>
            </a:r>
            <a:r>
              <a:rPr lang="en-US" i="1" dirty="0" smtClean="0">
                <a:ea typeface="+mn-ea"/>
                <a:cs typeface="+mn-cs"/>
              </a:rPr>
              <a:t>Colleges and Universities </a:t>
            </a:r>
            <a:r>
              <a:rPr lang="en-US" dirty="0" smtClean="0">
                <a:ea typeface="+mn-ea"/>
                <a:cs typeface="+mn-cs"/>
              </a:rPr>
              <a:t>data using the five numeric columns in the data set.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Use the hierarchical method</a:t>
            </a:r>
          </a:p>
          <a:p>
            <a:pPr marL="109728" indent="0" eaLnBrk="1" fontAlgn="auto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Data Exploration and Reduction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7891" name="TextBox 5"/>
          <p:cNvSpPr txBox="1">
            <a:spLocks noChangeArrowheads="1"/>
          </p:cNvSpPr>
          <p:nvPr/>
        </p:nvSpPr>
        <p:spPr bwMode="auto">
          <a:xfrm>
            <a:off x="7467600" y="5486400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12.3</a:t>
            </a:r>
          </a:p>
        </p:txBody>
      </p:sp>
      <p:sp>
        <p:nvSpPr>
          <p:cNvPr id="37892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7893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FF82530C-05E9-47A9-91A1-589602AD575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338" y="3200400"/>
            <a:ext cx="77104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ontent Placeholder 1"/>
          <p:cNvSpPr>
            <a:spLocks noGrp="1"/>
          </p:cNvSpPr>
          <p:nvPr>
            <p:ph idx="1"/>
          </p:nvPr>
        </p:nvSpPr>
        <p:spPr>
          <a:xfrm>
            <a:off x="361950" y="11430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12.1 (continued) Clustering Colleges and Universities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Data Exploration and Reduction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8915" name="TextBox 5"/>
          <p:cNvSpPr txBox="1">
            <a:spLocks noChangeArrowheads="1"/>
          </p:cNvSpPr>
          <p:nvPr/>
        </p:nvSpPr>
        <p:spPr bwMode="auto">
          <a:xfrm>
            <a:off x="7761288" y="6096000"/>
            <a:ext cx="827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12.4</a:t>
            </a:r>
          </a:p>
        </p:txBody>
      </p:sp>
      <p:sp>
        <p:nvSpPr>
          <p:cNvPr id="38916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8917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20CCA443-288E-461D-A525-0C548E3BD76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389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831975"/>
            <a:ext cx="3619500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Box 2"/>
          <p:cNvSpPr txBox="1">
            <a:spLocks noChangeArrowheads="1"/>
          </p:cNvSpPr>
          <p:nvPr/>
        </p:nvSpPr>
        <p:spPr bwMode="auto">
          <a:xfrm>
            <a:off x="849313" y="3852863"/>
            <a:ext cx="25415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u="sng"/>
              <a:t>Step 1 of 3</a:t>
            </a:r>
            <a:r>
              <a:rPr lang="en-US" sz="2000" i="1"/>
              <a:t>:</a:t>
            </a:r>
          </a:p>
          <a:p>
            <a:r>
              <a:rPr lang="en-US" sz="2000" i="1"/>
              <a:t>Data Range</a:t>
            </a:r>
            <a:r>
              <a:rPr lang="en-US" sz="2000"/>
              <a:t>: A3:G52</a:t>
            </a:r>
          </a:p>
          <a:p>
            <a:r>
              <a:rPr lang="en-US" sz="2000" i="1"/>
              <a:t>Selected Variables</a:t>
            </a:r>
            <a:r>
              <a:rPr lang="en-US" sz="2000"/>
              <a:t>: </a:t>
            </a:r>
          </a:p>
          <a:p>
            <a:r>
              <a:rPr lang="en-US" sz="2000"/>
              <a:t>      Median SAT</a:t>
            </a:r>
          </a:p>
          <a:p>
            <a:r>
              <a:rPr lang="en-US" sz="2000"/>
              <a:t>          :          :</a:t>
            </a:r>
          </a:p>
          <a:p>
            <a:r>
              <a:rPr lang="en-US" sz="2000"/>
              <a:t>      Graduation 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1538" y="2133600"/>
            <a:ext cx="2738437" cy="1465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i="1" dirty="0">
                <a:latin typeface="+mn-lt"/>
                <a:ea typeface="+mn-ea"/>
                <a:cs typeface="+mn-cs"/>
              </a:rPr>
              <a:t>Add-Ins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err="1">
                <a:latin typeface="+mn-lt"/>
                <a:ea typeface="+mn-ea"/>
                <a:cs typeface="+mn-cs"/>
              </a:rPr>
              <a:t>XLMiner</a:t>
            </a:r>
            <a:endParaRPr lang="en-US" sz="2000" i="1" dirty="0">
              <a:latin typeface="+mn-lt"/>
              <a:ea typeface="+mn-ea"/>
              <a:cs typeface="+mn-cs"/>
            </a:endParaRP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>
                <a:latin typeface="+mn-lt"/>
                <a:ea typeface="+mn-ea"/>
                <a:cs typeface="+mn-cs"/>
              </a:rPr>
              <a:t>Data Reduction and</a:t>
            </a:r>
          </a:p>
          <a:p>
            <a:pPr marL="109728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>
                <a:latin typeface="+mn-lt"/>
                <a:ea typeface="+mn-ea"/>
                <a:cs typeface="+mn-cs"/>
              </a:rPr>
              <a:t>           Exploration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>
                <a:latin typeface="+mn-lt"/>
                <a:ea typeface="+mn-ea"/>
                <a:cs typeface="+mn-cs"/>
              </a:rPr>
              <a:t>Hierarchical Clustering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12.1 (continued) Clustering Colleges and Universities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Data Exploration and Reduction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9939" name="TextBox 5"/>
          <p:cNvSpPr txBox="1">
            <a:spLocks noChangeArrowheads="1"/>
          </p:cNvSpPr>
          <p:nvPr/>
        </p:nvSpPr>
        <p:spPr bwMode="auto">
          <a:xfrm>
            <a:off x="7391400" y="5553075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12.5</a:t>
            </a:r>
          </a:p>
        </p:txBody>
      </p:sp>
      <p:sp>
        <p:nvSpPr>
          <p:cNvPr id="39940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9941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39055875-013A-4FEC-BB86-A58DF1A2BB5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399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033588"/>
            <a:ext cx="3571875" cy="35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Box 7"/>
          <p:cNvSpPr txBox="1">
            <a:spLocks noChangeArrowheads="1"/>
          </p:cNvSpPr>
          <p:nvPr/>
        </p:nvSpPr>
        <p:spPr bwMode="auto">
          <a:xfrm>
            <a:off x="762000" y="2590800"/>
            <a:ext cx="3149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u="sng"/>
              <a:t>Step 2 of 3</a:t>
            </a:r>
            <a:r>
              <a:rPr lang="en-US" sz="2000" i="1"/>
              <a:t>:</a:t>
            </a:r>
          </a:p>
          <a:p>
            <a:r>
              <a:rPr lang="en-US" sz="2000" i="1"/>
              <a:t>Normalize input data</a:t>
            </a:r>
          </a:p>
          <a:p>
            <a:r>
              <a:rPr lang="en-US" sz="2000" i="1"/>
              <a:t>Similarity Measure:</a:t>
            </a:r>
          </a:p>
          <a:p>
            <a:r>
              <a:rPr lang="en-US" sz="2000" i="1"/>
              <a:t>    </a:t>
            </a:r>
            <a:r>
              <a:rPr lang="en-US" sz="2000"/>
              <a:t>Euclidean distance</a:t>
            </a:r>
          </a:p>
          <a:p>
            <a:r>
              <a:rPr lang="en-US" sz="2000" i="1"/>
              <a:t>Clustering Method</a:t>
            </a:r>
            <a:r>
              <a:rPr lang="en-US" sz="2000"/>
              <a:t>: </a:t>
            </a:r>
          </a:p>
          <a:p>
            <a:r>
              <a:rPr lang="en-US" sz="2000"/>
              <a:t>      Average group linkage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12.1 (continued) Clustering Colleges and Universities</a:t>
            </a:r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Data Exploration and Reduction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40963" name="TextBox 5"/>
          <p:cNvSpPr txBox="1">
            <a:spLocks noChangeArrowheads="1"/>
          </p:cNvSpPr>
          <p:nvPr/>
        </p:nvSpPr>
        <p:spPr bwMode="auto">
          <a:xfrm>
            <a:off x="7467600" y="4811713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12.6</a:t>
            </a:r>
          </a:p>
        </p:txBody>
      </p:sp>
      <p:sp>
        <p:nvSpPr>
          <p:cNvPr id="40964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0965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0FAC1ABB-DBFC-4A2D-8C18-93238C46E6C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628900"/>
            <a:ext cx="34194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TextBox 7"/>
          <p:cNvSpPr txBox="1">
            <a:spLocks noChangeArrowheads="1"/>
          </p:cNvSpPr>
          <p:nvPr/>
        </p:nvSpPr>
        <p:spPr bwMode="auto">
          <a:xfrm>
            <a:off x="914400" y="2590800"/>
            <a:ext cx="31242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u="sng"/>
              <a:t>Step 3 of 3</a:t>
            </a:r>
            <a:r>
              <a:rPr lang="en-US" sz="2000" i="1"/>
              <a:t>:</a:t>
            </a:r>
          </a:p>
          <a:p>
            <a:r>
              <a:rPr lang="en-US" sz="2000" i="1"/>
              <a:t>Draw dendrogram</a:t>
            </a:r>
          </a:p>
          <a:p>
            <a:r>
              <a:rPr lang="en-US" sz="2000" i="1"/>
              <a:t>Show cluster membership</a:t>
            </a:r>
          </a:p>
          <a:p>
            <a:r>
              <a:rPr lang="en-US" sz="2000" i="1"/>
              <a:t># Clusters</a:t>
            </a:r>
            <a:r>
              <a:rPr lang="en-US" sz="2000"/>
              <a:t>: 4</a:t>
            </a:r>
          </a:p>
          <a:p>
            <a:r>
              <a:rPr lang="en-US" sz="2000"/>
              <a:t>    (this stops the method</a:t>
            </a:r>
          </a:p>
          <a:p>
            <a:pPr>
              <a:lnSpc>
                <a:spcPts val="2200"/>
              </a:lnSpc>
            </a:pPr>
            <a:r>
              <a:rPr lang="en-US" sz="2000"/>
              <a:t>     from continuing until</a:t>
            </a:r>
          </a:p>
          <a:p>
            <a:pPr>
              <a:lnSpc>
                <a:spcPts val="2200"/>
              </a:lnSpc>
            </a:pPr>
            <a:r>
              <a:rPr lang="en-US" sz="2000"/>
              <a:t>     only 1 cluster is left)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12.1 (continued)  Clustering Colleges and Universities</a:t>
            </a:r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Data Exploration and Reduction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41987" name="TextBox 5"/>
          <p:cNvSpPr txBox="1">
            <a:spLocks noChangeArrowheads="1"/>
          </p:cNvSpPr>
          <p:nvPr/>
        </p:nvSpPr>
        <p:spPr bwMode="auto">
          <a:xfrm>
            <a:off x="5780088" y="5872163"/>
            <a:ext cx="8270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12.7</a:t>
            </a:r>
          </a:p>
        </p:txBody>
      </p:sp>
      <p:sp>
        <p:nvSpPr>
          <p:cNvPr id="41988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1989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BD91B83D-CEC4-44A7-8FA6-E12E98799E7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135188"/>
            <a:ext cx="566261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1219200" y="2590800"/>
            <a:ext cx="2449513" cy="7620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1992" name="TextBox 3"/>
          <p:cNvSpPr txBox="1">
            <a:spLocks noChangeArrowheads="1"/>
          </p:cNvSpPr>
          <p:nvPr/>
        </p:nvSpPr>
        <p:spPr bwMode="auto">
          <a:xfrm>
            <a:off x="6645275" y="2232025"/>
            <a:ext cx="20415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Hierarchical clustering results:</a:t>
            </a:r>
          </a:p>
          <a:p>
            <a:r>
              <a:rPr lang="en-US" sz="1800" u="sng"/>
              <a:t>Inputs section</a:t>
            </a:r>
          </a:p>
          <a:p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1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12.1 (continued) Clustering Colleges and Universities</a:t>
            </a:r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Data Exploration and Reduction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43011" name="TextBox 5"/>
          <p:cNvSpPr txBox="1">
            <a:spLocks noChangeArrowheads="1"/>
          </p:cNvSpPr>
          <p:nvPr/>
        </p:nvSpPr>
        <p:spPr bwMode="auto">
          <a:xfrm>
            <a:off x="4283075" y="5972175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12.8</a:t>
            </a:r>
          </a:p>
        </p:txBody>
      </p:sp>
      <p:sp>
        <p:nvSpPr>
          <p:cNvPr id="43012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3013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29993F7D-FE8A-432D-8EAE-0F28AAF74FA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30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675" y="2133600"/>
            <a:ext cx="4410075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5" name="TextBox 7"/>
          <p:cNvSpPr txBox="1">
            <a:spLocks noChangeArrowheads="1"/>
          </p:cNvSpPr>
          <p:nvPr/>
        </p:nvSpPr>
        <p:spPr bwMode="auto">
          <a:xfrm>
            <a:off x="5410200" y="2362200"/>
            <a:ext cx="24384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Hierarchical clustering results: </a:t>
            </a:r>
            <a:r>
              <a:rPr lang="en-US" sz="1800" u="sng"/>
              <a:t>Dendogram</a:t>
            </a:r>
          </a:p>
          <a:p>
            <a:endParaRPr lang="en-US" sz="1800" u="sng"/>
          </a:p>
          <a:p>
            <a:r>
              <a:rPr lang="en-US" sz="1800" i="1"/>
              <a:t>y</a:t>
            </a:r>
            <a:r>
              <a:rPr lang="en-US" sz="1800"/>
              <a:t>-axis measures intercluster distance</a:t>
            </a:r>
          </a:p>
          <a:p>
            <a:endParaRPr lang="en-US" sz="1800"/>
          </a:p>
          <a:p>
            <a:r>
              <a:rPr lang="en-US" sz="1800" i="1"/>
              <a:t>x</a:t>
            </a:r>
            <a:r>
              <a:rPr lang="en-US" sz="1800"/>
              <a:t>-axis indicates Subcluster ID’s</a:t>
            </a:r>
          </a:p>
          <a:p>
            <a:endParaRPr lang="en-US" sz="1800"/>
          </a:p>
          <a:p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1"/>
          <p:cNvSpPr>
            <a:spLocks noGrp="1"/>
          </p:cNvSpPr>
          <p:nvPr>
            <p:ph idx="1"/>
          </p:nvPr>
        </p:nvSpPr>
        <p:spPr>
          <a:xfrm>
            <a:off x="603250" y="10033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12.1 (continued)</a:t>
            </a:r>
            <a:r>
              <a:rPr lang="en-US" smtClean="0"/>
              <a:t> Clustering of Colleges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Data Exploration and Reduction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44035" name="TextBox 5"/>
          <p:cNvSpPr txBox="1">
            <a:spLocks noChangeArrowheads="1"/>
          </p:cNvSpPr>
          <p:nvPr/>
        </p:nvSpPr>
        <p:spPr bwMode="auto">
          <a:xfrm>
            <a:off x="7162800" y="6015038"/>
            <a:ext cx="1158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From Figure 12.8</a:t>
            </a:r>
          </a:p>
        </p:txBody>
      </p:sp>
      <p:sp>
        <p:nvSpPr>
          <p:cNvPr id="44036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4037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FEC324F9-C39D-46CC-9D66-021AE13B41B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403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806575"/>
            <a:ext cx="7467600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1143000" y="2514600"/>
            <a:ext cx="715168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43000" y="3124200"/>
            <a:ext cx="715168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4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143000" y="3171825"/>
            <a:ext cx="46038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2" name="TextBox 20"/>
          <p:cNvSpPr txBox="1">
            <a:spLocks noChangeArrowheads="1"/>
          </p:cNvSpPr>
          <p:nvPr/>
        </p:nvSpPr>
        <p:spPr bwMode="auto">
          <a:xfrm>
            <a:off x="804863" y="1436688"/>
            <a:ext cx="5410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Hierarchical clustering results: </a:t>
            </a:r>
            <a:r>
              <a:rPr lang="en-US" sz="1800" u="sng"/>
              <a:t>Dendrogram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ontent Placeholder 1"/>
          <p:cNvSpPr>
            <a:spLocks noGrp="1"/>
          </p:cNvSpPr>
          <p:nvPr>
            <p:ph idx="1"/>
          </p:nvPr>
        </p:nvSpPr>
        <p:spPr>
          <a:xfrm>
            <a:off x="412750" y="12192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12.1 (continued)</a:t>
            </a:r>
            <a:r>
              <a:rPr lang="en-US" smtClean="0"/>
              <a:t> Clustering of Colleges</a:t>
            </a:r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Data Exploration and Reduction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7467600" y="5994400"/>
            <a:ext cx="1158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From Figure 12.9</a:t>
            </a:r>
          </a:p>
        </p:txBody>
      </p:sp>
      <p:sp>
        <p:nvSpPr>
          <p:cNvPr id="45060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5061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FA5478AB-CFC3-42BA-8DEF-62BA956E7B13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50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35200"/>
            <a:ext cx="75819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3" name="TextBox 8"/>
          <p:cNvSpPr txBox="1">
            <a:spLocks noChangeArrowheads="1"/>
          </p:cNvSpPr>
          <p:nvPr/>
        </p:nvSpPr>
        <p:spPr bwMode="auto">
          <a:xfrm>
            <a:off x="609600" y="1752600"/>
            <a:ext cx="693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Hierarchical clustering results: </a:t>
            </a:r>
            <a:r>
              <a:rPr lang="en-US" sz="1800" u="sng"/>
              <a:t>Predicted clusters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1"/>
          <p:cNvSpPr>
            <a:spLocks noGrp="1"/>
          </p:cNvSpPr>
          <p:nvPr>
            <p:ph idx="1"/>
          </p:nvPr>
        </p:nvSpPr>
        <p:spPr>
          <a:xfrm>
            <a:off x="361950" y="11430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12.1 (continued)</a:t>
            </a:r>
            <a:r>
              <a:rPr lang="en-US" smtClean="0"/>
              <a:t> Clustering of Colleges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Data Exploration and Reduction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46083" name="TextBox 5"/>
          <p:cNvSpPr txBox="1">
            <a:spLocks noChangeArrowheads="1"/>
          </p:cNvSpPr>
          <p:nvPr/>
        </p:nvSpPr>
        <p:spPr bwMode="auto">
          <a:xfrm>
            <a:off x="3962400" y="6370638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12.9</a:t>
            </a:r>
          </a:p>
        </p:txBody>
      </p:sp>
      <p:sp>
        <p:nvSpPr>
          <p:cNvPr id="46084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6085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6E6E7EA1-E379-4FEE-A3E9-38C3819C68C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60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4572000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TextBox 7"/>
          <p:cNvSpPr txBox="1">
            <a:spLocks noChangeArrowheads="1"/>
          </p:cNvSpPr>
          <p:nvPr/>
        </p:nvSpPr>
        <p:spPr bwMode="auto">
          <a:xfrm>
            <a:off x="5334000" y="1676400"/>
            <a:ext cx="29718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Hierarchical clustering results: </a:t>
            </a:r>
            <a:r>
              <a:rPr lang="en-US" sz="1800" u="sng"/>
              <a:t>Predicted clusters</a:t>
            </a:r>
          </a:p>
          <a:p>
            <a:endParaRPr lang="en-US" sz="1800" u="sng"/>
          </a:p>
          <a:p>
            <a:r>
              <a:rPr lang="en-US" sz="1800" u="sng"/>
              <a:t> Cluster</a:t>
            </a:r>
            <a:r>
              <a:rPr lang="en-US" sz="1800"/>
              <a:t>     </a:t>
            </a:r>
            <a:r>
              <a:rPr lang="en-US" sz="1800" u="sng"/>
              <a:t> # Colleges</a:t>
            </a:r>
          </a:p>
          <a:p>
            <a:r>
              <a:rPr lang="en-US" sz="1800"/>
              <a:t>       1               23</a:t>
            </a:r>
          </a:p>
          <a:p>
            <a:r>
              <a:rPr lang="en-US" sz="1800"/>
              <a:t>       2               22</a:t>
            </a:r>
          </a:p>
          <a:p>
            <a:r>
              <a:rPr lang="en-US" sz="1800"/>
              <a:t>       3                 3     </a:t>
            </a:r>
          </a:p>
          <a:p>
            <a:r>
              <a:rPr lang="en-US" sz="1800"/>
              <a:t>       4                 1</a:t>
            </a:r>
          </a:p>
        </p:txBody>
      </p:sp>
      <p:sp>
        <p:nvSpPr>
          <p:cNvPr id="3" name="Oval 2"/>
          <p:cNvSpPr/>
          <p:nvPr/>
        </p:nvSpPr>
        <p:spPr>
          <a:xfrm>
            <a:off x="1524000" y="2133600"/>
            <a:ext cx="381000" cy="228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12.1 (continued)</a:t>
            </a:r>
            <a:r>
              <a:rPr lang="en-US" smtClean="0"/>
              <a:t>  Clustering of Colleges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Data Exploration and Reduction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47107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7108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46B0A932-BA10-4436-9139-97681E28A17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0425" y="2743200"/>
            <a:ext cx="723900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Box 6"/>
          <p:cNvSpPr txBox="1">
            <a:spLocks noChangeArrowheads="1"/>
          </p:cNvSpPr>
          <p:nvPr/>
        </p:nvSpPr>
        <p:spPr bwMode="auto">
          <a:xfrm>
            <a:off x="1371600" y="2239963"/>
            <a:ext cx="5737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Hierarchical clustering results for clusters 3 and 4</a:t>
            </a:r>
          </a:p>
        </p:txBody>
      </p:sp>
      <p:sp>
        <p:nvSpPr>
          <p:cNvPr id="47111" name="TextBox 7"/>
          <p:cNvSpPr txBox="1">
            <a:spLocks noChangeArrowheads="1"/>
          </p:cNvSpPr>
          <p:nvPr/>
        </p:nvSpPr>
        <p:spPr bwMode="auto">
          <a:xfrm>
            <a:off x="812800" y="4419600"/>
            <a:ext cx="7666038" cy="6508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ts val="1200"/>
              </a:spcBef>
            </a:pPr>
            <a:r>
              <a:rPr lang="en-US" sz="1800"/>
              <a:t>Schools in cluster 3 appear similar.</a:t>
            </a:r>
          </a:p>
          <a:p>
            <a:r>
              <a:rPr lang="en-US" sz="1800"/>
              <a:t>Cluster 4 has considerably higher Median SAT and Expenditures/Student.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29698" name="Slide Number Placeholder 1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BBB6E4A7-B86E-4855-8B9A-81FB3B66808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542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7838" y="1341438"/>
            <a:ext cx="8361362" cy="4525962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We will analyze the </a:t>
            </a:r>
            <a:r>
              <a:rPr lang="en-US" i="1" dirty="0">
                <a:ea typeface="+mn-ea"/>
                <a:cs typeface="+mn-cs"/>
              </a:rPr>
              <a:t>Credit Approval </a:t>
            </a:r>
            <a:r>
              <a:rPr lang="en-US" i="1" dirty="0" smtClean="0">
                <a:ea typeface="+mn-ea"/>
                <a:cs typeface="+mn-cs"/>
              </a:rPr>
              <a:t>Decisions</a:t>
            </a:r>
            <a:r>
              <a:rPr lang="en-US" dirty="0" smtClean="0">
                <a:ea typeface="+mn-ea"/>
                <a:cs typeface="+mn-cs"/>
              </a:rPr>
              <a:t> data </a:t>
            </a:r>
            <a:r>
              <a:rPr lang="en-US" dirty="0">
                <a:ea typeface="+mn-ea"/>
                <a:cs typeface="+mn-cs"/>
              </a:rPr>
              <a:t>to predict how to </a:t>
            </a:r>
            <a:r>
              <a:rPr lang="en-US" u="sng" dirty="0">
                <a:ea typeface="+mn-ea"/>
                <a:cs typeface="+mn-cs"/>
              </a:rPr>
              <a:t>classify</a:t>
            </a: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new elements.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Categorical variable of interest: Decision (whether to approve or reject a credit application)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Predictor variables: shown in columns A-E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Classification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48131" name="TextBox 5"/>
          <p:cNvSpPr txBox="1">
            <a:spLocks noChangeArrowheads="1"/>
          </p:cNvSpPr>
          <p:nvPr/>
        </p:nvSpPr>
        <p:spPr bwMode="auto">
          <a:xfrm>
            <a:off x="6953250" y="5935663"/>
            <a:ext cx="896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12.10</a:t>
            </a:r>
          </a:p>
        </p:txBody>
      </p:sp>
      <p:sp>
        <p:nvSpPr>
          <p:cNvPr id="48132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8133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691BAD60-9622-4F3D-86D9-E50F02D3C8A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81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2050" y="3673475"/>
            <a:ext cx="6610350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3550" y="1219200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u="sng" dirty="0" smtClean="0">
                <a:ea typeface="+mn-ea"/>
                <a:cs typeface="+mn-cs"/>
              </a:rPr>
              <a:t>Modified Credit </a:t>
            </a:r>
            <a:r>
              <a:rPr lang="en-US" i="1" u="sng" dirty="0">
                <a:ea typeface="+mn-ea"/>
                <a:cs typeface="+mn-cs"/>
              </a:rPr>
              <a:t>Approval Decisions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The categorical variables are coded as numeric: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Homeowner -  0 if No,       1 if Yes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Decision      -   </a:t>
            </a:r>
            <a:r>
              <a:rPr lang="en-US" dirty="0">
                <a:ea typeface="+mn-ea"/>
                <a:cs typeface="+mn-cs"/>
              </a:rPr>
              <a:t>0 if </a:t>
            </a:r>
            <a:r>
              <a:rPr lang="en-US" dirty="0" smtClean="0">
                <a:ea typeface="+mn-ea"/>
                <a:cs typeface="+mn-cs"/>
              </a:rPr>
              <a:t>Reject, </a:t>
            </a:r>
            <a:r>
              <a:rPr lang="en-US" dirty="0">
                <a:ea typeface="+mn-ea"/>
                <a:cs typeface="+mn-cs"/>
              </a:rPr>
              <a:t>1 if Approve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0515" y="381000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Classification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49155" name="TextBox 5"/>
          <p:cNvSpPr txBox="1">
            <a:spLocks noChangeArrowheads="1"/>
          </p:cNvSpPr>
          <p:nvPr/>
        </p:nvSpPr>
        <p:spPr bwMode="auto">
          <a:xfrm>
            <a:off x="7772400" y="5867400"/>
            <a:ext cx="896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12.11</a:t>
            </a:r>
          </a:p>
        </p:txBody>
      </p:sp>
      <p:sp>
        <p:nvSpPr>
          <p:cNvPr id="49156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9157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1B59F959-21E3-418C-A787-B582D58FF19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91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513" y="3200400"/>
            <a:ext cx="779303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Content Placeholder 1"/>
          <p:cNvSpPr>
            <a:spLocks noGrp="1"/>
          </p:cNvSpPr>
          <p:nvPr>
            <p:ph idx="1"/>
          </p:nvPr>
        </p:nvSpPr>
        <p:spPr>
          <a:xfrm>
            <a:off x="423863" y="127635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12.2 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Classifying Credit-Approval Decisions</a:t>
            </a:r>
          </a:p>
          <a:p>
            <a:pPr eaLnBrk="1" hangingPunct="1"/>
            <a:r>
              <a:rPr lang="en-US" smtClean="0"/>
              <a:t>Large bubbles correspond to rejected applications</a:t>
            </a:r>
          </a:p>
          <a:p>
            <a:pPr eaLnBrk="1" hangingPunct="1"/>
            <a:r>
              <a:rPr lang="en-US" smtClean="0"/>
              <a:t>Classification rule: Reject if credit score ≤ 640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Classification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50179" name="TextBox 5"/>
          <p:cNvSpPr txBox="1">
            <a:spLocks noChangeArrowheads="1"/>
          </p:cNvSpPr>
          <p:nvPr/>
        </p:nvSpPr>
        <p:spPr bwMode="auto">
          <a:xfrm>
            <a:off x="5262563" y="5964238"/>
            <a:ext cx="896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12.12</a:t>
            </a:r>
          </a:p>
        </p:txBody>
      </p:sp>
      <p:sp>
        <p:nvSpPr>
          <p:cNvPr id="50180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0181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BD886333-080E-48E7-95A3-726DDE95BFD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501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219450"/>
            <a:ext cx="44862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TextBox 7"/>
          <p:cNvSpPr txBox="1">
            <a:spLocks noChangeArrowheads="1"/>
          </p:cNvSpPr>
          <p:nvPr/>
        </p:nvSpPr>
        <p:spPr bwMode="auto">
          <a:xfrm>
            <a:off x="6477000" y="4267200"/>
            <a:ext cx="2286000" cy="6508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2 misclassifications</a:t>
            </a:r>
          </a:p>
          <a:p>
            <a:r>
              <a:rPr lang="en-US" sz="1800"/>
              <a:t>out of 50 </a:t>
            </a:r>
            <a:r>
              <a:rPr lang="en-US" sz="1800">
                <a:sym typeface="Wingdings" pitchFamily="-72" charset="2"/>
              </a:rPr>
              <a:t> 4%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43013"/>
            <a:ext cx="8229600" cy="452596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12.2  (continued)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Classifying Credit-Approval Decisions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Classification rule: Reject if 0.095(credit score) +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                            (years of credit history) ≤ 74.66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Classification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51203" name="TextBox 5"/>
          <p:cNvSpPr txBox="1">
            <a:spLocks noChangeArrowheads="1"/>
          </p:cNvSpPr>
          <p:nvPr/>
        </p:nvSpPr>
        <p:spPr bwMode="auto">
          <a:xfrm>
            <a:off x="5084763" y="5924550"/>
            <a:ext cx="896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12.13</a:t>
            </a:r>
          </a:p>
        </p:txBody>
      </p:sp>
      <p:sp>
        <p:nvSpPr>
          <p:cNvPr id="51204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1205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F959253F-0E3A-4CAA-8DF8-C22EFC46A1B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512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200400"/>
            <a:ext cx="44958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7" name="TextBox 2"/>
          <p:cNvSpPr txBox="1">
            <a:spLocks noChangeArrowheads="1"/>
          </p:cNvSpPr>
          <p:nvPr/>
        </p:nvSpPr>
        <p:spPr bwMode="auto">
          <a:xfrm>
            <a:off x="6477000" y="4267200"/>
            <a:ext cx="2286000" cy="6508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3 misclassifications out of 50 </a:t>
            </a:r>
            <a:r>
              <a:rPr lang="en-US" sz="1800">
                <a:sym typeface="Wingdings" pitchFamily="-72" charset="2"/>
              </a:rPr>
              <a:t> 6%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Content Placeholder 1"/>
          <p:cNvSpPr>
            <a:spLocks noGrp="1"/>
          </p:cNvSpPr>
          <p:nvPr>
            <p:ph idx="1"/>
          </p:nvPr>
        </p:nvSpPr>
        <p:spPr>
          <a:xfrm>
            <a:off x="404813" y="1281113"/>
            <a:ext cx="8229600" cy="4525962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12.3  Classification Matrix for Credit-Approval Classification Rules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Off-diagonal elements are the misclassifications</a:t>
            </a:r>
          </a:p>
          <a:p>
            <a:pPr eaLnBrk="1" hangingPunct="1"/>
            <a:r>
              <a:rPr lang="en-US" smtClean="0"/>
              <a:t>4% = probability of a misclassification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Classification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52227" name="TextBox 5"/>
          <p:cNvSpPr txBox="1">
            <a:spLocks noChangeArrowheads="1"/>
          </p:cNvSpPr>
          <p:nvPr/>
        </p:nvSpPr>
        <p:spPr bwMode="auto">
          <a:xfrm>
            <a:off x="7519988" y="4113213"/>
            <a:ext cx="896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12.12</a:t>
            </a:r>
          </a:p>
        </p:txBody>
      </p:sp>
      <p:sp>
        <p:nvSpPr>
          <p:cNvPr id="52228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2229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FA748393-376E-46E1-9174-EB72A93F877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522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209800"/>
            <a:ext cx="312102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867025"/>
            <a:ext cx="4267200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2" name="TextBox 8"/>
          <p:cNvSpPr txBox="1">
            <a:spLocks noChangeArrowheads="1"/>
          </p:cNvSpPr>
          <p:nvPr/>
        </p:nvSpPr>
        <p:spPr bwMode="auto">
          <a:xfrm>
            <a:off x="4278313" y="3860800"/>
            <a:ext cx="749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Table12.1</a:t>
            </a:r>
          </a:p>
        </p:txBody>
      </p:sp>
      <p:sp>
        <p:nvSpPr>
          <p:cNvPr id="3" name="Oval 2"/>
          <p:cNvSpPr/>
          <p:nvPr/>
        </p:nvSpPr>
        <p:spPr>
          <a:xfrm>
            <a:off x="4419600" y="3365500"/>
            <a:ext cx="234950" cy="2159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Oval 11"/>
          <p:cNvSpPr/>
          <p:nvPr/>
        </p:nvSpPr>
        <p:spPr>
          <a:xfrm>
            <a:off x="2971800" y="3625850"/>
            <a:ext cx="234950" cy="215900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Using Training and Validation Data</a:t>
            </a:r>
            <a:endParaRPr lang="en-US" i="1" u="sng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Data mining projects typically involve large volumes of data.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The data can be partitioned into:</a:t>
            </a:r>
          </a:p>
          <a:p>
            <a:pPr marL="640080" indent="-256032" eaLnBrk="1" fontAlgn="auto" hangingPunct="1"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▪"/>
              <a:defRPr/>
            </a:pPr>
            <a:r>
              <a:rPr lang="en-US" u="sng" dirty="0" smtClean="0">
                <a:ea typeface="+mn-ea"/>
                <a:cs typeface="+mn-cs"/>
              </a:rPr>
              <a:t>training data set</a:t>
            </a:r>
            <a:r>
              <a:rPr lang="en-US" dirty="0" smtClean="0">
                <a:ea typeface="+mn-ea"/>
                <a:cs typeface="+mn-cs"/>
              </a:rPr>
              <a:t> – has known outcomes and is used to “teach” the data-mining algorithm</a:t>
            </a:r>
          </a:p>
          <a:p>
            <a:pPr marL="640080" indent="-256032" eaLnBrk="1" fontAlgn="auto" hangingPunct="1"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▪"/>
              <a:defRPr/>
            </a:pPr>
            <a:r>
              <a:rPr lang="en-US" u="sng" dirty="0" smtClean="0">
                <a:ea typeface="+mn-ea"/>
                <a:cs typeface="+mn-cs"/>
              </a:rPr>
              <a:t>validation data set</a:t>
            </a:r>
            <a:r>
              <a:rPr lang="en-US" dirty="0" smtClean="0">
                <a:ea typeface="+mn-ea"/>
                <a:cs typeface="+mn-cs"/>
              </a:rPr>
              <a:t> – used to fine-tune a model</a:t>
            </a:r>
          </a:p>
          <a:p>
            <a:pPr marL="640080" indent="-256032" eaLnBrk="1" fontAlgn="auto" hangingPunct="1">
              <a:spcAft>
                <a:spcPts val="0"/>
              </a:spcAft>
              <a:buClr>
                <a:schemeClr val="tx1"/>
              </a:buClr>
              <a:buSzPct val="100000"/>
              <a:buFont typeface="Arial" pitchFamily="34" charset="0"/>
              <a:buChar char="▪"/>
              <a:defRPr/>
            </a:pPr>
            <a:r>
              <a:rPr lang="en-US" u="sng" dirty="0" smtClean="0">
                <a:ea typeface="+mn-ea"/>
                <a:cs typeface="+mn-cs"/>
              </a:rPr>
              <a:t>test data set</a:t>
            </a:r>
            <a:r>
              <a:rPr lang="en-US" dirty="0" smtClean="0">
                <a:ea typeface="+mn-ea"/>
                <a:cs typeface="+mn-cs"/>
              </a:rPr>
              <a:t> – tests the accuracy of the model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In </a:t>
            </a:r>
            <a:r>
              <a:rPr lang="en-US" i="1" dirty="0" err="1" smtClean="0">
                <a:ea typeface="+mn-ea"/>
                <a:cs typeface="+mn-cs"/>
              </a:rPr>
              <a:t>XLMiner</a:t>
            </a:r>
            <a:r>
              <a:rPr lang="en-US" dirty="0" smtClean="0">
                <a:ea typeface="+mn-ea"/>
                <a:cs typeface="+mn-cs"/>
              </a:rPr>
              <a:t>, partitioning can be random or user-specified.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Classification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53251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3252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92188942-E759-4EBE-8C52-7BF5660AEF0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3716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12.4  Partitioning Data Sets in </a:t>
            </a:r>
            <a:r>
              <a:rPr lang="en-US" i="1" u="sng" dirty="0" err="1" smtClean="0">
                <a:ea typeface="+mn-ea"/>
                <a:cs typeface="+mn-cs"/>
              </a:rPr>
              <a:t>XLMiner</a:t>
            </a:r>
            <a:endParaRPr lang="en-US" i="1" u="sng" dirty="0" smtClean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(</a:t>
            </a:r>
            <a:r>
              <a:rPr lang="en-US" i="1" u="sng" dirty="0" smtClean="0">
                <a:ea typeface="+mn-ea"/>
                <a:cs typeface="+mn-cs"/>
              </a:rPr>
              <a:t>Modified Credit Approval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u="sng" dirty="0" smtClean="0">
                <a:ea typeface="+mn-ea"/>
                <a:cs typeface="+mn-cs"/>
              </a:rPr>
              <a:t>Decisions </a:t>
            </a:r>
            <a:r>
              <a:rPr lang="en-US" u="sng" dirty="0" smtClean="0">
                <a:ea typeface="+mn-ea"/>
                <a:cs typeface="+mn-cs"/>
              </a:rPr>
              <a:t>data</a:t>
            </a:r>
            <a:r>
              <a:rPr lang="en-US" i="1" u="sng" dirty="0" smtClean="0">
                <a:ea typeface="+mn-ea"/>
                <a:cs typeface="+mn-cs"/>
              </a:rPr>
              <a:t>)</a:t>
            </a:r>
            <a:endParaRPr lang="en-US" u="sng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Classification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54275" name="TextBox 5"/>
          <p:cNvSpPr txBox="1">
            <a:spLocks noChangeArrowheads="1"/>
          </p:cNvSpPr>
          <p:nvPr/>
        </p:nvSpPr>
        <p:spPr bwMode="auto">
          <a:xfrm>
            <a:off x="7696200" y="6113463"/>
            <a:ext cx="896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12.14</a:t>
            </a:r>
          </a:p>
        </p:txBody>
      </p:sp>
      <p:sp>
        <p:nvSpPr>
          <p:cNvPr id="54276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4277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3FB58B03-FC2B-42AF-B2E0-8B123B3E136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542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649413"/>
            <a:ext cx="35560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TextBox 2"/>
          <p:cNvSpPr txBox="1">
            <a:spLocks noChangeArrowheads="1"/>
          </p:cNvSpPr>
          <p:nvPr/>
        </p:nvSpPr>
        <p:spPr bwMode="auto">
          <a:xfrm>
            <a:off x="609600" y="2667000"/>
            <a:ext cx="3303588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/>
              <a:t>XLMiner</a:t>
            </a:r>
          </a:p>
          <a:p>
            <a:r>
              <a:rPr lang="en-US" sz="2000" i="1"/>
              <a:t>Partition Data</a:t>
            </a:r>
          </a:p>
          <a:p>
            <a:r>
              <a:rPr lang="en-US" sz="2000" i="1"/>
              <a:t>Standard Partition</a:t>
            </a:r>
          </a:p>
          <a:p>
            <a:r>
              <a:rPr lang="en-US" sz="2000" i="1"/>
              <a:t>Data Range: </a:t>
            </a:r>
            <a:r>
              <a:rPr lang="en-US" sz="2000"/>
              <a:t>A3:F53</a:t>
            </a:r>
          </a:p>
          <a:p>
            <a:r>
              <a:rPr lang="en-US" sz="2000" i="1"/>
              <a:t>    Pick up rows randomly</a:t>
            </a:r>
          </a:p>
          <a:p>
            <a:r>
              <a:rPr lang="en-US" sz="2000" i="1"/>
              <a:t>    Variables in the </a:t>
            </a:r>
          </a:p>
          <a:p>
            <a:r>
              <a:rPr lang="en-US" sz="2000" i="1"/>
              <a:t>        partitioned data: </a:t>
            </a:r>
            <a:r>
              <a:rPr lang="en-US" sz="2000"/>
              <a:t>(all)</a:t>
            </a:r>
          </a:p>
          <a:p>
            <a:r>
              <a:rPr lang="en-US" sz="2000" i="1"/>
              <a:t>    Partitioning %</a:t>
            </a:r>
            <a:r>
              <a:rPr lang="en-US" sz="2000"/>
              <a:t>: Automatic</a:t>
            </a:r>
          </a:p>
          <a:p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525963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12.4 (continued) Partitioning Data Sets in </a:t>
            </a:r>
            <a:r>
              <a:rPr lang="en-US" i="1" u="sng" dirty="0" err="1" smtClean="0">
                <a:ea typeface="+mn-ea"/>
                <a:cs typeface="+mn-cs"/>
              </a:rPr>
              <a:t>XLMiner</a:t>
            </a:r>
            <a:endParaRPr lang="en-US" i="1" u="sng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Partitioning choices when choosing random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u="sng" dirty="0" smtClean="0">
                <a:ea typeface="+mn-ea"/>
                <a:cs typeface="+mn-cs"/>
              </a:rPr>
              <a:t>Automatic</a:t>
            </a:r>
            <a:r>
              <a:rPr lang="en-US" dirty="0" smtClean="0">
                <a:ea typeface="+mn-ea"/>
                <a:cs typeface="+mn-cs"/>
              </a:rPr>
              <a:t>  60% training, 40% validation 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u="sng" dirty="0" smtClean="0">
                <a:ea typeface="+mn-ea"/>
                <a:cs typeface="+mn-cs"/>
              </a:rPr>
              <a:t>Specify %</a:t>
            </a:r>
            <a:r>
              <a:rPr lang="en-US" dirty="0" smtClean="0">
                <a:ea typeface="+mn-ea"/>
                <a:cs typeface="+mn-cs"/>
              </a:rPr>
              <a:t>  50% training, 30% validation, 20% test (training and validation % can be modified)</a:t>
            </a:r>
          </a:p>
          <a:p>
            <a:pPr marL="624078" indent="-514350" eaLnBrk="1" fontAlgn="auto" hangingPunct="1"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u="sng" dirty="0" smtClean="0">
                <a:ea typeface="+mn-ea"/>
                <a:cs typeface="+mn-cs"/>
              </a:rPr>
              <a:t>Equal # records</a:t>
            </a:r>
            <a:r>
              <a:rPr lang="en-US" dirty="0" smtClean="0">
                <a:ea typeface="+mn-ea"/>
                <a:cs typeface="+mn-cs"/>
              </a:rPr>
              <a:t>  33.33% training, validation, test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err="1" smtClean="0">
                <a:ea typeface="+mn-ea"/>
                <a:cs typeface="+mn-cs"/>
              </a:rPr>
              <a:t>XLMiner</a:t>
            </a:r>
            <a:r>
              <a:rPr lang="en-US" dirty="0" smtClean="0">
                <a:ea typeface="+mn-ea"/>
                <a:cs typeface="+mn-cs"/>
              </a:rPr>
              <a:t> has size and relative size limitations on the data sets, which can affect the amount and % of data assigned to the data sets.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Classification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55299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5300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D8879F86-F23B-4D3A-AA41-F69EEFC82A2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1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12.4 (continued) Partitioning Data Sets in </a:t>
            </a:r>
            <a:r>
              <a:rPr lang="en-US" i="1" u="sng" smtClean="0"/>
              <a:t>XLMiner</a:t>
            </a:r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Classification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56323" name="TextBox 5"/>
          <p:cNvSpPr txBox="1">
            <a:spLocks noChangeArrowheads="1"/>
          </p:cNvSpPr>
          <p:nvPr/>
        </p:nvSpPr>
        <p:spPr bwMode="auto">
          <a:xfrm>
            <a:off x="5510213" y="6113463"/>
            <a:ext cx="896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12.15</a:t>
            </a:r>
          </a:p>
        </p:txBody>
      </p:sp>
      <p:sp>
        <p:nvSpPr>
          <p:cNvPr id="56324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6325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39302297-2CBB-4DCC-AEAB-1E05F2A5A2F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563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1263" y="2133600"/>
            <a:ext cx="5197475" cy="397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TextBox 2"/>
          <p:cNvSpPr txBox="1">
            <a:spLocks noChangeArrowheads="1"/>
          </p:cNvSpPr>
          <p:nvPr/>
        </p:nvSpPr>
        <p:spPr bwMode="auto">
          <a:xfrm>
            <a:off x="6553200" y="2152650"/>
            <a:ext cx="2057400" cy="22987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Portion of the output from a Standard Partition</a:t>
            </a:r>
          </a:p>
          <a:p>
            <a:endParaRPr lang="en-US" sz="1800"/>
          </a:p>
          <a:p>
            <a:r>
              <a:rPr lang="en-US" sz="1800"/>
              <a:t>First 30 rows: </a:t>
            </a:r>
          </a:p>
          <a:p>
            <a:r>
              <a:rPr lang="en-US" sz="1800"/>
              <a:t>     Training data</a:t>
            </a:r>
          </a:p>
          <a:p>
            <a:r>
              <a:rPr lang="en-US" sz="1800"/>
              <a:t>Last 20 rows:</a:t>
            </a:r>
          </a:p>
          <a:p>
            <a:r>
              <a:rPr lang="en-US" sz="1800"/>
              <a:t>     Validation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0" y="1066800"/>
            <a:ext cx="80391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Example 12.5  Classifying New Data for Credit Decisions Using Credit Scores and Years of Credit History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Use the Classification rule from Example 12.2: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100" dirty="0" smtClean="0">
                <a:ea typeface="+mn-ea"/>
                <a:cs typeface="+mn-cs"/>
              </a:rPr>
              <a:t>    Reject </a:t>
            </a:r>
            <a:r>
              <a:rPr lang="en-US" sz="2100" dirty="0">
                <a:ea typeface="+mn-ea"/>
                <a:cs typeface="+mn-cs"/>
              </a:rPr>
              <a:t>if 0.095(credit score) </a:t>
            </a:r>
            <a:r>
              <a:rPr lang="en-US" sz="2100" dirty="0" smtClean="0">
                <a:ea typeface="+mn-ea"/>
                <a:cs typeface="+mn-cs"/>
              </a:rPr>
              <a:t>+ (</a:t>
            </a:r>
            <a:r>
              <a:rPr lang="en-US" sz="2100" dirty="0">
                <a:ea typeface="+mn-ea"/>
                <a:cs typeface="+mn-cs"/>
              </a:rPr>
              <a:t>years of credit history) ≤ 74.66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i="1" u="sng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Classification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57347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7348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248EFF72-D379-477A-93AE-34E3FE2732E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7349" name="TextBox 6"/>
          <p:cNvSpPr txBox="1">
            <a:spLocks noChangeArrowheads="1"/>
          </p:cNvSpPr>
          <p:nvPr/>
        </p:nvSpPr>
        <p:spPr bwMode="auto">
          <a:xfrm>
            <a:off x="7345363" y="5264150"/>
            <a:ext cx="896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12.16</a:t>
            </a:r>
          </a:p>
        </p:txBody>
      </p:sp>
      <p:pic>
        <p:nvPicPr>
          <p:cNvPr id="573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429000"/>
            <a:ext cx="72532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7467600" y="3962400"/>
            <a:ext cx="776288" cy="246063"/>
          </a:xfrm>
          <a:prstGeom prst="ellipse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Scope of Data Mining</a:t>
            </a:r>
          </a:p>
          <a:p>
            <a:pPr eaLnBrk="1" hangingPunct="1"/>
            <a:r>
              <a:rPr lang="en-US" sz="2800" smtClean="0"/>
              <a:t>Data Exploration and Reduction</a:t>
            </a:r>
          </a:p>
          <a:p>
            <a:pPr eaLnBrk="1" hangingPunct="1"/>
            <a:r>
              <a:rPr lang="en-US" sz="2800" smtClean="0"/>
              <a:t>Classification</a:t>
            </a:r>
          </a:p>
          <a:p>
            <a:pPr eaLnBrk="1" hangingPunct="1"/>
            <a:r>
              <a:rPr lang="en-US" sz="2800" smtClean="0"/>
              <a:t>Classification Techniques</a:t>
            </a:r>
          </a:p>
          <a:p>
            <a:pPr eaLnBrk="1" hangingPunct="1"/>
            <a:r>
              <a:rPr lang="en-US" sz="2800" smtClean="0"/>
              <a:t>Association Rule Mining</a:t>
            </a:r>
          </a:p>
          <a:p>
            <a:pPr eaLnBrk="1" hangingPunct="1"/>
            <a:r>
              <a:rPr lang="en-US" sz="2800" smtClean="0"/>
              <a:t>Cause-and-Effect Modeling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Chapter 12 Topics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0723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0724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B145ABC4-83DA-42EA-951E-11A39BF5801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ontent Placeholder 1"/>
          <p:cNvSpPr>
            <a:spLocks noGrp="1"/>
          </p:cNvSpPr>
          <p:nvPr>
            <p:ph idx="1"/>
          </p:nvPr>
        </p:nvSpPr>
        <p:spPr>
          <a:xfrm>
            <a:off x="495300" y="1066800"/>
            <a:ext cx="8039100" cy="4525963"/>
          </a:xfrm>
        </p:spPr>
        <p:txBody>
          <a:bodyPr/>
          <a:lstStyle/>
          <a:p>
            <a:pPr eaLnBrk="1" hangingPunct="1"/>
            <a:r>
              <a:rPr lang="en-US" u="sng" smtClean="0"/>
              <a:t>Example 12.5 (continued) Classifying New Data for Credit Decisions Using Credit Scores and Years of Credit History</a:t>
            </a:r>
          </a:p>
          <a:p>
            <a:pPr eaLnBrk="1" hangingPunct="1">
              <a:buFont typeface="Wingdings 3" pitchFamily="-72" charset="2"/>
              <a:buNone/>
            </a:pPr>
            <a:endParaRPr lang="en-US" i="1" u="sng" smtClean="0"/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Classification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58371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8372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95F4BD70-BE1E-48D9-8941-F397A027CE2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048000"/>
            <a:ext cx="7564438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6038850" y="3025775"/>
            <a:ext cx="1752600" cy="492125"/>
          </a:xfrm>
          <a:prstGeom prst="ellipse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TextBox 2"/>
          <p:cNvSpPr txBox="1"/>
          <p:nvPr/>
        </p:nvSpPr>
        <p:spPr>
          <a:xfrm>
            <a:off x="933450" y="2678113"/>
            <a:ext cx="2227263" cy="37623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  <a:ea typeface="+mn-ea"/>
                <a:cs typeface="+mn-cs"/>
              </a:rPr>
              <a:t>New data to classify</a:t>
            </a:r>
          </a:p>
        </p:txBody>
      </p:sp>
      <p:sp>
        <p:nvSpPr>
          <p:cNvPr id="58376" name="TextBox 3"/>
          <p:cNvSpPr txBox="1">
            <a:spLocks noChangeArrowheads="1"/>
          </p:cNvSpPr>
          <p:nvPr/>
        </p:nvSpPr>
        <p:spPr bwMode="auto">
          <a:xfrm>
            <a:off x="6005513" y="2678113"/>
            <a:ext cx="2027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Reject if  this is &gt; 74.66</a:t>
            </a:r>
          </a:p>
        </p:txBody>
      </p:sp>
      <p:sp>
        <p:nvSpPr>
          <p:cNvPr id="58377" name="TextBox 5"/>
          <p:cNvSpPr txBox="1">
            <a:spLocks noChangeArrowheads="1"/>
          </p:cNvSpPr>
          <p:nvPr/>
        </p:nvSpPr>
        <p:spPr bwMode="auto">
          <a:xfrm>
            <a:off x="7086600" y="4572000"/>
            <a:ext cx="27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482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Three Data-Mining Approaches to Classification:</a:t>
            </a:r>
          </a:p>
          <a:p>
            <a:pPr marL="109728" indent="0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1. </a:t>
            </a:r>
            <a:r>
              <a:rPr lang="en-US" i="1" u="sng" dirty="0" smtClean="0">
                <a:ea typeface="+mn-ea"/>
                <a:cs typeface="+mn-cs"/>
              </a:rPr>
              <a:t>k-</a:t>
            </a:r>
            <a:r>
              <a:rPr lang="en-US" u="sng" dirty="0" smtClean="0">
                <a:ea typeface="+mn-ea"/>
                <a:cs typeface="+mn-cs"/>
              </a:rPr>
              <a:t>Nearest </a:t>
            </a:r>
            <a:r>
              <a:rPr lang="en-US" u="sng" dirty="0">
                <a:ea typeface="+mn-ea"/>
                <a:cs typeface="+mn-cs"/>
              </a:rPr>
              <a:t>Neighbors</a:t>
            </a:r>
            <a:r>
              <a:rPr lang="en-US" i="1" u="sng" dirty="0" smtClean="0">
                <a:ea typeface="+mn-ea"/>
                <a:cs typeface="+mn-cs"/>
              </a:rPr>
              <a:t> (k</a:t>
            </a:r>
            <a:r>
              <a:rPr lang="en-US" u="sng" dirty="0" smtClean="0">
                <a:ea typeface="+mn-ea"/>
                <a:cs typeface="+mn-cs"/>
              </a:rPr>
              <a:t>-NN) Algorithm</a:t>
            </a:r>
          </a:p>
          <a:p>
            <a:pPr marL="45720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find records in a database that have similar numerical values of a set of </a:t>
            </a:r>
            <a:r>
              <a:rPr lang="en-US" dirty="0" smtClean="0">
                <a:ea typeface="+mn-ea"/>
                <a:cs typeface="+mn-cs"/>
              </a:rPr>
              <a:t>predictor variables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2. </a:t>
            </a:r>
            <a:r>
              <a:rPr lang="en-US" u="sng" dirty="0" smtClean="0">
                <a:ea typeface="+mn-ea"/>
                <a:cs typeface="+mn-cs"/>
              </a:rPr>
              <a:t>Discriminant Analysis</a:t>
            </a:r>
          </a:p>
          <a:p>
            <a:pPr marL="45720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use predefined classes based on a set of linear discriminant functions of the predictor variables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3. </a:t>
            </a:r>
            <a:r>
              <a:rPr lang="en-US" u="sng" dirty="0" smtClean="0">
                <a:ea typeface="+mn-ea"/>
                <a:cs typeface="+mn-cs"/>
              </a:rPr>
              <a:t>Logistic Regression</a:t>
            </a:r>
          </a:p>
          <a:p>
            <a:pPr marL="45720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estimate the probability of belonging to a category using a regression on the predictor variables 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Classification Techniques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59395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9396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F4E21839-6CC8-4B68-B390-940FB7AD6FF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i="1" u="sng" smtClean="0"/>
              <a:t>k-</a:t>
            </a:r>
            <a:r>
              <a:rPr lang="en-US" u="sng" smtClean="0"/>
              <a:t>Nearest Neighbors</a:t>
            </a:r>
            <a:r>
              <a:rPr lang="en-US" i="1" u="sng" smtClean="0"/>
              <a:t> (k</a:t>
            </a:r>
            <a:r>
              <a:rPr lang="en-US" u="sng" smtClean="0"/>
              <a:t>-NN) Algorithm</a:t>
            </a:r>
            <a:endParaRPr lang="en-US" i="1" u="sng" smtClean="0"/>
          </a:p>
          <a:p>
            <a:pPr eaLnBrk="1" hangingPunct="1">
              <a:spcBef>
                <a:spcPts val="1200"/>
              </a:spcBef>
            </a:pPr>
            <a:r>
              <a:rPr lang="en-US" smtClean="0"/>
              <a:t>Measure the Euclidean distance between records in the training data set.</a:t>
            </a:r>
          </a:p>
          <a:p>
            <a:pPr eaLnBrk="1" hangingPunct="1"/>
            <a:r>
              <a:rPr lang="en-US" smtClean="0"/>
              <a:t>If </a:t>
            </a:r>
            <a:r>
              <a:rPr lang="en-US" i="1" smtClean="0"/>
              <a:t>k </a:t>
            </a:r>
            <a:r>
              <a:rPr lang="en-US" smtClean="0"/>
              <a:t>= 1, then the 1-NN rule classifies a record in the same category as its nearest neighbor.</a:t>
            </a:r>
          </a:p>
          <a:p>
            <a:pPr eaLnBrk="1" hangingPunct="1">
              <a:spcBef>
                <a:spcPts val="1200"/>
              </a:spcBef>
            </a:pPr>
            <a:r>
              <a:rPr lang="en-US" smtClean="0"/>
              <a:t>If </a:t>
            </a:r>
            <a:r>
              <a:rPr lang="en-US" i="1" smtClean="0"/>
              <a:t>k</a:t>
            </a:r>
            <a:r>
              <a:rPr lang="en-US" smtClean="0"/>
              <a:t> is too small, variability is high.</a:t>
            </a:r>
          </a:p>
          <a:p>
            <a:pPr eaLnBrk="1" hangingPunct="1"/>
            <a:r>
              <a:rPr lang="en-US" smtClean="0"/>
              <a:t>If </a:t>
            </a:r>
            <a:r>
              <a:rPr lang="en-US" i="1" smtClean="0"/>
              <a:t>k</a:t>
            </a:r>
            <a:r>
              <a:rPr lang="en-US" smtClean="0"/>
              <a:t> is too large, bias is introduced.</a:t>
            </a:r>
          </a:p>
          <a:p>
            <a:pPr eaLnBrk="1" hangingPunct="1">
              <a:spcBef>
                <a:spcPts val="1200"/>
              </a:spcBef>
            </a:pPr>
            <a:r>
              <a:rPr lang="en-US" smtClean="0"/>
              <a:t>Typically various values of </a:t>
            </a:r>
            <a:r>
              <a:rPr lang="en-US" i="1" smtClean="0"/>
              <a:t>k </a:t>
            </a:r>
            <a:r>
              <a:rPr lang="en-US" smtClean="0"/>
              <a:t>are used and then results inspected to determine which is best.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Classification Techniques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0419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0420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DED93057-53E5-4F16-B5E5-92338459F01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12.6  Classifying Credit Decisions Using the </a:t>
            </a:r>
            <a:r>
              <a:rPr lang="en-US" i="1" u="sng" dirty="0" smtClean="0">
                <a:ea typeface="+mn-ea"/>
                <a:cs typeface="+mn-cs"/>
              </a:rPr>
              <a:t>k</a:t>
            </a:r>
            <a:r>
              <a:rPr lang="en-US" u="sng" dirty="0" smtClean="0">
                <a:ea typeface="+mn-ea"/>
                <a:cs typeface="+mn-cs"/>
              </a:rPr>
              <a:t>-NN Algorithm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u="sng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Classification Techniques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1443" name="TextBox 5"/>
          <p:cNvSpPr txBox="1">
            <a:spLocks noChangeArrowheads="1"/>
          </p:cNvSpPr>
          <p:nvPr/>
        </p:nvSpPr>
        <p:spPr bwMode="auto">
          <a:xfrm>
            <a:off x="7499350" y="6243638"/>
            <a:ext cx="896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12.17</a:t>
            </a:r>
          </a:p>
        </p:txBody>
      </p:sp>
      <p:sp>
        <p:nvSpPr>
          <p:cNvPr id="61444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1445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8616F0B8-4FA2-4755-9E35-D0A202B7852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614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09738"/>
            <a:ext cx="382587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7" name="TextBox 2"/>
          <p:cNvSpPr txBox="1">
            <a:spLocks noChangeArrowheads="1"/>
          </p:cNvSpPr>
          <p:nvPr/>
        </p:nvSpPr>
        <p:spPr bwMode="auto">
          <a:xfrm>
            <a:off x="708025" y="3429000"/>
            <a:ext cx="3719513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u="sng"/>
              <a:t>Step 1</a:t>
            </a:r>
            <a:endParaRPr lang="en-US" sz="2000"/>
          </a:p>
          <a:p>
            <a:pPr>
              <a:spcBef>
                <a:spcPts val="600"/>
              </a:spcBef>
            </a:pPr>
            <a:r>
              <a:rPr lang="en-US" sz="2000" i="1"/>
              <a:t>XLMiner</a:t>
            </a:r>
          </a:p>
          <a:p>
            <a:r>
              <a:rPr lang="en-US" sz="2000" i="1"/>
              <a:t>Classification</a:t>
            </a:r>
          </a:p>
          <a:p>
            <a:r>
              <a:rPr lang="en-US" sz="2000" i="1"/>
              <a:t>k-Nearest Neighbors</a:t>
            </a:r>
          </a:p>
          <a:p>
            <a:r>
              <a:rPr lang="en-US" sz="2000" i="1"/>
              <a:t>    Worksheet: </a:t>
            </a:r>
            <a:r>
              <a:rPr lang="en-US" sz="2000"/>
              <a:t>Data_Partition1</a:t>
            </a:r>
            <a:r>
              <a:rPr lang="en-US" sz="2000" i="1"/>
              <a:t> </a:t>
            </a:r>
          </a:p>
          <a:p>
            <a:r>
              <a:rPr lang="en-US" sz="2000" i="1"/>
              <a:t>    Input Variables: </a:t>
            </a:r>
            <a:r>
              <a:rPr lang="en-US" sz="2000"/>
              <a:t>(5 of them)</a:t>
            </a:r>
          </a:p>
          <a:p>
            <a:r>
              <a:rPr lang="en-US" sz="2000" i="1"/>
              <a:t>    Output variable: </a:t>
            </a:r>
            <a:r>
              <a:rPr lang="en-US" sz="2000"/>
              <a:t>Decision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025" y="2209800"/>
            <a:ext cx="3352800" cy="10160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Partition the data (see Example 12.4) to create the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>
                <a:latin typeface="+mn-lt"/>
                <a:ea typeface="+mn-ea"/>
                <a:cs typeface="+mn-cs"/>
              </a:rPr>
              <a:t>Data_Partition1</a:t>
            </a:r>
            <a:r>
              <a:rPr lang="en-US" sz="2000" dirty="0">
                <a:latin typeface="+mn-lt"/>
                <a:ea typeface="+mn-ea"/>
                <a:cs typeface="+mn-cs"/>
              </a:rPr>
              <a:t> worksheet.</a:t>
            </a:r>
            <a:endParaRPr lang="en-US" sz="18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12.6 (continued) Classifying Credit Decisions Using the </a:t>
            </a:r>
            <a:r>
              <a:rPr lang="en-US" i="1" u="sng" smtClean="0"/>
              <a:t>k</a:t>
            </a:r>
            <a:r>
              <a:rPr lang="en-US" u="sng" smtClean="0"/>
              <a:t>-NN Algorithm</a:t>
            </a:r>
            <a:endParaRPr lang="en-US" i="1" u="sng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Classification Techniques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2467" name="TextBox 5"/>
          <p:cNvSpPr txBox="1">
            <a:spLocks noChangeArrowheads="1"/>
          </p:cNvSpPr>
          <p:nvPr/>
        </p:nvSpPr>
        <p:spPr bwMode="auto">
          <a:xfrm>
            <a:off x="7562850" y="6119813"/>
            <a:ext cx="896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12.18</a:t>
            </a:r>
          </a:p>
        </p:txBody>
      </p:sp>
      <p:sp>
        <p:nvSpPr>
          <p:cNvPr id="62468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2469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72DC0597-EC3E-47E9-AA8B-91ED8B3D3F3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624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062163"/>
            <a:ext cx="3127375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1" name="TextBox 7"/>
          <p:cNvSpPr txBox="1">
            <a:spLocks noChangeArrowheads="1"/>
          </p:cNvSpPr>
          <p:nvPr/>
        </p:nvSpPr>
        <p:spPr bwMode="auto">
          <a:xfrm>
            <a:off x="685800" y="2362200"/>
            <a:ext cx="4343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u="sng"/>
              <a:t>Step 2</a:t>
            </a:r>
            <a:endParaRPr lang="en-US" sz="2000"/>
          </a:p>
          <a:p>
            <a:r>
              <a:rPr lang="en-US" sz="2000" i="1"/>
              <a:t>Normalize input data</a:t>
            </a:r>
          </a:p>
          <a:p>
            <a:r>
              <a:rPr lang="en-US" sz="2000" i="1"/>
              <a:t>Number of nearest neighbors (k): </a:t>
            </a:r>
            <a:r>
              <a:rPr lang="en-US" sz="2000"/>
              <a:t>5</a:t>
            </a:r>
          </a:p>
          <a:p>
            <a:r>
              <a:rPr lang="en-US" sz="2000" i="1"/>
              <a:t>Score on best k between 1 and</a:t>
            </a:r>
          </a:p>
          <a:p>
            <a:r>
              <a:rPr lang="en-US" sz="2000" i="1"/>
              <a:t>     specified value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12.6 (continued)  Classifying Credit Decisions Using the </a:t>
            </a:r>
            <a:r>
              <a:rPr lang="en-US" i="1" u="sng" dirty="0" smtClean="0">
                <a:ea typeface="+mn-ea"/>
                <a:cs typeface="+mn-cs"/>
              </a:rPr>
              <a:t>k</a:t>
            </a:r>
            <a:r>
              <a:rPr lang="en-US" u="sng" dirty="0" smtClean="0">
                <a:ea typeface="+mn-ea"/>
                <a:cs typeface="+mn-cs"/>
              </a:rPr>
              <a:t>-NN Algorithm</a:t>
            </a:r>
            <a:endParaRPr lang="en-US" i="1" u="sng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 portion of the Input Section results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Classification Techniques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3491" name="TextBox 5"/>
          <p:cNvSpPr txBox="1">
            <a:spLocks noChangeArrowheads="1"/>
          </p:cNvSpPr>
          <p:nvPr/>
        </p:nvSpPr>
        <p:spPr bwMode="auto">
          <a:xfrm>
            <a:off x="7226300" y="6119813"/>
            <a:ext cx="1228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From Figure 12.19</a:t>
            </a:r>
          </a:p>
        </p:txBody>
      </p:sp>
      <p:sp>
        <p:nvSpPr>
          <p:cNvPr id="63492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3493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1E149D4C-1212-4599-86DA-0CB7A4E7476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634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1450" y="2667000"/>
            <a:ext cx="7019925" cy="34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12.6 (continued)  Classifying Credit Decisions Using the </a:t>
            </a:r>
            <a:r>
              <a:rPr lang="en-US" i="1" u="sng" dirty="0" smtClean="0">
                <a:ea typeface="+mn-ea"/>
                <a:cs typeface="+mn-cs"/>
              </a:rPr>
              <a:t>k</a:t>
            </a:r>
            <a:r>
              <a:rPr lang="en-US" u="sng" dirty="0" smtClean="0">
                <a:ea typeface="+mn-ea"/>
                <a:cs typeface="+mn-cs"/>
              </a:rPr>
              <a:t>-NN Algorithm</a:t>
            </a:r>
            <a:endParaRPr lang="en-US" i="1" u="sng" dirty="0" smtClean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                                                                                      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Classification Techniques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4515" name="TextBox 5"/>
          <p:cNvSpPr txBox="1">
            <a:spLocks noChangeArrowheads="1"/>
          </p:cNvSpPr>
          <p:nvPr/>
        </p:nvSpPr>
        <p:spPr bwMode="auto">
          <a:xfrm>
            <a:off x="3641725" y="6129338"/>
            <a:ext cx="1228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From Figure 12.19</a:t>
            </a:r>
          </a:p>
        </p:txBody>
      </p:sp>
      <p:sp>
        <p:nvSpPr>
          <p:cNvPr id="64516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4517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4B0756DC-A127-4236-AE3C-300812C3D2C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645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079625"/>
            <a:ext cx="3962400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9" name="TextBox 2"/>
          <p:cNvSpPr txBox="1">
            <a:spLocks noChangeArrowheads="1"/>
          </p:cNvSpPr>
          <p:nvPr/>
        </p:nvSpPr>
        <p:spPr bwMode="auto">
          <a:xfrm>
            <a:off x="5367338" y="2873375"/>
            <a:ext cx="1966912" cy="3762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Best Model: </a:t>
            </a:r>
            <a:r>
              <a:rPr lang="en-US" sz="1800" i="1"/>
              <a:t>k</a:t>
            </a:r>
            <a:r>
              <a:rPr lang="en-US" sz="1800"/>
              <a:t> = 2</a:t>
            </a:r>
          </a:p>
        </p:txBody>
      </p:sp>
      <p:sp>
        <p:nvSpPr>
          <p:cNvPr id="64520" name="TextBox 11"/>
          <p:cNvSpPr txBox="1">
            <a:spLocks noChangeArrowheads="1"/>
          </p:cNvSpPr>
          <p:nvPr/>
        </p:nvSpPr>
        <p:spPr bwMode="auto">
          <a:xfrm>
            <a:off x="5105400" y="5759450"/>
            <a:ext cx="3186113" cy="3762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2/20 = 10% misclassifications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12.7  Classifying New Data Using </a:t>
            </a:r>
            <a:r>
              <a:rPr lang="en-US" i="1" u="sng" smtClean="0"/>
              <a:t>k</a:t>
            </a:r>
            <a:r>
              <a:rPr lang="en-US" u="sng" smtClean="0"/>
              <a:t>-NN</a:t>
            </a:r>
            <a:endParaRPr lang="en-US" i="1" u="sng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Classification Techniques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5539" name="TextBox 5"/>
          <p:cNvSpPr txBox="1">
            <a:spLocks noChangeArrowheads="1"/>
          </p:cNvSpPr>
          <p:nvPr/>
        </p:nvSpPr>
        <p:spPr bwMode="auto">
          <a:xfrm>
            <a:off x="7734300" y="6267450"/>
            <a:ext cx="896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12.18</a:t>
            </a:r>
          </a:p>
        </p:txBody>
      </p:sp>
      <p:sp>
        <p:nvSpPr>
          <p:cNvPr id="65540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5541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4B18B916-952A-43B2-ACAF-4FE6688CE9B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655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057400"/>
            <a:ext cx="321945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TextBox 7"/>
          <p:cNvSpPr txBox="1">
            <a:spLocks noChangeArrowheads="1"/>
          </p:cNvSpPr>
          <p:nvPr/>
        </p:nvSpPr>
        <p:spPr bwMode="auto">
          <a:xfrm>
            <a:off x="685800" y="3276600"/>
            <a:ext cx="4191000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Follow </a:t>
            </a:r>
            <a:r>
              <a:rPr lang="en-US" sz="2000" u="sng"/>
              <a:t>Step 1</a:t>
            </a:r>
            <a:r>
              <a:rPr lang="en-US" sz="2000"/>
              <a:t> in Example 12.6</a:t>
            </a:r>
          </a:p>
          <a:p>
            <a:pPr>
              <a:spcBef>
                <a:spcPts val="1200"/>
              </a:spcBef>
            </a:pPr>
            <a:r>
              <a:rPr lang="en-US" sz="2000" u="sng"/>
              <a:t>Step 2</a:t>
            </a:r>
            <a:endParaRPr lang="en-US" sz="2000"/>
          </a:p>
          <a:p>
            <a:r>
              <a:rPr lang="en-US" sz="2000" i="1"/>
              <a:t>Normalize input data</a:t>
            </a:r>
          </a:p>
          <a:p>
            <a:r>
              <a:rPr lang="en-US" sz="2000" i="1"/>
              <a:t>Number of nearest neighbors (k): </a:t>
            </a:r>
            <a:r>
              <a:rPr lang="en-US" sz="2000"/>
              <a:t>5</a:t>
            </a:r>
          </a:p>
          <a:p>
            <a:r>
              <a:rPr lang="en-US" sz="2000" i="1"/>
              <a:t>Score on best k …</a:t>
            </a:r>
          </a:p>
          <a:p>
            <a:r>
              <a:rPr lang="en-US" sz="2000" i="1"/>
              <a:t>Score new data: </a:t>
            </a:r>
            <a:r>
              <a:rPr lang="en-US" sz="2000" u="sng"/>
              <a:t>In worksheet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1905000"/>
            <a:ext cx="3352800" cy="10160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Partition the data (see Example 12.4) to create the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>
                <a:latin typeface="+mn-lt"/>
                <a:ea typeface="+mn-ea"/>
                <a:cs typeface="+mn-cs"/>
              </a:rPr>
              <a:t>Data_Partition1</a:t>
            </a:r>
            <a:r>
              <a:rPr lang="en-US" sz="2000" dirty="0">
                <a:latin typeface="+mn-lt"/>
                <a:ea typeface="+mn-ea"/>
                <a:cs typeface="+mn-cs"/>
              </a:rPr>
              <a:t> worksheet.</a:t>
            </a:r>
            <a:endParaRPr lang="en-US" sz="18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Content Placeholder 1"/>
          <p:cNvSpPr>
            <a:spLocks noGrp="1"/>
          </p:cNvSpPr>
          <p:nvPr>
            <p:ph idx="1"/>
          </p:nvPr>
        </p:nvSpPr>
        <p:spPr>
          <a:xfrm>
            <a:off x="466725" y="1371600"/>
            <a:ext cx="8229600" cy="4525963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u="sng" smtClean="0"/>
              <a:t>Example 12.7 (continued) Classifying New Data Using </a:t>
            </a:r>
            <a:r>
              <a:rPr lang="en-US" i="1" u="sng" smtClean="0"/>
              <a:t>k</a:t>
            </a:r>
            <a:r>
              <a:rPr lang="en-US" u="sng" smtClean="0"/>
              <a:t>-NN</a:t>
            </a:r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Classification Techniques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6563" name="TextBox 5"/>
          <p:cNvSpPr txBox="1">
            <a:spLocks noChangeArrowheads="1"/>
          </p:cNvSpPr>
          <p:nvPr/>
        </p:nvSpPr>
        <p:spPr bwMode="auto">
          <a:xfrm>
            <a:off x="7586663" y="6021388"/>
            <a:ext cx="936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12.20</a:t>
            </a:r>
          </a:p>
        </p:txBody>
      </p:sp>
      <p:sp>
        <p:nvSpPr>
          <p:cNvPr id="66564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6565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E45439A7-D860-43A3-86BA-E9E8E44A3AE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665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879600"/>
            <a:ext cx="3875088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7" name="TextBox 7"/>
          <p:cNvSpPr txBox="1">
            <a:spLocks noChangeArrowheads="1"/>
          </p:cNvSpPr>
          <p:nvPr/>
        </p:nvSpPr>
        <p:spPr bwMode="auto">
          <a:xfrm>
            <a:off x="544513" y="2590800"/>
            <a:ext cx="3657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u="sng"/>
              <a:t>Match variables in new range:</a:t>
            </a:r>
          </a:p>
          <a:p>
            <a:r>
              <a:rPr lang="en-US" sz="2000" i="1"/>
              <a:t>Worksheet: </a:t>
            </a:r>
            <a:r>
              <a:rPr lang="en-US" sz="2000"/>
              <a:t>Credit Decisions</a:t>
            </a:r>
          </a:p>
          <a:p>
            <a:r>
              <a:rPr lang="en-US" sz="2000" i="1"/>
              <a:t>Data range</a:t>
            </a:r>
            <a:r>
              <a:rPr lang="en-US" sz="2000"/>
              <a:t>: A57:E63</a:t>
            </a:r>
          </a:p>
          <a:p>
            <a:r>
              <a:rPr lang="en-US" sz="2000" i="1"/>
              <a:t>Match variables with same</a:t>
            </a:r>
          </a:p>
          <a:p>
            <a:r>
              <a:rPr lang="en-US" sz="2000" i="1"/>
              <a:t>    names</a:t>
            </a:r>
          </a:p>
          <a:p>
            <a:endParaRPr lang="en-US" sz="20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12.7 (continued) Classifying New Data Using </a:t>
            </a:r>
            <a:r>
              <a:rPr lang="en-US" i="1" u="sng" smtClean="0"/>
              <a:t>k</a:t>
            </a:r>
            <a:r>
              <a:rPr lang="en-US" u="sng" smtClean="0"/>
              <a:t>-NN</a:t>
            </a:r>
            <a:r>
              <a:rPr lang="en-US" smtClean="0"/>
              <a:t> </a:t>
            </a:r>
            <a:endParaRPr lang="en-US" i="1" u="sng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5538" y="2286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Classification Techniques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7587" name="TextBox 5"/>
          <p:cNvSpPr txBox="1">
            <a:spLocks noChangeArrowheads="1"/>
          </p:cNvSpPr>
          <p:nvPr/>
        </p:nvSpPr>
        <p:spPr bwMode="auto">
          <a:xfrm>
            <a:off x="7112000" y="5091113"/>
            <a:ext cx="896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12.21</a:t>
            </a:r>
          </a:p>
        </p:txBody>
      </p:sp>
      <p:sp>
        <p:nvSpPr>
          <p:cNvPr id="67588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7589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7DA34BBB-C1BB-44B0-8D37-A5ECFEAEC40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675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2452688"/>
            <a:ext cx="74676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1" name="TextBox 7"/>
          <p:cNvSpPr txBox="1">
            <a:spLocks noChangeArrowheads="1"/>
          </p:cNvSpPr>
          <p:nvPr/>
        </p:nvSpPr>
        <p:spPr bwMode="auto">
          <a:xfrm>
            <a:off x="1687513" y="5214938"/>
            <a:ext cx="5124450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Half of the applicants are in the “Approved”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mining is a rapidly growing field of business analytics focused on better understanding of characteristics and patterns among variables in large data sets.</a:t>
            </a:r>
          </a:p>
          <a:p>
            <a:pPr eaLnBrk="1" hangingPunct="1"/>
            <a:r>
              <a:rPr lang="en-US" smtClean="0"/>
              <a:t>It is used to identify and understand hidden patterns that large data sets may contain.</a:t>
            </a:r>
          </a:p>
          <a:p>
            <a:pPr eaLnBrk="1" hangingPunct="1"/>
            <a:r>
              <a:rPr lang="en-US" smtClean="0"/>
              <a:t>It involves both descriptive and prescriptive analytics, though it is primarily prescriptive.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Data Mining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1747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1748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59B7EA1D-B8E0-4CF1-9FEA-97090E4585E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Content Placeholder 1"/>
          <p:cNvSpPr>
            <a:spLocks noGrp="1"/>
          </p:cNvSpPr>
          <p:nvPr>
            <p:ph idx="1"/>
          </p:nvPr>
        </p:nvSpPr>
        <p:spPr>
          <a:xfrm>
            <a:off x="533400" y="1366838"/>
            <a:ext cx="8229600" cy="4525962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Discriminant Analysis</a:t>
            </a:r>
            <a:endParaRPr lang="en-US" i="1" u="sng" smtClean="0"/>
          </a:p>
          <a:p>
            <a:pPr eaLnBrk="1" hangingPunct="1"/>
            <a:r>
              <a:rPr lang="en-US" smtClean="0"/>
              <a:t>Determine the class of an observation using linear discriminant functions of the form: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i="1" smtClean="0"/>
              <a:t>b</a:t>
            </a:r>
            <a:r>
              <a:rPr lang="en-US" i="1" baseline="-25000" smtClean="0"/>
              <a:t>i</a:t>
            </a:r>
            <a:r>
              <a:rPr lang="en-US" smtClean="0"/>
              <a:t> are the discriminant coefficients (weights)</a:t>
            </a:r>
          </a:p>
          <a:p>
            <a:pPr eaLnBrk="1" hangingPunct="1"/>
            <a:r>
              <a:rPr lang="en-US" i="1" smtClean="0"/>
              <a:t>b</a:t>
            </a:r>
            <a:r>
              <a:rPr lang="en-US" i="1" baseline="-25000" smtClean="0"/>
              <a:t>i </a:t>
            </a:r>
            <a:r>
              <a:rPr lang="en-US" smtClean="0"/>
              <a:t>are determined by maximizing between-group variance relative to within-group variance</a:t>
            </a:r>
          </a:p>
          <a:p>
            <a:pPr eaLnBrk="1" hangingPunct="1"/>
            <a:r>
              <a:rPr lang="en-US" smtClean="0"/>
              <a:t>One discriminant function is formed for each category. New observations are assigned to the class whose function </a:t>
            </a:r>
            <a:r>
              <a:rPr lang="en-US" i="1" smtClean="0"/>
              <a:t>L</a:t>
            </a:r>
            <a:r>
              <a:rPr lang="en-US" smtClean="0"/>
              <a:t> has the highest value.</a:t>
            </a:r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Classification Techniques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8611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8612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519503AC-E103-4E97-B080-60B13371555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686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749550"/>
            <a:ext cx="471487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Content Placeholder 1"/>
          <p:cNvSpPr>
            <a:spLocks noGrp="1"/>
          </p:cNvSpPr>
          <p:nvPr>
            <p:ph idx="1"/>
          </p:nvPr>
        </p:nvSpPr>
        <p:spPr>
          <a:xfrm>
            <a:off x="533400" y="1366838"/>
            <a:ext cx="8229600" cy="4525962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12.8  Classifying Credit Decisions Using Discriminant Analysis</a:t>
            </a:r>
            <a:endParaRPr lang="en-US" i="1" u="sng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Classification Techniques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9635" name="TextBox 5"/>
          <p:cNvSpPr txBox="1">
            <a:spLocks noChangeArrowheads="1"/>
          </p:cNvSpPr>
          <p:nvPr/>
        </p:nvSpPr>
        <p:spPr bwMode="auto">
          <a:xfrm>
            <a:off x="7656513" y="6037263"/>
            <a:ext cx="896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12.22</a:t>
            </a:r>
          </a:p>
        </p:txBody>
      </p:sp>
      <p:sp>
        <p:nvSpPr>
          <p:cNvPr id="69636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9637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0674E5BE-24AA-470F-B3D1-67EFD21C013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6963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992313"/>
            <a:ext cx="3414713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9" name="TextBox 8"/>
          <p:cNvSpPr txBox="1">
            <a:spLocks noChangeArrowheads="1"/>
          </p:cNvSpPr>
          <p:nvPr/>
        </p:nvSpPr>
        <p:spPr bwMode="auto">
          <a:xfrm>
            <a:off x="914400" y="3581400"/>
            <a:ext cx="3719513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u="sng"/>
              <a:t>Step 1</a:t>
            </a:r>
            <a:endParaRPr lang="en-US" sz="2000"/>
          </a:p>
          <a:p>
            <a:pPr>
              <a:spcBef>
                <a:spcPts val="600"/>
              </a:spcBef>
            </a:pPr>
            <a:r>
              <a:rPr lang="en-US" sz="2000" i="1"/>
              <a:t>XLMiner</a:t>
            </a:r>
          </a:p>
          <a:p>
            <a:r>
              <a:rPr lang="en-US" sz="2000" i="1"/>
              <a:t>Classification</a:t>
            </a:r>
          </a:p>
          <a:p>
            <a:r>
              <a:rPr lang="en-US" sz="2000" i="1"/>
              <a:t>Discriminant Analysis</a:t>
            </a:r>
          </a:p>
          <a:p>
            <a:r>
              <a:rPr lang="en-US" sz="2000" i="1"/>
              <a:t>    Worksheet: </a:t>
            </a:r>
            <a:r>
              <a:rPr lang="en-US" sz="2000"/>
              <a:t>Data_Partition1</a:t>
            </a:r>
            <a:r>
              <a:rPr lang="en-US" sz="2000" i="1"/>
              <a:t> </a:t>
            </a:r>
          </a:p>
          <a:p>
            <a:r>
              <a:rPr lang="en-US" sz="2000" i="1"/>
              <a:t>    Input Variables: </a:t>
            </a:r>
            <a:r>
              <a:rPr lang="en-US" sz="2000"/>
              <a:t>(5 of them)</a:t>
            </a:r>
          </a:p>
          <a:p>
            <a:r>
              <a:rPr lang="en-US" sz="2000" i="1"/>
              <a:t>    Output variable: </a:t>
            </a:r>
            <a:r>
              <a:rPr lang="en-US" sz="2000"/>
              <a:t>Decision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2438400"/>
            <a:ext cx="3352800" cy="10160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Partition the data (see Example 12.4) to create the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>
                <a:latin typeface="+mn-lt"/>
                <a:ea typeface="+mn-ea"/>
                <a:cs typeface="+mn-cs"/>
              </a:rPr>
              <a:t>Data_Partition1</a:t>
            </a:r>
            <a:r>
              <a:rPr lang="en-US" sz="2000" dirty="0">
                <a:latin typeface="+mn-lt"/>
                <a:ea typeface="+mn-ea"/>
                <a:cs typeface="+mn-cs"/>
              </a:rPr>
              <a:t> worksheet.</a:t>
            </a:r>
            <a:endParaRPr lang="en-US" sz="18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12.8 (continued) Classifying Credit Decisions Using Discriminant Analysis</a:t>
            </a:r>
            <a:endParaRPr lang="en-US" i="1" u="sng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Classification Techniques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70659" name="TextBox 5"/>
          <p:cNvSpPr txBox="1">
            <a:spLocks noChangeArrowheads="1"/>
          </p:cNvSpPr>
          <p:nvPr/>
        </p:nvSpPr>
        <p:spPr bwMode="auto">
          <a:xfrm>
            <a:off x="3651250" y="5791200"/>
            <a:ext cx="896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12.23</a:t>
            </a:r>
          </a:p>
        </p:txBody>
      </p:sp>
      <p:sp>
        <p:nvSpPr>
          <p:cNvPr id="70660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0661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8C839F4A-C9E9-42F4-B66B-CE3DC677FAE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706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557463"/>
            <a:ext cx="3756025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3" name="TextBox 8"/>
          <p:cNvSpPr txBox="1">
            <a:spLocks noChangeArrowheads="1"/>
          </p:cNvSpPr>
          <p:nvPr/>
        </p:nvSpPr>
        <p:spPr bwMode="auto">
          <a:xfrm>
            <a:off x="7656513" y="6037263"/>
            <a:ext cx="896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12.24</a:t>
            </a:r>
          </a:p>
        </p:txBody>
      </p:sp>
      <p:pic>
        <p:nvPicPr>
          <p:cNvPr id="7066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9550" y="2135188"/>
            <a:ext cx="326707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5" name="TextBox 11"/>
          <p:cNvSpPr txBox="1">
            <a:spLocks noChangeArrowheads="1"/>
          </p:cNvSpPr>
          <p:nvPr/>
        </p:nvSpPr>
        <p:spPr bwMode="auto">
          <a:xfrm>
            <a:off x="1693863" y="2157413"/>
            <a:ext cx="1892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Steps 2 and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12.8 (continued)  Classifying Credit Decisions Using Discriminant Analysis</a:t>
            </a:r>
            <a:endParaRPr lang="en-US" i="1" u="sng" dirty="0" smtClean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Classification Techniques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71683" name="TextBox 5"/>
          <p:cNvSpPr txBox="1">
            <a:spLocks noChangeArrowheads="1"/>
          </p:cNvSpPr>
          <p:nvPr/>
        </p:nvSpPr>
        <p:spPr bwMode="auto">
          <a:xfrm>
            <a:off x="6915150" y="6076950"/>
            <a:ext cx="896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12.25</a:t>
            </a:r>
          </a:p>
        </p:txBody>
      </p:sp>
      <p:sp>
        <p:nvSpPr>
          <p:cNvPr id="71684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1685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64AB73BD-FAC5-471A-B034-185EB699A5F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716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0375" y="3365500"/>
            <a:ext cx="61007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362200"/>
            <a:ext cx="3724275" cy="8001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/>
        </p:spPr>
      </p:pic>
      <p:pic>
        <p:nvPicPr>
          <p:cNvPr id="7168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398713"/>
            <a:ext cx="3681413" cy="763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Content Placeholder 1"/>
          <p:cNvSpPr>
            <a:spLocks noGrp="1"/>
          </p:cNvSpPr>
          <p:nvPr>
            <p:ph idx="1"/>
          </p:nvPr>
        </p:nvSpPr>
        <p:spPr>
          <a:xfrm>
            <a:off x="4186238" y="1143000"/>
            <a:ext cx="4903787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12.8 (continued)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u="sng" smtClean="0"/>
              <a:t>Classifying Credit Decisions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u="sng" smtClean="0"/>
              <a:t>Using Discriminant Analysis</a:t>
            </a:r>
            <a:endParaRPr lang="en-US" i="1" u="sng" smtClean="0"/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Classification Techniques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72707" name="TextBox 5"/>
          <p:cNvSpPr txBox="1">
            <a:spLocks noChangeArrowheads="1"/>
          </p:cNvSpPr>
          <p:nvPr/>
        </p:nvSpPr>
        <p:spPr bwMode="auto">
          <a:xfrm>
            <a:off x="3389313" y="6005513"/>
            <a:ext cx="896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12.26</a:t>
            </a:r>
          </a:p>
        </p:txBody>
      </p:sp>
      <p:sp>
        <p:nvSpPr>
          <p:cNvPr id="72708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2709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AFF3C22E-10C2-4133-A0FF-1265225A6B8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727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73175"/>
            <a:ext cx="3695700" cy="47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1" name="TextBox 7"/>
          <p:cNvSpPr txBox="1">
            <a:spLocks noChangeArrowheads="1"/>
          </p:cNvSpPr>
          <p:nvPr/>
        </p:nvSpPr>
        <p:spPr bwMode="auto">
          <a:xfrm>
            <a:off x="4735513" y="2743200"/>
            <a:ext cx="2743200" cy="6508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No misclassifications in the training data set.</a:t>
            </a:r>
          </a:p>
        </p:txBody>
      </p:sp>
      <p:sp>
        <p:nvSpPr>
          <p:cNvPr id="72712" name="TextBox 8"/>
          <p:cNvSpPr txBox="1">
            <a:spLocks noChangeArrowheads="1"/>
          </p:cNvSpPr>
          <p:nvPr/>
        </p:nvSpPr>
        <p:spPr bwMode="auto">
          <a:xfrm>
            <a:off x="4735513" y="5338763"/>
            <a:ext cx="2743200" cy="6508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15% misclassifications in the validation data set.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12.9  Using Discriminant Analysis for Classifying New Data</a:t>
            </a:r>
            <a:endParaRPr lang="en-US" i="1" u="sng" smtClean="0"/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Classification Techniques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73731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3732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69CF03B5-D8E7-4F61-80A1-6647C615E2F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73733" name="TextBox 8"/>
          <p:cNvSpPr txBox="1">
            <a:spLocks noChangeArrowheads="1"/>
          </p:cNvSpPr>
          <p:nvPr/>
        </p:nvSpPr>
        <p:spPr bwMode="auto">
          <a:xfrm>
            <a:off x="925513" y="3713163"/>
            <a:ext cx="2665412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Follow </a:t>
            </a:r>
            <a:r>
              <a:rPr lang="en-US" sz="2000" u="sng"/>
              <a:t>Steps 1 and 2</a:t>
            </a:r>
          </a:p>
          <a:p>
            <a:r>
              <a:rPr lang="en-US" sz="2000"/>
              <a:t> in Example 12.8.</a:t>
            </a:r>
          </a:p>
          <a:p>
            <a:pPr>
              <a:spcBef>
                <a:spcPts val="1200"/>
              </a:spcBef>
            </a:pPr>
            <a:r>
              <a:rPr lang="en-US" sz="2000" u="sng"/>
              <a:t>Step 3</a:t>
            </a:r>
            <a:endParaRPr lang="en-US" sz="2000"/>
          </a:p>
          <a:p>
            <a:r>
              <a:rPr lang="en-US" sz="2000" i="1"/>
              <a:t>Score new data in: </a:t>
            </a:r>
          </a:p>
          <a:p>
            <a:r>
              <a:rPr lang="en-US" sz="2000" i="1"/>
              <a:t>   </a:t>
            </a:r>
            <a:r>
              <a:rPr lang="en-US" sz="2000"/>
              <a:t>Detailed Report</a:t>
            </a:r>
            <a:endParaRPr lang="en-US" sz="2000" u="sng"/>
          </a:p>
        </p:txBody>
      </p:sp>
      <p:sp>
        <p:nvSpPr>
          <p:cNvPr id="73734" name="TextBox 12"/>
          <p:cNvSpPr txBox="1">
            <a:spLocks noChangeArrowheads="1"/>
          </p:cNvSpPr>
          <p:nvPr/>
        </p:nvSpPr>
        <p:spPr bwMode="auto">
          <a:xfrm>
            <a:off x="7315200" y="6172200"/>
            <a:ext cx="1228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From Figure 12.24</a:t>
            </a:r>
          </a:p>
        </p:txBody>
      </p:sp>
      <p:pic>
        <p:nvPicPr>
          <p:cNvPr id="737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247900"/>
            <a:ext cx="326707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6" name="TextBox 2"/>
          <p:cNvSpPr txBox="1">
            <a:spLocks noChangeArrowheads="1"/>
          </p:cNvSpPr>
          <p:nvPr/>
        </p:nvSpPr>
        <p:spPr bwMode="auto">
          <a:xfrm>
            <a:off x="7832725" y="4681538"/>
            <a:ext cx="2746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/>
              <a:t>√</a:t>
            </a:r>
          </a:p>
        </p:txBody>
      </p:sp>
      <p:pic>
        <p:nvPicPr>
          <p:cNvPr id="737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4389438"/>
            <a:ext cx="762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914400" y="2362200"/>
            <a:ext cx="3352800" cy="10160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Partition the data (see Example 12.4) to create the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>
                <a:latin typeface="+mn-lt"/>
                <a:ea typeface="+mn-ea"/>
                <a:cs typeface="+mn-cs"/>
              </a:rPr>
              <a:t>Data_Partition1</a:t>
            </a:r>
            <a:r>
              <a:rPr lang="en-US" sz="2000" dirty="0">
                <a:latin typeface="+mn-lt"/>
                <a:ea typeface="+mn-ea"/>
                <a:cs typeface="+mn-cs"/>
              </a:rPr>
              <a:t> worksheet.</a:t>
            </a:r>
            <a:endParaRPr lang="en-US" sz="18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12.9 (continued) Using Discriminant Analysis for Classifying New Data</a:t>
            </a:r>
            <a:endParaRPr lang="en-US" i="1" u="sng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Classification Techniques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74755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4756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C4C03CA1-BD3E-420D-8AE8-14886D99C023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74757" name="TextBox 7"/>
          <p:cNvSpPr txBox="1">
            <a:spLocks noChangeArrowheads="1"/>
          </p:cNvSpPr>
          <p:nvPr/>
        </p:nvSpPr>
        <p:spPr bwMode="auto">
          <a:xfrm>
            <a:off x="7662863" y="6010275"/>
            <a:ext cx="936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12.20</a:t>
            </a:r>
          </a:p>
        </p:txBody>
      </p:sp>
      <p:pic>
        <p:nvPicPr>
          <p:cNvPr id="747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114550"/>
            <a:ext cx="3646488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9" name="TextBox 12"/>
          <p:cNvSpPr txBox="1">
            <a:spLocks noChangeArrowheads="1"/>
          </p:cNvSpPr>
          <p:nvPr/>
        </p:nvSpPr>
        <p:spPr bwMode="auto">
          <a:xfrm>
            <a:off x="685800" y="2514600"/>
            <a:ext cx="4114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u="sng"/>
              <a:t>Match variables in new range:</a:t>
            </a:r>
          </a:p>
          <a:p>
            <a:r>
              <a:rPr lang="en-US" sz="2000" i="1"/>
              <a:t>Worksheet: </a:t>
            </a:r>
            <a:r>
              <a:rPr lang="en-US" sz="2000"/>
              <a:t>Credit Decisions</a:t>
            </a:r>
          </a:p>
          <a:p>
            <a:r>
              <a:rPr lang="en-US" sz="2000" i="1"/>
              <a:t>Data range</a:t>
            </a:r>
            <a:r>
              <a:rPr lang="en-US" sz="2000"/>
              <a:t>: A57:E63</a:t>
            </a:r>
          </a:p>
          <a:p>
            <a:r>
              <a:rPr lang="en-US" sz="2000" i="1"/>
              <a:t>Match variables with same names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Content Placeholder 1"/>
          <p:cNvSpPr>
            <a:spLocks noGrp="1"/>
          </p:cNvSpPr>
          <p:nvPr>
            <p:ph idx="1"/>
          </p:nvPr>
        </p:nvSpPr>
        <p:spPr>
          <a:xfrm>
            <a:off x="360363" y="1293813"/>
            <a:ext cx="8229600" cy="4525962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12.9 (continued) Using Discriminant Analysis for Classifying New Data</a:t>
            </a:r>
            <a:endParaRPr lang="en-US" i="1" u="sng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Classification Techniques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75779" name="TextBox 5"/>
          <p:cNvSpPr txBox="1">
            <a:spLocks noChangeArrowheads="1"/>
          </p:cNvSpPr>
          <p:nvPr/>
        </p:nvSpPr>
        <p:spPr bwMode="auto">
          <a:xfrm>
            <a:off x="7245350" y="5014913"/>
            <a:ext cx="896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12.27</a:t>
            </a:r>
          </a:p>
        </p:txBody>
      </p:sp>
      <p:sp>
        <p:nvSpPr>
          <p:cNvPr id="75780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5781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D88FEF59-E9BF-4CC0-BD4D-235BDF391CB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757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838" y="2366963"/>
            <a:ext cx="71247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3" name="TextBox 7"/>
          <p:cNvSpPr txBox="1">
            <a:spLocks noChangeArrowheads="1"/>
          </p:cNvSpPr>
          <p:nvPr/>
        </p:nvSpPr>
        <p:spPr bwMode="auto">
          <a:xfrm>
            <a:off x="1814513" y="5260975"/>
            <a:ext cx="5124450" cy="6508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Half of the applicants are in the “Approved” class</a:t>
            </a:r>
          </a:p>
          <a:p>
            <a:r>
              <a:rPr lang="en-US" sz="1800"/>
              <a:t>(the same 3 applicants as in Example 12.7).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Content Placeholder 1"/>
          <p:cNvSpPr>
            <a:spLocks noGrp="1"/>
          </p:cNvSpPr>
          <p:nvPr>
            <p:ph idx="1"/>
          </p:nvPr>
        </p:nvSpPr>
        <p:spPr>
          <a:xfrm>
            <a:off x="457200" y="125095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Logistic Regression</a:t>
            </a:r>
            <a:endParaRPr lang="en-US" i="1" u="sng" smtClean="0"/>
          </a:p>
          <a:p>
            <a:pPr eaLnBrk="1" hangingPunct="1"/>
            <a:r>
              <a:rPr lang="en-US" smtClean="0"/>
              <a:t>A variation of linear regression in which the dependent variable is categorical, typically binary; that is, </a:t>
            </a:r>
            <a:r>
              <a:rPr lang="en-US" i="1" smtClean="0"/>
              <a:t>Y </a:t>
            </a:r>
            <a:r>
              <a:rPr lang="en-US" smtClean="0"/>
              <a:t>= 1 (success), </a:t>
            </a:r>
            <a:r>
              <a:rPr lang="en-US" i="1" smtClean="0"/>
              <a:t>Y</a:t>
            </a:r>
            <a:r>
              <a:rPr lang="en-US" smtClean="0"/>
              <a:t> = 0 (failure).</a:t>
            </a:r>
          </a:p>
          <a:p>
            <a:pPr eaLnBrk="1" hangingPunct="1"/>
            <a:r>
              <a:rPr lang="en-US" smtClean="0"/>
              <a:t>The model predicts the probability that the dependent variable will fall into a category based on the values of the independent variables            </a:t>
            </a:r>
            <a:r>
              <a:rPr lang="en-US" i="1" smtClean="0"/>
              <a:t>p = P(Y </a:t>
            </a:r>
            <a:r>
              <a:rPr lang="en-US" smtClean="0"/>
              <a:t>= 1).</a:t>
            </a:r>
          </a:p>
          <a:p>
            <a:pPr eaLnBrk="1" hangingPunct="1"/>
            <a:r>
              <a:rPr lang="en-US" smtClean="0"/>
              <a:t>The </a:t>
            </a:r>
            <a:r>
              <a:rPr lang="en-US" u="sng" smtClean="0"/>
              <a:t>odds</a:t>
            </a:r>
            <a:r>
              <a:rPr lang="en-US" smtClean="0"/>
              <a:t> of belonging to the </a:t>
            </a:r>
            <a:r>
              <a:rPr lang="en-US" i="1" smtClean="0"/>
              <a:t>Y</a:t>
            </a:r>
            <a:r>
              <a:rPr lang="en-US" smtClean="0"/>
              <a:t> = 1 category is equal to the ratio </a:t>
            </a:r>
            <a:r>
              <a:rPr lang="en-US" i="1" smtClean="0"/>
              <a:t>p</a:t>
            </a:r>
            <a:r>
              <a:rPr lang="en-US" smtClean="0"/>
              <a:t>/(1 − </a:t>
            </a:r>
            <a:r>
              <a:rPr lang="en-US" i="1" smtClean="0"/>
              <a:t>p</a:t>
            </a:r>
            <a:r>
              <a:rPr lang="en-US" smtClean="0"/>
              <a:t>). </a:t>
            </a:r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Classification Techniques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76803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6804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2C2F1CFE-468D-45BC-93EF-6A72305EDB4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Logistic Regression</a:t>
            </a:r>
            <a:endParaRPr lang="en-US" i="1" u="sng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The </a:t>
            </a:r>
            <a:r>
              <a:rPr lang="en-US" u="sng" dirty="0" err="1" smtClean="0">
                <a:ea typeface="+mn-ea"/>
                <a:cs typeface="+mn-cs"/>
              </a:rPr>
              <a:t>logit</a:t>
            </a:r>
            <a:r>
              <a:rPr lang="en-US" dirty="0" smtClean="0">
                <a:ea typeface="+mn-ea"/>
                <a:cs typeface="+mn-cs"/>
              </a:rPr>
              <a:t> function is defined as: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where </a:t>
            </a:r>
            <a:r>
              <a:rPr lang="en-US" i="1" dirty="0" smtClean="0">
                <a:ea typeface="+mn-ea"/>
                <a:cs typeface="+mn-cs"/>
              </a:rPr>
              <a:t>p</a:t>
            </a:r>
            <a:r>
              <a:rPr lang="en-US" dirty="0" smtClean="0">
                <a:ea typeface="+mn-ea"/>
                <a:cs typeface="+mn-cs"/>
              </a:rPr>
              <a:t> is the probability that </a:t>
            </a:r>
            <a:r>
              <a:rPr lang="en-US" i="1" dirty="0" smtClean="0">
                <a:ea typeface="+mn-ea"/>
                <a:cs typeface="+mn-cs"/>
              </a:rPr>
              <a:t>Y</a:t>
            </a:r>
            <a:r>
              <a:rPr lang="en-US" dirty="0" smtClean="0">
                <a:ea typeface="+mn-ea"/>
                <a:cs typeface="+mn-cs"/>
              </a:rPr>
              <a:t> = 1, </a:t>
            </a:r>
            <a:r>
              <a:rPr lang="en-US" i="1" dirty="0" smtClean="0">
                <a:ea typeface="+mn-ea"/>
                <a:cs typeface="+mn-cs"/>
              </a:rPr>
              <a:t>X</a:t>
            </a:r>
            <a:r>
              <a:rPr lang="en-US" baseline="-25000" dirty="0" smtClean="0">
                <a:ea typeface="+mn-ea"/>
                <a:cs typeface="+mn-cs"/>
              </a:rPr>
              <a:t>i</a:t>
            </a:r>
            <a:r>
              <a:rPr lang="en-US" dirty="0" smtClean="0">
                <a:ea typeface="+mn-ea"/>
                <a:cs typeface="+mn-cs"/>
              </a:rPr>
              <a:t> are the independent variables, and </a:t>
            </a:r>
            <a:r>
              <a:rPr lang="el-GR" i="1" dirty="0" smtClean="0">
                <a:ea typeface="+mn-ea"/>
                <a:cs typeface="+mn-cs"/>
              </a:rPr>
              <a:t>β</a:t>
            </a:r>
            <a:r>
              <a:rPr lang="en-US" i="1" baseline="-25000" dirty="0" smtClean="0">
                <a:ea typeface="+mn-ea"/>
                <a:cs typeface="+mn-cs"/>
              </a:rPr>
              <a:t>i</a:t>
            </a:r>
            <a:r>
              <a:rPr lang="en-US" dirty="0" smtClean="0">
                <a:ea typeface="+mn-ea"/>
                <a:cs typeface="+mn-cs"/>
              </a:rPr>
              <a:t> are unknown parameters to be estimated from the data.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The </a:t>
            </a:r>
            <a:r>
              <a:rPr lang="en-US" dirty="0" err="1" smtClean="0">
                <a:ea typeface="+mn-ea"/>
                <a:cs typeface="+mn-cs"/>
              </a:rPr>
              <a:t>logit</a:t>
            </a:r>
            <a:r>
              <a:rPr lang="en-US" dirty="0" smtClean="0">
                <a:ea typeface="+mn-ea"/>
                <a:cs typeface="+mn-cs"/>
              </a:rPr>
              <a:t> function can be solved for </a:t>
            </a:r>
            <a:r>
              <a:rPr lang="en-US" i="1" dirty="0" smtClean="0">
                <a:ea typeface="+mn-ea"/>
                <a:cs typeface="+mn-cs"/>
              </a:rPr>
              <a:t>p</a:t>
            </a: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Classification Techniques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77827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7828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869B2782-9FFD-4B9C-A7FD-CB966D47C10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778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468563"/>
            <a:ext cx="43624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1" name="Picture 7" descr="equ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876800"/>
            <a:ext cx="49530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Some common approaches to data mining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Data Exploration and Reduction</a:t>
            </a:r>
          </a:p>
          <a:p>
            <a:pPr marL="109728" indent="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identify groups in which elements are similar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Classification</a:t>
            </a:r>
          </a:p>
          <a:p>
            <a:pPr marL="109728" indent="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analyze data to predict how to classify new</a:t>
            </a:r>
          </a:p>
          <a:p>
            <a:pPr marL="109728" indent="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elements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Association</a:t>
            </a:r>
          </a:p>
          <a:p>
            <a:pPr marL="109728" indent="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analyze data to identify natural associations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Cause-and-effect Modeling</a:t>
            </a:r>
          </a:p>
          <a:p>
            <a:pPr marL="109728" indent="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develop analytic models to describe</a:t>
            </a:r>
          </a:p>
          <a:p>
            <a:pPr marL="109728" indent="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relationships (e.g.; regression)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The Scope of Data Mining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2771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2772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75C23082-4D57-48A2-A71F-1F0756FB92B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12.10  Classifying Credit Approval Decisions Using Logistic Regression</a:t>
            </a:r>
            <a:endParaRPr lang="en-US" i="1" u="sng" smtClean="0"/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Classification Techniques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78851" name="TextBox 5"/>
          <p:cNvSpPr txBox="1">
            <a:spLocks noChangeArrowheads="1"/>
          </p:cNvSpPr>
          <p:nvPr/>
        </p:nvSpPr>
        <p:spPr bwMode="auto">
          <a:xfrm>
            <a:off x="7566025" y="6099175"/>
            <a:ext cx="896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12.28</a:t>
            </a:r>
          </a:p>
        </p:txBody>
      </p:sp>
      <p:sp>
        <p:nvSpPr>
          <p:cNvPr id="78852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8853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98A34C7D-AEA9-47FC-A15A-84F2CD4E2F6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788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178050"/>
            <a:ext cx="3319463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5" name="TextBox 7"/>
          <p:cNvSpPr txBox="1">
            <a:spLocks noChangeArrowheads="1"/>
          </p:cNvSpPr>
          <p:nvPr/>
        </p:nvSpPr>
        <p:spPr bwMode="auto">
          <a:xfrm>
            <a:off x="990600" y="3505200"/>
            <a:ext cx="3719513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u="sng"/>
              <a:t>Step 1</a:t>
            </a:r>
            <a:endParaRPr lang="en-US" sz="2000"/>
          </a:p>
          <a:p>
            <a:pPr>
              <a:spcBef>
                <a:spcPts val="600"/>
              </a:spcBef>
            </a:pPr>
            <a:r>
              <a:rPr lang="en-US" sz="2000" i="1"/>
              <a:t>XLMiner</a:t>
            </a:r>
          </a:p>
          <a:p>
            <a:r>
              <a:rPr lang="en-US" sz="2000" i="1"/>
              <a:t>Classification</a:t>
            </a:r>
          </a:p>
          <a:p>
            <a:r>
              <a:rPr lang="en-US" sz="2000" i="1"/>
              <a:t>Logistic Regression</a:t>
            </a:r>
          </a:p>
          <a:p>
            <a:r>
              <a:rPr lang="en-US" sz="2000" i="1"/>
              <a:t>    Worksheet: </a:t>
            </a:r>
            <a:r>
              <a:rPr lang="en-US" sz="2000"/>
              <a:t>Data_Partition1</a:t>
            </a:r>
            <a:r>
              <a:rPr lang="en-US" sz="2000" i="1"/>
              <a:t> </a:t>
            </a:r>
          </a:p>
          <a:p>
            <a:r>
              <a:rPr lang="en-US" sz="2000" i="1"/>
              <a:t>    Input Variables: </a:t>
            </a:r>
            <a:r>
              <a:rPr lang="en-US" sz="2000"/>
              <a:t>(5 of them)</a:t>
            </a:r>
          </a:p>
          <a:p>
            <a:r>
              <a:rPr lang="en-US" sz="2000" i="1"/>
              <a:t>    Output variable: </a:t>
            </a:r>
            <a:r>
              <a:rPr lang="en-US" sz="2000"/>
              <a:t>Decision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2286000"/>
            <a:ext cx="3352800" cy="10160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ea typeface="+mn-ea"/>
                <a:cs typeface="+mn-cs"/>
              </a:rPr>
              <a:t>Partition the data (see Example 12.4) to create the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>
                <a:latin typeface="+mn-lt"/>
                <a:ea typeface="+mn-ea"/>
                <a:cs typeface="+mn-cs"/>
              </a:rPr>
              <a:t>Data_Partition1</a:t>
            </a:r>
            <a:r>
              <a:rPr lang="en-US" sz="2000" dirty="0">
                <a:latin typeface="+mn-lt"/>
                <a:ea typeface="+mn-ea"/>
                <a:cs typeface="+mn-cs"/>
              </a:rPr>
              <a:t> worksheet.</a:t>
            </a:r>
            <a:endParaRPr lang="en-US" sz="18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12.10 (continued) Classifying Credit Approval Decisions Using Logistic Regression</a:t>
            </a:r>
            <a:endParaRPr lang="en-US" i="1" u="sng" smtClean="0"/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Classification Techniques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79875" name="TextBox 5"/>
          <p:cNvSpPr txBox="1">
            <a:spLocks noChangeArrowheads="1"/>
          </p:cNvSpPr>
          <p:nvPr/>
        </p:nvSpPr>
        <p:spPr bwMode="auto">
          <a:xfrm>
            <a:off x="7329488" y="4895850"/>
            <a:ext cx="896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12.29</a:t>
            </a:r>
          </a:p>
        </p:txBody>
      </p:sp>
      <p:sp>
        <p:nvSpPr>
          <p:cNvPr id="79876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9877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E1E2D408-AA3D-4E39-BC20-0AD1A30A10B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798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590800"/>
            <a:ext cx="32766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9" name="TextBox 7"/>
          <p:cNvSpPr txBox="1">
            <a:spLocks noChangeArrowheads="1"/>
          </p:cNvSpPr>
          <p:nvPr/>
        </p:nvSpPr>
        <p:spPr bwMode="auto">
          <a:xfrm>
            <a:off x="1143000" y="2727325"/>
            <a:ext cx="2743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u="sng"/>
              <a:t>Step 2</a:t>
            </a:r>
            <a:r>
              <a:rPr lang="en-US" sz="2000"/>
              <a:t>:</a:t>
            </a:r>
          </a:p>
          <a:p>
            <a:r>
              <a:rPr lang="en-US" sz="2000" i="1"/>
              <a:t>Set confidence level </a:t>
            </a:r>
          </a:p>
          <a:p>
            <a:r>
              <a:rPr lang="en-US" sz="2000" i="1"/>
              <a:t>       for odds: </a:t>
            </a:r>
            <a:r>
              <a:rPr lang="en-US" sz="2000"/>
              <a:t>95%</a:t>
            </a:r>
          </a:p>
          <a:p>
            <a:r>
              <a:rPr lang="en-US" sz="2000" i="1"/>
              <a:t>Best subset…    </a:t>
            </a:r>
            <a:endParaRPr lang="en-US" sz="2000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12.10 (continued) Classifying Credit Approval Decisions Using Logistic Regression</a:t>
            </a:r>
            <a:endParaRPr lang="en-US" i="1" u="sng" smtClean="0"/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Classification Techniques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80899" name="TextBox 5"/>
          <p:cNvSpPr txBox="1">
            <a:spLocks noChangeArrowheads="1"/>
          </p:cNvSpPr>
          <p:nvPr/>
        </p:nvSpPr>
        <p:spPr bwMode="auto">
          <a:xfrm>
            <a:off x="7681913" y="5880100"/>
            <a:ext cx="896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12.30</a:t>
            </a:r>
          </a:p>
        </p:txBody>
      </p:sp>
      <p:sp>
        <p:nvSpPr>
          <p:cNvPr id="80900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0901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B461D1C5-F029-4058-942B-28A50F807C1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809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727325"/>
            <a:ext cx="41624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3" name="TextBox 7"/>
          <p:cNvSpPr txBox="1">
            <a:spLocks noChangeArrowheads="1"/>
          </p:cNvSpPr>
          <p:nvPr/>
        </p:nvSpPr>
        <p:spPr bwMode="auto">
          <a:xfrm>
            <a:off x="685800" y="2590800"/>
            <a:ext cx="35814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Choose</a:t>
            </a:r>
            <a:r>
              <a:rPr lang="en-US" sz="2000" i="1"/>
              <a:t>:</a:t>
            </a:r>
          </a:p>
          <a:p>
            <a:r>
              <a:rPr lang="en-US" sz="2000" i="1"/>
              <a:t>Perform best subset selection</a:t>
            </a:r>
          </a:p>
          <a:p>
            <a:r>
              <a:rPr lang="en-US" sz="2000" i="1"/>
              <a:t>Selection procedure:</a:t>
            </a:r>
          </a:p>
          <a:p>
            <a:r>
              <a:rPr lang="en-US" sz="2000" i="1"/>
              <a:t>        </a:t>
            </a:r>
            <a:r>
              <a:rPr lang="en-US" sz="2000"/>
              <a:t>Backward elimination </a:t>
            </a:r>
          </a:p>
          <a:p>
            <a:endParaRPr lang="en-US" sz="2000"/>
          </a:p>
          <a:p>
            <a:r>
              <a:rPr lang="en-US" sz="2000"/>
              <a:t>Note:</a:t>
            </a:r>
          </a:p>
          <a:p>
            <a:r>
              <a:rPr lang="en-US" sz="2000" u="sng"/>
              <a:t>Best subset selection</a:t>
            </a:r>
            <a:r>
              <a:rPr lang="en-US" sz="2000"/>
              <a:t> evaluates models containing subsets of the independent variables.</a:t>
            </a:r>
            <a:endParaRPr lang="en-US" sz="2000" u="sn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12.10 (continued) Classifying Credit Approval Decisions Using Logistic Regression</a:t>
            </a:r>
            <a:endParaRPr lang="en-US" i="1" u="sng" smtClean="0"/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Classification Techniques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81923" name="TextBox 5"/>
          <p:cNvSpPr txBox="1">
            <a:spLocks noChangeArrowheads="1"/>
          </p:cNvSpPr>
          <p:nvPr/>
        </p:nvSpPr>
        <p:spPr bwMode="auto">
          <a:xfrm>
            <a:off x="5581650" y="6107113"/>
            <a:ext cx="896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12.31</a:t>
            </a:r>
          </a:p>
        </p:txBody>
      </p:sp>
      <p:sp>
        <p:nvSpPr>
          <p:cNvPr id="81924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1925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CE5ADC41-CACB-4671-9602-BDA46E356D4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819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181225"/>
            <a:ext cx="3421063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12.10 (continued) Classifying Credit Approval Decisions Using Logistic Regression</a:t>
            </a:r>
            <a:endParaRPr lang="en-US" i="1" u="sng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Classification Techniques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82947" name="TextBox 5"/>
          <p:cNvSpPr txBox="1">
            <a:spLocks noChangeArrowheads="1"/>
          </p:cNvSpPr>
          <p:nvPr/>
        </p:nvSpPr>
        <p:spPr bwMode="auto">
          <a:xfrm>
            <a:off x="7527925" y="4048125"/>
            <a:ext cx="1228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From Figure 12.32</a:t>
            </a:r>
          </a:p>
        </p:txBody>
      </p:sp>
      <p:sp>
        <p:nvSpPr>
          <p:cNvPr id="82948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2949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64FD46C6-E71A-4646-8419-1ED40450E9D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82950" name="TextBox 7"/>
          <p:cNvSpPr txBox="1">
            <a:spLocks noChangeArrowheads="1"/>
          </p:cNvSpPr>
          <p:nvPr/>
        </p:nvSpPr>
        <p:spPr bwMode="auto">
          <a:xfrm>
            <a:off x="1066800" y="4484688"/>
            <a:ext cx="6673850" cy="92551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/>
              <a:t>Cp</a:t>
            </a:r>
            <a:r>
              <a:rPr lang="en-US" sz="1800"/>
              <a:t> should be roughly equal to the number of model parameters.</a:t>
            </a:r>
          </a:p>
          <a:p>
            <a:r>
              <a:rPr lang="en-US" sz="1800"/>
              <a:t>Probability is an estimate of </a:t>
            </a:r>
            <a:r>
              <a:rPr lang="en-US" sz="1800" i="1"/>
              <a:t>P</a:t>
            </a:r>
            <a:r>
              <a:rPr lang="en-US" sz="1800"/>
              <a:t>(subset is acceptable).</a:t>
            </a:r>
          </a:p>
          <a:p>
            <a:r>
              <a:rPr lang="en-US" sz="1800"/>
              <a:t>The “full” model with 6 coefficients appears to be the best. </a:t>
            </a:r>
          </a:p>
        </p:txBody>
      </p:sp>
      <p:pic>
        <p:nvPicPr>
          <p:cNvPr id="829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90800"/>
            <a:ext cx="83058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Content Placeholder 1"/>
          <p:cNvSpPr>
            <a:spLocks noGrp="1"/>
          </p:cNvSpPr>
          <p:nvPr>
            <p:ph idx="1"/>
          </p:nvPr>
        </p:nvSpPr>
        <p:spPr>
          <a:xfrm>
            <a:off x="422275" y="1066800"/>
            <a:ext cx="84582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12.10 (continued) Classifying Credit Approval Decisions Using Logistic Regression</a:t>
            </a:r>
            <a:endParaRPr lang="en-US" i="1" u="sng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Classification Techniques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83971" name="TextBox 5"/>
          <p:cNvSpPr txBox="1">
            <a:spLocks noChangeArrowheads="1"/>
          </p:cNvSpPr>
          <p:nvPr/>
        </p:nvSpPr>
        <p:spPr bwMode="auto">
          <a:xfrm>
            <a:off x="7623175" y="5864225"/>
            <a:ext cx="1228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From Figure 12.32</a:t>
            </a:r>
          </a:p>
        </p:txBody>
      </p:sp>
      <p:sp>
        <p:nvSpPr>
          <p:cNvPr id="83972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3973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B75FA324-6E48-45D0-A0DA-BA264B6E1BD3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839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938" y="2516188"/>
            <a:ext cx="8237537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4497388"/>
            <a:ext cx="35242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6" name="TextBox 11"/>
          <p:cNvSpPr txBox="1">
            <a:spLocks noChangeArrowheads="1"/>
          </p:cNvSpPr>
          <p:nvPr/>
        </p:nvSpPr>
        <p:spPr bwMode="auto">
          <a:xfrm>
            <a:off x="1368425" y="4583113"/>
            <a:ext cx="3276600" cy="12001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This regression model is for the full model with 5 independent variables </a:t>
            </a:r>
          </a:p>
          <a:p>
            <a:r>
              <a:rPr lang="en-US" sz="1800"/>
              <a:t>(6 parameter coefficients).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Content Placeholder 1"/>
          <p:cNvSpPr>
            <a:spLocks noGrp="1"/>
          </p:cNvSpPr>
          <p:nvPr>
            <p:ph idx="1"/>
          </p:nvPr>
        </p:nvSpPr>
        <p:spPr>
          <a:xfrm>
            <a:off x="4191000" y="1133475"/>
            <a:ext cx="44958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12.10 (continued) Classifying Credit Approval Decisions Using Logistic Regression</a:t>
            </a:r>
            <a:endParaRPr lang="en-US" i="1" u="sng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Classification Techniques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84995" name="TextBox 5"/>
          <p:cNvSpPr txBox="1">
            <a:spLocks noChangeArrowheads="1"/>
          </p:cNvSpPr>
          <p:nvPr/>
        </p:nvSpPr>
        <p:spPr bwMode="auto">
          <a:xfrm>
            <a:off x="3090863" y="5916613"/>
            <a:ext cx="1228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From Figure 12.33</a:t>
            </a:r>
          </a:p>
        </p:txBody>
      </p:sp>
      <p:sp>
        <p:nvSpPr>
          <p:cNvPr id="84996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4997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B2A392D7-3F02-4081-969A-3890A1E779F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84998" name="TextBox 9"/>
          <p:cNvSpPr txBox="1">
            <a:spLocks noChangeArrowheads="1"/>
          </p:cNvSpPr>
          <p:nvPr/>
        </p:nvSpPr>
        <p:spPr bwMode="auto">
          <a:xfrm>
            <a:off x="4876800" y="3073400"/>
            <a:ext cx="2743200" cy="6508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No misclassifications in the training data set</a:t>
            </a:r>
          </a:p>
        </p:txBody>
      </p:sp>
      <p:sp>
        <p:nvSpPr>
          <p:cNvPr id="84999" name="TextBox 11"/>
          <p:cNvSpPr txBox="1">
            <a:spLocks noChangeArrowheads="1"/>
          </p:cNvSpPr>
          <p:nvPr/>
        </p:nvSpPr>
        <p:spPr bwMode="auto">
          <a:xfrm>
            <a:off x="4833938" y="5262563"/>
            <a:ext cx="2743200" cy="6508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10% misclassifications in the validation data set</a:t>
            </a:r>
          </a:p>
        </p:txBody>
      </p:sp>
      <p:pic>
        <p:nvPicPr>
          <p:cNvPr id="850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3716338" cy="469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Content Placeholder 1"/>
          <p:cNvSpPr>
            <a:spLocks noGrp="1"/>
          </p:cNvSpPr>
          <p:nvPr>
            <p:ph idx="1"/>
          </p:nvPr>
        </p:nvSpPr>
        <p:spPr>
          <a:xfrm>
            <a:off x="457200" y="11176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12.11  Using Logistic Regression for Classifying New Data</a:t>
            </a:r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Classification Techniques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86019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6020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4D0DAA32-65E8-492C-875D-81B2D917073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86021" name="TextBox 7"/>
          <p:cNvSpPr txBox="1">
            <a:spLocks noChangeArrowheads="1"/>
          </p:cNvSpPr>
          <p:nvPr/>
        </p:nvSpPr>
        <p:spPr bwMode="auto">
          <a:xfrm>
            <a:off x="762000" y="2057400"/>
            <a:ext cx="7924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Partition the data (see Example 12.4) to create the  </a:t>
            </a:r>
            <a:r>
              <a:rPr lang="en-US" sz="2000" i="1"/>
              <a:t>Data_Partition1</a:t>
            </a:r>
            <a:r>
              <a:rPr lang="en-US" sz="2000"/>
              <a:t> worksheet.  Then follow steps 1 and 2 below (as in Example 12.10).</a:t>
            </a:r>
          </a:p>
          <a:p>
            <a:endParaRPr lang="en-US" sz="2000"/>
          </a:p>
          <a:p>
            <a:endParaRPr lang="en-US" sz="2000"/>
          </a:p>
        </p:txBody>
      </p:sp>
      <p:sp>
        <p:nvSpPr>
          <p:cNvPr id="86022" name="TextBox 11"/>
          <p:cNvSpPr txBox="1">
            <a:spLocks noChangeArrowheads="1"/>
          </p:cNvSpPr>
          <p:nvPr/>
        </p:nvSpPr>
        <p:spPr bwMode="auto">
          <a:xfrm>
            <a:off x="2527300" y="6235700"/>
            <a:ext cx="896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12.28</a:t>
            </a:r>
          </a:p>
        </p:txBody>
      </p:sp>
      <p:pic>
        <p:nvPicPr>
          <p:cNvPr id="860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857500"/>
            <a:ext cx="2852738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4" name="TextBox 13"/>
          <p:cNvSpPr txBox="1">
            <a:spLocks noChangeArrowheads="1"/>
          </p:cNvSpPr>
          <p:nvPr/>
        </p:nvSpPr>
        <p:spPr bwMode="auto">
          <a:xfrm>
            <a:off x="5213350" y="4598988"/>
            <a:ext cx="896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12.29</a:t>
            </a:r>
          </a:p>
        </p:txBody>
      </p:sp>
      <p:pic>
        <p:nvPicPr>
          <p:cNvPr id="8602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4263" y="2863850"/>
            <a:ext cx="2466975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26" name="TextBox 15"/>
          <p:cNvSpPr txBox="1">
            <a:spLocks noChangeArrowheads="1"/>
          </p:cNvSpPr>
          <p:nvPr/>
        </p:nvSpPr>
        <p:spPr bwMode="auto">
          <a:xfrm>
            <a:off x="7553325" y="4546600"/>
            <a:ext cx="9286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12.30</a:t>
            </a:r>
          </a:p>
        </p:txBody>
      </p:sp>
      <p:pic>
        <p:nvPicPr>
          <p:cNvPr id="8602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0463" y="2863850"/>
            <a:ext cx="2241550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Content Placeholder 1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12.11 (continued) Using Logistic Regression for Classifying New Data</a:t>
            </a:r>
            <a:r>
              <a:rPr lang="en-US" smtClean="0"/>
              <a:t> </a:t>
            </a:r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Classification Techniques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87043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7044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649DC009-4B99-4E1F-B910-D869D1E89A0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870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209800"/>
            <a:ext cx="3276600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6" name="TextBox 13"/>
          <p:cNvSpPr txBox="1">
            <a:spLocks noChangeArrowheads="1"/>
          </p:cNvSpPr>
          <p:nvPr/>
        </p:nvSpPr>
        <p:spPr bwMode="auto">
          <a:xfrm>
            <a:off x="1219200" y="2286000"/>
            <a:ext cx="2743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u="sng"/>
              <a:t>Step 3</a:t>
            </a:r>
            <a:endParaRPr lang="en-US" sz="2000"/>
          </a:p>
          <a:p>
            <a:r>
              <a:rPr lang="en-US" sz="2000" i="1"/>
              <a:t>Score new data</a:t>
            </a:r>
            <a:r>
              <a:rPr lang="en-US" sz="2000"/>
              <a:t>:</a:t>
            </a:r>
          </a:p>
          <a:p>
            <a:r>
              <a:rPr lang="en-US" sz="2000"/>
              <a:t>      In worksheet</a:t>
            </a:r>
          </a:p>
          <a:p>
            <a:endParaRPr lang="en-US" sz="2000"/>
          </a:p>
        </p:txBody>
      </p:sp>
      <p:sp>
        <p:nvSpPr>
          <p:cNvPr id="87047" name="TextBox 14"/>
          <p:cNvSpPr txBox="1">
            <a:spLocks noChangeArrowheads="1"/>
          </p:cNvSpPr>
          <p:nvPr/>
        </p:nvSpPr>
        <p:spPr bwMode="auto">
          <a:xfrm>
            <a:off x="6232525" y="5988050"/>
            <a:ext cx="1228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From Figure 12.31</a:t>
            </a:r>
          </a:p>
        </p:txBody>
      </p:sp>
      <p:pic>
        <p:nvPicPr>
          <p:cNvPr id="8704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4160838"/>
            <a:ext cx="762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12.11 (continued) Using Logistic Regression for Classifying New Data</a:t>
            </a:r>
            <a:r>
              <a:rPr lang="en-US" smtClean="0"/>
              <a:t> </a:t>
            </a:r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Classification Techniques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88067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8068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58C6D159-35A2-4B9C-8E09-CB0E31DA278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88069" name="TextBox 8"/>
          <p:cNvSpPr txBox="1">
            <a:spLocks noChangeArrowheads="1"/>
          </p:cNvSpPr>
          <p:nvPr/>
        </p:nvSpPr>
        <p:spPr bwMode="auto">
          <a:xfrm>
            <a:off x="7615238" y="5932488"/>
            <a:ext cx="896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12.20</a:t>
            </a:r>
          </a:p>
        </p:txBody>
      </p:sp>
      <p:pic>
        <p:nvPicPr>
          <p:cNvPr id="880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201863"/>
            <a:ext cx="3486150" cy="37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1" name="TextBox 11"/>
          <p:cNvSpPr txBox="1">
            <a:spLocks noChangeArrowheads="1"/>
          </p:cNvSpPr>
          <p:nvPr/>
        </p:nvSpPr>
        <p:spPr bwMode="auto">
          <a:xfrm>
            <a:off x="762000" y="2438400"/>
            <a:ext cx="4114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u="sng"/>
              <a:t>Match variables in new range:</a:t>
            </a:r>
          </a:p>
          <a:p>
            <a:r>
              <a:rPr lang="en-US" sz="2000" i="1"/>
              <a:t>Worksheet: </a:t>
            </a:r>
            <a:r>
              <a:rPr lang="en-US" sz="2000"/>
              <a:t>Credit Decisions</a:t>
            </a:r>
          </a:p>
          <a:p>
            <a:r>
              <a:rPr lang="en-US" sz="2000" i="1"/>
              <a:t>Data range</a:t>
            </a:r>
            <a:r>
              <a:rPr lang="en-US" sz="2000"/>
              <a:t>: A57:E63</a:t>
            </a:r>
          </a:p>
          <a:p>
            <a:r>
              <a:rPr lang="en-US" sz="2000" i="1"/>
              <a:t>Match variables with same names</a:t>
            </a:r>
          </a:p>
          <a:p>
            <a:endParaRPr lang="en-US" sz="20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3875" y="914400"/>
            <a:ext cx="8391525" cy="5181600"/>
          </a:xfrm>
        </p:spPr>
        <p:txBody>
          <a:bodyPr>
            <a:normAutofit/>
          </a:bodyPr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Cluster Analysis</a:t>
            </a:r>
          </a:p>
          <a:p>
            <a:pPr eaLnBrk="1" hangingPunct="1"/>
            <a:r>
              <a:rPr lang="en-US" smtClean="0"/>
              <a:t>Also called </a:t>
            </a:r>
            <a:r>
              <a:rPr lang="en-US" i="1" smtClean="0"/>
              <a:t>data segmentation</a:t>
            </a:r>
          </a:p>
          <a:p>
            <a:pPr eaLnBrk="1" hangingPunct="1"/>
            <a:r>
              <a:rPr lang="en-US" smtClean="0"/>
              <a:t>Two major methods</a:t>
            </a:r>
          </a:p>
          <a:p>
            <a:pPr eaLnBrk="1" hangingPunct="1">
              <a:buClr>
                <a:schemeClr val="tx1"/>
              </a:buClr>
              <a:buSzPct val="100000"/>
              <a:buFont typeface="Wingdings 3" pitchFamily="-72" charset="2"/>
              <a:buNone/>
            </a:pPr>
            <a:r>
              <a:rPr lang="en-US" u="sng" smtClean="0"/>
              <a:t>	</a:t>
            </a:r>
            <a:r>
              <a:rPr lang="en-US" smtClean="0"/>
              <a:t>1. </a:t>
            </a:r>
            <a:r>
              <a:rPr lang="en-US" u="sng" smtClean="0"/>
              <a:t>Hierarchical clustering</a:t>
            </a:r>
          </a:p>
          <a:p>
            <a:pPr eaLnBrk="1" hangingPunct="1">
              <a:buClr>
                <a:schemeClr val="tx1"/>
              </a:buClr>
              <a:buSzPct val="100000"/>
              <a:buFont typeface="Wingdings 3" pitchFamily="-72" charset="2"/>
              <a:buNone/>
            </a:pPr>
            <a:r>
              <a:rPr lang="en-US" smtClean="0"/>
              <a:t>     a) Agglomerative methods (</a:t>
            </a:r>
            <a:r>
              <a:rPr lang="en-US" i="1" smtClean="0"/>
              <a:t>used in XLMiner</a:t>
            </a:r>
            <a:r>
              <a:rPr lang="en-US" smtClean="0"/>
              <a:t>) 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  <a:buClr>
                <a:schemeClr val="tx1"/>
              </a:buClr>
              <a:buSzPct val="100000"/>
              <a:buFont typeface="Wingdings 3" pitchFamily="-72" charset="2"/>
              <a:buNone/>
            </a:pPr>
            <a:r>
              <a:rPr lang="en-US"/>
              <a:t> </a:t>
            </a:r>
            <a:r>
              <a:rPr lang="en-US" smtClean="0"/>
              <a:t>        proceed as a series of fusions</a:t>
            </a:r>
          </a:p>
          <a:p>
            <a:pPr eaLnBrk="1" hangingPunct="1">
              <a:buClr>
                <a:schemeClr val="tx1"/>
              </a:buClr>
              <a:buSzPct val="100000"/>
              <a:buFont typeface="Wingdings 3" pitchFamily="-72" charset="2"/>
              <a:buNone/>
            </a:pPr>
            <a:r>
              <a:rPr lang="en-US"/>
              <a:t> </a:t>
            </a:r>
            <a:r>
              <a:rPr lang="en-US" smtClean="0"/>
              <a:t>    b) Divisive methods</a:t>
            </a:r>
          </a:p>
          <a:p>
            <a:pPr eaLnBrk="1" hangingPunct="1">
              <a:lnSpc>
                <a:spcPts val="3000"/>
              </a:lnSpc>
              <a:spcBef>
                <a:spcPct val="0"/>
              </a:spcBef>
              <a:buClr>
                <a:schemeClr val="tx1"/>
              </a:buClr>
              <a:buSzPct val="100000"/>
              <a:buFont typeface="Wingdings 3" pitchFamily="-72" charset="2"/>
              <a:buNone/>
            </a:pPr>
            <a:r>
              <a:rPr lang="en-US"/>
              <a:t> </a:t>
            </a:r>
            <a:r>
              <a:rPr lang="en-US" smtClean="0"/>
              <a:t>        successively separate data into finer groups </a:t>
            </a:r>
          </a:p>
          <a:p>
            <a:pPr eaLnBrk="1" hangingPunct="1">
              <a:buClr>
                <a:schemeClr val="tx1"/>
              </a:buClr>
              <a:buSzPct val="100000"/>
              <a:buFont typeface="Wingdings 3" pitchFamily="-72" charset="2"/>
              <a:buNone/>
            </a:pPr>
            <a:r>
              <a:rPr lang="en-US" i="1" u="sng" smtClean="0"/>
              <a:t>	</a:t>
            </a:r>
            <a:r>
              <a:rPr lang="en-US" smtClean="0"/>
              <a:t>2.</a:t>
            </a:r>
            <a:r>
              <a:rPr lang="en-US" i="1" smtClean="0"/>
              <a:t> </a:t>
            </a:r>
            <a:r>
              <a:rPr lang="en-US" i="1" u="sng" smtClean="0"/>
              <a:t>k</a:t>
            </a:r>
            <a:r>
              <a:rPr lang="en-US" u="sng" smtClean="0"/>
              <a:t>-means clustering</a:t>
            </a:r>
            <a:r>
              <a:rPr lang="en-US" smtClean="0"/>
              <a:t> (available in </a:t>
            </a:r>
            <a:r>
              <a:rPr lang="en-US" i="1" smtClean="0"/>
              <a:t>XLMiner</a:t>
            </a:r>
            <a:r>
              <a:rPr lang="en-US" smtClean="0"/>
              <a:t>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tx1"/>
              </a:buClr>
              <a:buSzPct val="100000"/>
              <a:buFont typeface="Wingdings 3" pitchFamily="-72" charset="2"/>
              <a:buNone/>
            </a:pPr>
            <a:r>
              <a:rPr lang="en-US"/>
              <a:t> </a:t>
            </a:r>
            <a:r>
              <a:rPr lang="en-US" smtClean="0"/>
              <a:t>  partitions data into </a:t>
            </a:r>
            <a:r>
              <a:rPr lang="en-US" i="1" smtClean="0"/>
              <a:t>k</a:t>
            </a:r>
            <a:r>
              <a:rPr lang="en-US" smtClean="0"/>
              <a:t> clusters so that each 	   element belongs to the cluster with the closest mean</a:t>
            </a:r>
            <a:r>
              <a:rPr lang="en-US" u="sng" smtClean="0"/>
              <a:t>   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0374" y="6770"/>
            <a:ext cx="8229601" cy="121857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Data Exploration and Reduction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3795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3796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5D5F4EF9-2D3A-43C2-864E-C61EC27D58E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5138" y="1066800"/>
            <a:ext cx="8229600" cy="4525963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12.11 </a:t>
            </a:r>
            <a:r>
              <a:rPr lang="en-US" u="sng" dirty="0">
                <a:ea typeface="+mn-ea"/>
                <a:cs typeface="+mn-cs"/>
              </a:rPr>
              <a:t>(continued) Using Logistic </a:t>
            </a:r>
            <a:r>
              <a:rPr lang="en-US" u="sng" dirty="0" smtClean="0">
                <a:ea typeface="+mn-ea"/>
                <a:cs typeface="+mn-cs"/>
              </a:rPr>
              <a:t>Regression for Classifying New Data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i="1" dirty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Classification Techniques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89091" name="TextBox 5"/>
          <p:cNvSpPr txBox="1">
            <a:spLocks noChangeArrowheads="1"/>
          </p:cNvSpPr>
          <p:nvPr/>
        </p:nvSpPr>
        <p:spPr bwMode="auto">
          <a:xfrm>
            <a:off x="7059613" y="4924425"/>
            <a:ext cx="896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12.34</a:t>
            </a:r>
          </a:p>
        </p:txBody>
      </p:sp>
      <p:sp>
        <p:nvSpPr>
          <p:cNvPr id="89092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89093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ED4B4EF2-ADF6-4ACD-BAFD-D25BCB002CE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8909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286000"/>
            <a:ext cx="71723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4389438"/>
            <a:ext cx="762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6" name="TextBox 8"/>
          <p:cNvSpPr txBox="1">
            <a:spLocks noChangeArrowheads="1"/>
          </p:cNvSpPr>
          <p:nvPr/>
        </p:nvSpPr>
        <p:spPr bwMode="auto">
          <a:xfrm>
            <a:off x="1649413" y="5043488"/>
            <a:ext cx="5124450" cy="6508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Half of the applicants are in the “Approved” class</a:t>
            </a:r>
          </a:p>
          <a:p>
            <a:r>
              <a:rPr lang="en-US" sz="1800"/>
              <a:t>(the same result as in Examples 12.7 and 12.9).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Association Rule Mining (</a:t>
            </a:r>
            <a:r>
              <a:rPr lang="en-US" i="1" u="sng" smtClean="0"/>
              <a:t>affinity analysis</a:t>
            </a:r>
            <a:r>
              <a:rPr lang="en-US" u="sng" smtClean="0"/>
              <a:t>)</a:t>
            </a:r>
            <a:endParaRPr lang="en-US" i="1" u="sng" smtClean="0"/>
          </a:p>
          <a:p>
            <a:pPr eaLnBrk="1" hangingPunct="1"/>
            <a:r>
              <a:rPr lang="en-US" smtClean="0"/>
              <a:t>Seeks to uncover associations in large data sets</a:t>
            </a:r>
          </a:p>
          <a:p>
            <a:pPr eaLnBrk="1" hangingPunct="1"/>
            <a:r>
              <a:rPr lang="en-US" smtClean="0"/>
              <a:t>Association rules identify attributes that occur together frequently in a given data set.</a:t>
            </a:r>
          </a:p>
          <a:p>
            <a:pPr eaLnBrk="1" hangingPunct="1"/>
            <a:r>
              <a:rPr lang="en-US" smtClean="0"/>
              <a:t>Market basket analysis, for example, is used determine groups of items consumers tend to purchase together.</a:t>
            </a:r>
          </a:p>
          <a:p>
            <a:pPr eaLnBrk="1" hangingPunct="1"/>
            <a:r>
              <a:rPr lang="en-US" smtClean="0"/>
              <a:t>Association rules provide information in the form of if-then (antecedent-consequent) statements.</a:t>
            </a:r>
          </a:p>
          <a:p>
            <a:pPr eaLnBrk="1" hangingPunct="1"/>
            <a:r>
              <a:rPr lang="en-US" smtClean="0"/>
              <a:t>The rules are probabilistic in nature.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Association Rule Mining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90115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0116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3995C8C3-8FD6-448E-A7AB-E9E98CA0DE6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Content Placeholder 1"/>
          <p:cNvSpPr>
            <a:spLocks noGrp="1"/>
          </p:cNvSpPr>
          <p:nvPr>
            <p:ph idx="1"/>
          </p:nvPr>
        </p:nvSpPr>
        <p:spPr>
          <a:xfrm>
            <a:off x="508000" y="11430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12.12  Custom Computer Configuration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i="1" smtClean="0"/>
              <a:t>(PC Purchase Data)</a:t>
            </a:r>
          </a:p>
          <a:p>
            <a:pPr eaLnBrk="1" hangingPunct="1"/>
            <a:r>
              <a:rPr lang="en-US" smtClean="0"/>
              <a:t>Suppose we want to know which PC components are often ordered together.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Association Rule Mining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91139" name="TextBox 5"/>
          <p:cNvSpPr txBox="1">
            <a:spLocks noChangeArrowheads="1"/>
          </p:cNvSpPr>
          <p:nvPr/>
        </p:nvSpPr>
        <p:spPr bwMode="auto">
          <a:xfrm>
            <a:off x="7837488" y="5668963"/>
            <a:ext cx="896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12.35</a:t>
            </a:r>
          </a:p>
        </p:txBody>
      </p:sp>
      <p:sp>
        <p:nvSpPr>
          <p:cNvPr id="91140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1141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145FB69C-A919-49D6-9664-11DC4AB4435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911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325" y="3048000"/>
            <a:ext cx="81915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8006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Measuring the Strength of Association Rules</a:t>
            </a:r>
            <a:endParaRPr lang="en-US" i="1" u="sng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Support</a:t>
            </a:r>
            <a:r>
              <a:rPr lang="en-US" dirty="0" smtClean="0">
                <a:ea typeface="+mn-ea"/>
                <a:cs typeface="+mn-cs"/>
              </a:rPr>
              <a:t> for the (association) rule is the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percentage (or number) of transactions that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include all items both antecedent and consequent.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= </a:t>
            </a:r>
            <a:r>
              <a:rPr lang="en-US" i="1" dirty="0">
                <a:ea typeface="+mn-ea"/>
                <a:cs typeface="+mn-cs"/>
              </a:rPr>
              <a:t>P(antecedent </a:t>
            </a:r>
            <a:r>
              <a:rPr lang="en-US" dirty="0">
                <a:ea typeface="+mn-ea"/>
                <a:cs typeface="+mn-cs"/>
              </a:rPr>
              <a:t>and</a:t>
            </a:r>
            <a:r>
              <a:rPr lang="en-US" i="1" dirty="0">
                <a:ea typeface="+mn-ea"/>
                <a:cs typeface="+mn-cs"/>
              </a:rPr>
              <a:t> consequent</a:t>
            </a:r>
            <a:r>
              <a:rPr lang="en-US" i="1" dirty="0" smtClean="0">
                <a:ea typeface="+mn-ea"/>
                <a:cs typeface="+mn-cs"/>
              </a:rPr>
              <a:t>)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Confidence</a:t>
            </a:r>
            <a:r>
              <a:rPr lang="en-US" dirty="0" smtClean="0">
                <a:ea typeface="+mn-ea"/>
                <a:cs typeface="+mn-cs"/>
              </a:rPr>
              <a:t> of the (association) rule: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= </a:t>
            </a:r>
            <a:r>
              <a:rPr lang="en-US" i="1" dirty="0" smtClean="0">
                <a:ea typeface="+mn-ea"/>
                <a:cs typeface="+mn-cs"/>
              </a:rPr>
              <a:t>P(</a:t>
            </a:r>
            <a:r>
              <a:rPr lang="en-US" i="1" dirty="0" err="1" smtClean="0">
                <a:ea typeface="+mn-ea"/>
                <a:cs typeface="+mn-cs"/>
              </a:rPr>
              <a:t>consequent|antecedent</a:t>
            </a:r>
            <a:r>
              <a:rPr lang="en-US" i="1" dirty="0" smtClean="0">
                <a:ea typeface="+mn-ea"/>
                <a:cs typeface="+mn-cs"/>
              </a:rPr>
              <a:t>)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</a:t>
            </a:r>
            <a:r>
              <a:rPr lang="en-US" i="1" dirty="0" smtClean="0">
                <a:ea typeface="+mn-ea"/>
                <a:cs typeface="+mn-cs"/>
              </a:rPr>
              <a:t>= P(antecedent </a:t>
            </a:r>
            <a:r>
              <a:rPr lang="en-US" dirty="0" smtClean="0">
                <a:ea typeface="+mn-ea"/>
                <a:cs typeface="+mn-cs"/>
              </a:rPr>
              <a:t>and</a:t>
            </a:r>
            <a:r>
              <a:rPr lang="en-US" i="1" dirty="0" smtClean="0">
                <a:ea typeface="+mn-ea"/>
                <a:cs typeface="+mn-cs"/>
              </a:rPr>
              <a:t> consequent)/P(antecedent)</a:t>
            </a:r>
            <a:endParaRPr lang="en-US" i="1" dirty="0">
              <a:ea typeface="+mn-ea"/>
              <a:cs typeface="+mn-cs"/>
            </a:endParaRP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Expected confidence</a:t>
            </a:r>
            <a:r>
              <a:rPr lang="en-US" dirty="0" smtClean="0">
                <a:ea typeface="+mn-ea"/>
                <a:cs typeface="+mn-cs"/>
              </a:rPr>
              <a:t> = </a:t>
            </a:r>
            <a:r>
              <a:rPr lang="en-US" i="1" dirty="0" smtClean="0">
                <a:ea typeface="+mn-ea"/>
                <a:cs typeface="+mn-cs"/>
              </a:rPr>
              <a:t>P(antecedent)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>
                <a:ea typeface="+mn-ea"/>
                <a:cs typeface="+mn-cs"/>
              </a:rPr>
              <a:t>Lift</a:t>
            </a:r>
            <a:r>
              <a:rPr lang="en-US" dirty="0">
                <a:ea typeface="+mn-ea"/>
                <a:cs typeface="+mn-cs"/>
              </a:rPr>
              <a:t> is a ratio of confidence to expected confidence.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US" i="1" dirty="0" smtClean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Association Rule Mining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92163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2164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238E47DB-E851-47C4-9E0E-52098727E89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300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900" u="sng" dirty="0" smtClean="0">
                <a:ea typeface="+mn-ea"/>
                <a:cs typeface="+mn-cs"/>
              </a:rPr>
              <a:t>Example 12.13  Measuring Strength of Association</a:t>
            </a:r>
            <a:endParaRPr lang="en-US" sz="2900" i="1" u="sng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 supermarket database has 100,000 point-of-sale transactions: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2000 include both A and B items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5000 include C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  800 include A, B, and C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Association rule</a:t>
            </a:r>
            <a:r>
              <a:rPr lang="en-US" dirty="0" smtClean="0">
                <a:ea typeface="+mn-ea"/>
                <a:cs typeface="+mn-cs"/>
              </a:rPr>
              <a:t>: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If A and B are purchased, then C is also purchased.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Support = 800/100,000 = 0.008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Confidence = 800/2000 = 0.40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Expected confidence = 5000/100,000 = 0.05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Lift = 0.40/0.05 = 8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Association Rule Mining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93187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3188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89A5884C-F066-4A2E-AAB9-2A5710FD377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Content Placeholder 1"/>
          <p:cNvSpPr>
            <a:spLocks noGrp="1"/>
          </p:cNvSpPr>
          <p:nvPr>
            <p:ph idx="1"/>
          </p:nvPr>
        </p:nvSpPr>
        <p:spPr>
          <a:xfrm>
            <a:off x="520700" y="1295400"/>
            <a:ext cx="80137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12.14  Identifying Association Rules for </a:t>
            </a:r>
            <a:r>
              <a:rPr lang="en-US" i="1" u="sng" smtClean="0"/>
              <a:t>PC Purchase Data</a:t>
            </a:r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Association Rule Mining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94211" name="TextBox 5"/>
          <p:cNvSpPr txBox="1">
            <a:spLocks noChangeArrowheads="1"/>
          </p:cNvSpPr>
          <p:nvPr/>
        </p:nvSpPr>
        <p:spPr bwMode="auto">
          <a:xfrm>
            <a:off x="7905750" y="5368925"/>
            <a:ext cx="896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12.36</a:t>
            </a:r>
          </a:p>
        </p:txBody>
      </p:sp>
      <p:sp>
        <p:nvSpPr>
          <p:cNvPr id="94212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4213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770588B3-A99D-4639-827A-745EE53FFBD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942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4175" y="1887538"/>
            <a:ext cx="45053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5" name="TextBox 7"/>
          <p:cNvSpPr txBox="1">
            <a:spLocks noChangeArrowheads="1"/>
          </p:cNvSpPr>
          <p:nvPr/>
        </p:nvSpPr>
        <p:spPr bwMode="auto">
          <a:xfrm>
            <a:off x="708025" y="2366963"/>
            <a:ext cx="371951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i="1"/>
              <a:t>XLMiner</a:t>
            </a:r>
          </a:p>
          <a:p>
            <a:r>
              <a:rPr lang="en-US" sz="2000" i="1"/>
              <a:t>Association</a:t>
            </a:r>
          </a:p>
          <a:p>
            <a:r>
              <a:rPr lang="en-US" sz="2000" i="1"/>
              <a:t>Affinity</a:t>
            </a:r>
          </a:p>
          <a:p>
            <a:r>
              <a:rPr lang="en-US" sz="2000" i="1"/>
              <a:t>    Worksheet: </a:t>
            </a:r>
            <a:r>
              <a:rPr lang="en-US" sz="2000"/>
              <a:t>Market Basket</a:t>
            </a:r>
            <a:r>
              <a:rPr lang="en-US" sz="2000" i="1"/>
              <a:t> </a:t>
            </a:r>
          </a:p>
          <a:p>
            <a:r>
              <a:rPr lang="en-US" sz="2000" i="1"/>
              <a:t>    Data range: </a:t>
            </a:r>
            <a:r>
              <a:rPr lang="en-US" sz="2000"/>
              <a:t>A5:L72</a:t>
            </a:r>
            <a:r>
              <a:rPr lang="en-US" sz="2000" i="1"/>
              <a:t>    </a:t>
            </a:r>
          </a:p>
          <a:p>
            <a:r>
              <a:rPr lang="en-US" sz="2000" i="1"/>
              <a:t>    First row headers</a:t>
            </a:r>
          </a:p>
          <a:p>
            <a:r>
              <a:rPr lang="en-US" sz="2000" i="1"/>
              <a:t>    Minimum support: </a:t>
            </a:r>
            <a:r>
              <a:rPr lang="en-US" sz="2000"/>
              <a:t>5</a:t>
            </a:r>
          </a:p>
          <a:p>
            <a:r>
              <a:rPr lang="en-US" sz="2000" i="1"/>
              <a:t>    Minimum confidence: </a:t>
            </a:r>
            <a:r>
              <a:rPr lang="en-US" sz="2000"/>
              <a:t>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12.14 (continued) Identifying Association Rules for </a:t>
            </a:r>
            <a:r>
              <a:rPr lang="en-US" i="1" u="sng" smtClean="0"/>
              <a:t>PC Purchase Data</a:t>
            </a:r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Association Rule Mining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95235" name="TextBox 5"/>
          <p:cNvSpPr txBox="1">
            <a:spLocks noChangeArrowheads="1"/>
          </p:cNvSpPr>
          <p:nvPr/>
        </p:nvSpPr>
        <p:spPr bwMode="auto">
          <a:xfrm>
            <a:off x="7978775" y="6019800"/>
            <a:ext cx="896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12.37</a:t>
            </a:r>
          </a:p>
        </p:txBody>
      </p:sp>
      <p:sp>
        <p:nvSpPr>
          <p:cNvPr id="95236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5237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F204F222-1CDC-43B4-A188-70D17DA9FD1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952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484438"/>
            <a:ext cx="7750175" cy="351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Content Placeholder 1"/>
          <p:cNvSpPr>
            <a:spLocks noGrp="1"/>
          </p:cNvSpPr>
          <p:nvPr>
            <p:ph idx="1"/>
          </p:nvPr>
        </p:nvSpPr>
        <p:spPr>
          <a:xfrm>
            <a:off x="457200" y="1393825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12.14 (continued) Identifying Association Rules for </a:t>
            </a:r>
            <a:r>
              <a:rPr lang="en-US" i="1" u="sng" smtClean="0"/>
              <a:t>PC Purchase Data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Association Rule Mining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96259" name="TextBox 5"/>
          <p:cNvSpPr txBox="1">
            <a:spLocks noChangeArrowheads="1"/>
          </p:cNvSpPr>
          <p:nvPr/>
        </p:nvSpPr>
        <p:spPr bwMode="auto">
          <a:xfrm>
            <a:off x="7862888" y="4838700"/>
            <a:ext cx="896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12.38</a:t>
            </a:r>
          </a:p>
        </p:txBody>
      </p:sp>
      <p:sp>
        <p:nvSpPr>
          <p:cNvPr id="96260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6261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8C1A379A-8594-44E3-BC41-9D548C2772D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962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2476500"/>
            <a:ext cx="82327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3" name="TextBox 7"/>
          <p:cNvSpPr txBox="1">
            <a:spLocks noChangeArrowheads="1"/>
          </p:cNvSpPr>
          <p:nvPr/>
        </p:nvSpPr>
        <p:spPr bwMode="auto">
          <a:xfrm>
            <a:off x="941388" y="5257800"/>
            <a:ext cx="6921500" cy="6508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Rules are sorted by their Lift Ratio (how much more likely one is to purchase the consequent if they purchase the antecedents).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Correlation analysis can help us develop cause-and-effect models that relate lagging and leading measures.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Lagging measures</a:t>
            </a:r>
            <a:r>
              <a:rPr lang="en-US" dirty="0" smtClean="0">
                <a:ea typeface="+mn-ea"/>
                <a:cs typeface="+mn-cs"/>
              </a:rPr>
              <a:t> tell us what has happened 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they are often external business results such as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profit, market share, or customer satisfaction.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Leading measures</a:t>
            </a:r>
            <a:r>
              <a:rPr lang="en-US" dirty="0" smtClean="0">
                <a:ea typeface="+mn-ea"/>
                <a:cs typeface="+mn-cs"/>
              </a:rPr>
              <a:t> predict what will happen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they are usually internal metrics such as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employee satisfaction, productivity, and turnover.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Cause-and-Effect Modeling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97283" name="TextBox 5"/>
          <p:cNvSpPr txBox="1">
            <a:spLocks noChangeArrowheads="1"/>
          </p:cNvSpPr>
          <p:nvPr/>
        </p:nvSpPr>
        <p:spPr bwMode="auto">
          <a:xfrm>
            <a:off x="7696200" y="6019800"/>
            <a:ext cx="896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12.39</a:t>
            </a:r>
          </a:p>
        </p:txBody>
      </p:sp>
      <p:sp>
        <p:nvSpPr>
          <p:cNvPr id="97284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7285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E0FD0233-CB7F-4E49-972F-E22D790FF2F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Content Placeholder 1"/>
          <p:cNvSpPr>
            <a:spLocks noGrp="1"/>
          </p:cNvSpPr>
          <p:nvPr>
            <p:ph idx="1"/>
          </p:nvPr>
        </p:nvSpPr>
        <p:spPr>
          <a:xfrm>
            <a:off x="460375" y="1354138"/>
            <a:ext cx="8229600" cy="4525962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12.15  Using Correlation for Cause-and-Effect Modeling</a:t>
            </a:r>
            <a:r>
              <a:rPr lang="en-US" smtClean="0"/>
              <a:t> (</a:t>
            </a:r>
            <a:r>
              <a:rPr lang="en-US" i="1" smtClean="0"/>
              <a:t>Ten Year Survey </a:t>
            </a:r>
            <a:r>
              <a:rPr lang="en-US" smtClean="0"/>
              <a:t>data)</a:t>
            </a:r>
            <a:endParaRPr lang="en-US" i="1" smtClean="0"/>
          </a:p>
          <a:p>
            <a:pPr eaLnBrk="1" hangingPunct="1"/>
            <a:r>
              <a:rPr lang="en-US" smtClean="0"/>
              <a:t>Results of 40 quarterly satisfaction surveys for a major electronics device manufacturer</a:t>
            </a:r>
          </a:p>
          <a:p>
            <a:pPr eaLnBrk="1" hangingPunct="1"/>
            <a:r>
              <a:rPr lang="en-US" smtClean="0"/>
              <a:t>Satisfaction was measured on a 1-5 scale.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Cause-and-Effect Modeling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98307" name="TextBox 5"/>
          <p:cNvSpPr txBox="1">
            <a:spLocks noChangeArrowheads="1"/>
          </p:cNvSpPr>
          <p:nvPr/>
        </p:nvSpPr>
        <p:spPr bwMode="auto">
          <a:xfrm>
            <a:off x="7685088" y="5757863"/>
            <a:ext cx="896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12.39</a:t>
            </a:r>
          </a:p>
        </p:txBody>
      </p:sp>
      <p:sp>
        <p:nvSpPr>
          <p:cNvPr id="98308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8309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27D681E0-C7BF-4441-B7FE-1E9289FEB173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983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888" y="3770313"/>
            <a:ext cx="8320087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1"/>
          <p:cNvSpPr>
            <a:spLocks noGrp="1"/>
          </p:cNvSpPr>
          <p:nvPr>
            <p:ph idx="1"/>
          </p:nvPr>
        </p:nvSpPr>
        <p:spPr>
          <a:xfrm>
            <a:off x="534988" y="1066800"/>
            <a:ext cx="8229600" cy="10207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Agglomerative versus Divisive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Hierarchical Clustering Methods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3387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Data Exploration and Reduction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5791200" y="5811838"/>
            <a:ext cx="8270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12.1</a:t>
            </a:r>
          </a:p>
        </p:txBody>
      </p:sp>
      <p:sp>
        <p:nvSpPr>
          <p:cNvPr id="34820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4821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146847AD-9947-48DA-8E94-84253E87C9F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046288"/>
            <a:ext cx="5857875" cy="380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1219200" y="2438400"/>
            <a:ext cx="1219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292080" y="5373216"/>
            <a:ext cx="115212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</a:rPr>
              <a:t>Agglomerative not Divisive!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2442948"/>
            <a:ext cx="1152128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FF0000"/>
                </a:solidFill>
              </a:rPr>
              <a:t>Divisive </a:t>
            </a:r>
          </a:p>
          <a:p>
            <a:pPr algn="ctr"/>
            <a:r>
              <a:rPr lang="en-US" sz="1000" b="1" dirty="0" smtClean="0">
                <a:solidFill>
                  <a:srgbClr val="FF0000"/>
                </a:solidFill>
              </a:rPr>
              <a:t>Not </a:t>
            </a:r>
          </a:p>
          <a:p>
            <a:pPr algn="ctr"/>
            <a:r>
              <a:rPr lang="en-US" sz="1000" b="1" dirty="0" smtClean="0">
                <a:solidFill>
                  <a:srgbClr val="FF0000"/>
                </a:solidFill>
              </a:rPr>
              <a:t>Agglomerative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6056313"/>
            <a:ext cx="38164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Edited by Robert Andrews 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Content Placeholder 1"/>
          <p:cNvSpPr>
            <a:spLocks noGrp="1"/>
          </p:cNvSpPr>
          <p:nvPr>
            <p:ph idx="1"/>
          </p:nvPr>
        </p:nvSpPr>
        <p:spPr>
          <a:xfrm>
            <a:off x="533400" y="1338263"/>
            <a:ext cx="8229600" cy="4525962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12.15 (continued)  Using Correlation for Cause-and-Effect Modeling</a:t>
            </a:r>
            <a:endParaRPr lang="en-US" i="1" u="sng" smtClean="0"/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Cause-and-Effect Modeling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99331" name="TextBox 5"/>
          <p:cNvSpPr txBox="1">
            <a:spLocks noChangeArrowheads="1"/>
          </p:cNvSpPr>
          <p:nvPr/>
        </p:nvSpPr>
        <p:spPr bwMode="auto">
          <a:xfrm>
            <a:off x="7331075" y="4411663"/>
            <a:ext cx="1228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From Figure 12.40</a:t>
            </a:r>
          </a:p>
        </p:txBody>
      </p:sp>
      <p:sp>
        <p:nvSpPr>
          <p:cNvPr id="99332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99333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3F1C1014-41FD-41F9-B583-6B665C1B19F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99334" name="TextBox 9"/>
          <p:cNvSpPr txBox="1">
            <a:spLocks noChangeArrowheads="1"/>
          </p:cNvSpPr>
          <p:nvPr/>
        </p:nvSpPr>
        <p:spPr bwMode="auto">
          <a:xfrm>
            <a:off x="1087438" y="4933950"/>
            <a:ext cx="6297612" cy="6508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/>
              <a:t>Correlation analysis does not prove cause-and-effect but we can logically infer that a cause-and-effect relationship exists.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487613"/>
            <a:ext cx="8135938" cy="1885950"/>
          </a:xfrm>
          <a:prstGeom prst="rect">
            <a:avLst/>
          </a:prstGeom>
          <a:noFill/>
          <a:ln w="508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12.15 (continued)  Using Correlation for Cause-and-Effect Modeling</a:t>
            </a:r>
            <a:endParaRPr lang="en-US" i="1" u="sng" smtClean="0"/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Cause-and-Effect Modeling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100355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100356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BE8671F3-F7E9-4022-B0D5-573EDB82AF4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1003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4050" y="2438400"/>
            <a:ext cx="51958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8" name="TextBox 5"/>
          <p:cNvSpPr txBox="1">
            <a:spLocks noChangeArrowheads="1"/>
          </p:cNvSpPr>
          <p:nvPr/>
        </p:nvSpPr>
        <p:spPr bwMode="auto">
          <a:xfrm>
            <a:off x="6073775" y="5513388"/>
            <a:ext cx="8969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12.41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Example 12.15 (continued)  Using Correlation for Cause-and-Effect Modeling</a:t>
            </a:r>
            <a:endParaRPr lang="en-US" i="1" u="sng" smtClean="0"/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Cause-and-Effect Modeling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101379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101380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31ABAD6D-FBE6-41A9-9389-2FC273167B0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1013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4050" y="2438400"/>
            <a:ext cx="51958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2" name="TextBox 5"/>
          <p:cNvSpPr txBox="1">
            <a:spLocks noChangeArrowheads="1"/>
          </p:cNvSpPr>
          <p:nvPr/>
        </p:nvSpPr>
        <p:spPr bwMode="auto">
          <a:xfrm>
            <a:off x="5221288" y="5715000"/>
            <a:ext cx="1892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From Figures 12.40 and 12.41</a:t>
            </a:r>
          </a:p>
        </p:txBody>
      </p:sp>
      <p:sp>
        <p:nvSpPr>
          <p:cNvPr id="101383" name="TextBox 2"/>
          <p:cNvSpPr txBox="1">
            <a:spLocks noChangeArrowheads="1"/>
          </p:cNvSpPr>
          <p:nvPr/>
        </p:nvSpPr>
        <p:spPr bwMode="auto">
          <a:xfrm>
            <a:off x="2749550" y="4567238"/>
            <a:ext cx="43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0.71</a:t>
            </a:r>
          </a:p>
        </p:txBody>
      </p:sp>
      <p:sp>
        <p:nvSpPr>
          <p:cNvPr id="101384" name="TextBox 8"/>
          <p:cNvSpPr txBox="1">
            <a:spLocks noChangeArrowheads="1"/>
          </p:cNvSpPr>
          <p:nvPr/>
        </p:nvSpPr>
        <p:spPr bwMode="auto">
          <a:xfrm>
            <a:off x="2794000" y="3352800"/>
            <a:ext cx="43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0.61</a:t>
            </a:r>
          </a:p>
        </p:txBody>
      </p:sp>
      <p:sp>
        <p:nvSpPr>
          <p:cNvPr id="101385" name="TextBox 9"/>
          <p:cNvSpPr txBox="1">
            <a:spLocks noChangeArrowheads="1"/>
          </p:cNvSpPr>
          <p:nvPr/>
        </p:nvSpPr>
        <p:spPr bwMode="auto">
          <a:xfrm>
            <a:off x="3416300" y="4089400"/>
            <a:ext cx="43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0.84</a:t>
            </a:r>
          </a:p>
        </p:txBody>
      </p:sp>
      <p:sp>
        <p:nvSpPr>
          <p:cNvPr id="101386" name="TextBox 11"/>
          <p:cNvSpPr txBox="1">
            <a:spLocks noChangeArrowheads="1"/>
          </p:cNvSpPr>
          <p:nvPr/>
        </p:nvSpPr>
        <p:spPr bwMode="auto">
          <a:xfrm>
            <a:off x="3733800" y="2862263"/>
            <a:ext cx="43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0.88</a:t>
            </a:r>
          </a:p>
        </p:txBody>
      </p:sp>
      <p:sp>
        <p:nvSpPr>
          <p:cNvPr id="101387" name="TextBox 12"/>
          <p:cNvSpPr txBox="1">
            <a:spLocks noChangeArrowheads="1"/>
          </p:cNvSpPr>
          <p:nvPr/>
        </p:nvSpPr>
        <p:spPr bwMode="auto">
          <a:xfrm>
            <a:off x="3733800" y="5027613"/>
            <a:ext cx="43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0.83</a:t>
            </a:r>
          </a:p>
        </p:txBody>
      </p:sp>
      <p:sp>
        <p:nvSpPr>
          <p:cNvPr id="101388" name="TextBox 13"/>
          <p:cNvSpPr txBox="1">
            <a:spLocks noChangeArrowheads="1"/>
          </p:cNvSpPr>
          <p:nvPr/>
        </p:nvSpPr>
        <p:spPr bwMode="auto">
          <a:xfrm>
            <a:off x="5257800" y="4076700"/>
            <a:ext cx="43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0.49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Analytics in Practice: Successful 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u="sng" smtClean="0"/>
              <a:t>Business Applications of Data Mining</a:t>
            </a:r>
          </a:p>
          <a:p>
            <a:pPr eaLnBrk="1" hangingPunct="1"/>
            <a:r>
              <a:rPr lang="en-US" smtClean="0"/>
              <a:t>Pharmaceutical companies – use data mining to target physicians and tailor market activities</a:t>
            </a:r>
          </a:p>
          <a:p>
            <a:pPr eaLnBrk="1" hangingPunct="1"/>
            <a:r>
              <a:rPr lang="en-US" smtClean="0"/>
              <a:t>Credit card companies – identify customers most likely to be interested in new credit products </a:t>
            </a:r>
          </a:p>
          <a:p>
            <a:pPr eaLnBrk="1" hangingPunct="1"/>
            <a:r>
              <a:rPr lang="en-US" smtClean="0"/>
              <a:t>Transportation companies – identify best prospects for their services</a:t>
            </a:r>
          </a:p>
          <a:p>
            <a:pPr eaLnBrk="1" hangingPunct="1"/>
            <a:r>
              <a:rPr lang="en-US" smtClean="0"/>
              <a:t>Consumer package goods – selects promotional strategies to meet their target customers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</a:t>
            </a:r>
            <a:r>
              <a:rPr lang="en-US" sz="3200" dirty="0" smtClean="0">
                <a:ea typeface="+mj-ea"/>
                <a:cs typeface="+mj-cs"/>
              </a:rPr>
              <a:t>Mining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102403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102404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03A36449-6ACA-4506-8FB7-EA4695EA2D9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1024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04800"/>
            <a:ext cx="2538413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700"/>
          </a:xfrm>
        </p:spPr>
        <p:txBody>
          <a:bodyPr/>
          <a:lstStyle/>
          <a:p>
            <a:pPr eaLnBrk="1" hangingPunct="1"/>
            <a:r>
              <a:rPr lang="en-US" smtClean="0"/>
              <a:t>Agglomerative clustering methods</a:t>
            </a:r>
          </a:p>
          <a:p>
            <a:pPr eaLnBrk="1" hangingPunct="1"/>
            <a:r>
              <a:rPr lang="en-US" smtClean="0"/>
              <a:t>Association rule mining</a:t>
            </a:r>
          </a:p>
          <a:p>
            <a:pPr eaLnBrk="1" hangingPunct="1"/>
            <a:r>
              <a:rPr lang="en-US" smtClean="0"/>
              <a:t>Average group linkage clustering</a:t>
            </a:r>
          </a:p>
          <a:p>
            <a:pPr eaLnBrk="1" hangingPunct="1"/>
            <a:r>
              <a:rPr lang="en-US" smtClean="0"/>
              <a:t>Average linkage clustering </a:t>
            </a:r>
          </a:p>
          <a:p>
            <a:pPr eaLnBrk="1" hangingPunct="1"/>
            <a:r>
              <a:rPr lang="en-US" smtClean="0"/>
              <a:t>Classification matrix</a:t>
            </a:r>
          </a:p>
          <a:p>
            <a:pPr eaLnBrk="1" hangingPunct="1"/>
            <a:r>
              <a:rPr lang="en-US" smtClean="0"/>
              <a:t>Cluster analysis</a:t>
            </a:r>
          </a:p>
          <a:p>
            <a:pPr eaLnBrk="1" hangingPunct="1"/>
            <a:r>
              <a:rPr lang="en-US" smtClean="0"/>
              <a:t>Complete linkage clustering</a:t>
            </a:r>
          </a:p>
          <a:p>
            <a:pPr eaLnBrk="1" hangingPunct="1"/>
            <a:r>
              <a:rPr lang="en-US" smtClean="0"/>
              <a:t>Confidence of the (association) rule</a:t>
            </a:r>
          </a:p>
          <a:p>
            <a:pPr eaLnBrk="1" hangingPunct="1"/>
            <a:r>
              <a:rPr lang="en-US" smtClean="0"/>
              <a:t>Data mining</a:t>
            </a:r>
          </a:p>
          <a:p>
            <a:pPr eaLnBrk="1" hangingPunct="1"/>
            <a:r>
              <a:rPr lang="en-US" smtClean="0"/>
              <a:t>Dendogram</a:t>
            </a:r>
          </a:p>
        </p:txBody>
      </p:sp>
      <p:sp>
        <p:nvSpPr>
          <p:cNvPr id="103426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103427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A5CE69D4-8C9F-4EFD-A9FB-59A10CEDF8D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Chapter 12 - Key Terms</a:t>
            </a:r>
            <a:endParaRPr lang="en-US" sz="32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700"/>
          </a:xfrm>
        </p:spPr>
        <p:txBody>
          <a:bodyPr/>
          <a:lstStyle/>
          <a:p>
            <a:pPr eaLnBrk="1" hangingPunct="1"/>
            <a:r>
              <a:rPr lang="en-US"/>
              <a:t>Discriminant analysis</a:t>
            </a:r>
          </a:p>
          <a:p>
            <a:pPr eaLnBrk="1" hangingPunct="1"/>
            <a:r>
              <a:rPr lang="en-US"/>
              <a:t>Discriminant function</a:t>
            </a:r>
          </a:p>
          <a:p>
            <a:pPr eaLnBrk="1" hangingPunct="1"/>
            <a:r>
              <a:rPr lang="en-US"/>
              <a:t>Divisive clustering methods</a:t>
            </a:r>
          </a:p>
          <a:p>
            <a:pPr eaLnBrk="1" hangingPunct="1"/>
            <a:r>
              <a:rPr lang="en-US"/>
              <a:t>Euclidean distance</a:t>
            </a:r>
          </a:p>
          <a:p>
            <a:pPr eaLnBrk="1" hangingPunct="1"/>
            <a:r>
              <a:rPr lang="en-US"/>
              <a:t>Hierarchical clustering</a:t>
            </a:r>
          </a:p>
          <a:p>
            <a:pPr eaLnBrk="1" hangingPunct="1"/>
            <a:r>
              <a:rPr lang="en-US" i="1"/>
              <a:t>k</a:t>
            </a:r>
            <a:r>
              <a:rPr lang="en-US"/>
              <a:t>-nearest neighbors (</a:t>
            </a:r>
            <a:r>
              <a:rPr lang="en-US" i="1"/>
              <a:t>k</a:t>
            </a:r>
            <a:r>
              <a:rPr lang="en-US"/>
              <a:t>-NN) algorithm</a:t>
            </a:r>
          </a:p>
          <a:p>
            <a:pPr eaLnBrk="1" hangingPunct="1"/>
            <a:r>
              <a:rPr lang="en-US"/>
              <a:t>Lagging measures</a:t>
            </a:r>
          </a:p>
          <a:p>
            <a:pPr eaLnBrk="1" hangingPunct="1"/>
            <a:r>
              <a:rPr lang="en-US"/>
              <a:t>Leading measures</a:t>
            </a:r>
          </a:p>
          <a:p>
            <a:pPr eaLnBrk="1" hangingPunct="1"/>
            <a:r>
              <a:rPr lang="en-US"/>
              <a:t>Lift</a:t>
            </a:r>
          </a:p>
          <a:p>
            <a:pPr eaLnBrk="1" hangingPunct="1"/>
            <a:r>
              <a:rPr lang="en-US"/>
              <a:t>Logistic regression</a:t>
            </a:r>
          </a:p>
          <a:p>
            <a:pPr eaLnBrk="1" hangingPunct="1"/>
            <a:endParaRPr lang="en-US"/>
          </a:p>
        </p:txBody>
      </p:sp>
      <p:sp>
        <p:nvSpPr>
          <p:cNvPr id="104450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3D4EC8A7-CB58-4BD7-BD57-95AE9A7E45E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Chapter 12 - Key Terms (continued)</a:t>
            </a:r>
            <a:endParaRPr lang="en-US" sz="32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700"/>
          </a:xfrm>
        </p:spPr>
        <p:txBody>
          <a:bodyPr/>
          <a:lstStyle/>
          <a:p>
            <a:pPr eaLnBrk="1" hangingPunct="1"/>
            <a:r>
              <a:rPr lang="en-US" smtClean="0"/>
              <a:t>Logit</a:t>
            </a:r>
          </a:p>
          <a:p>
            <a:pPr eaLnBrk="1" hangingPunct="1"/>
            <a:r>
              <a:rPr lang="en-US" smtClean="0"/>
              <a:t>Market basket analysis</a:t>
            </a:r>
          </a:p>
          <a:p>
            <a:pPr eaLnBrk="1" hangingPunct="1"/>
            <a:r>
              <a:rPr lang="en-US" smtClean="0"/>
              <a:t>Odds</a:t>
            </a:r>
          </a:p>
          <a:p>
            <a:pPr eaLnBrk="1" hangingPunct="1"/>
            <a:r>
              <a:rPr lang="en-US" smtClean="0"/>
              <a:t>Single linkage clustering</a:t>
            </a:r>
          </a:p>
          <a:p>
            <a:pPr eaLnBrk="1" hangingPunct="1"/>
            <a:r>
              <a:rPr lang="en-US" smtClean="0"/>
              <a:t>Support for the (association) rule</a:t>
            </a:r>
          </a:p>
          <a:p>
            <a:pPr eaLnBrk="1" hangingPunct="1"/>
            <a:r>
              <a:rPr lang="en-US" smtClean="0"/>
              <a:t>Training data set</a:t>
            </a:r>
          </a:p>
          <a:p>
            <a:pPr eaLnBrk="1" hangingPunct="1"/>
            <a:r>
              <a:rPr lang="en-US" smtClean="0"/>
              <a:t>Validation data set</a:t>
            </a:r>
          </a:p>
          <a:p>
            <a:pPr eaLnBrk="1" hangingPunct="1"/>
            <a:r>
              <a:rPr lang="en-US" smtClean="0"/>
              <a:t>Ward’s hierarchical clustering </a:t>
            </a:r>
          </a:p>
        </p:txBody>
      </p:sp>
      <p:sp>
        <p:nvSpPr>
          <p:cNvPr id="105474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105475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7EA2C7A4-D0F2-466C-8CAD-A7DCA2FA48C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Chapter 12 - Key Terms (continued)</a:t>
            </a:r>
            <a:endParaRPr lang="en-US" sz="32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106498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4FD253AD-6D01-4827-B3F3-4107C9E957E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106499" name="Content Placeholder 1"/>
          <p:cNvSpPr>
            <a:spLocks noGrp="1"/>
          </p:cNvSpPr>
          <p:nvPr>
            <p:ph idx="1"/>
          </p:nvPr>
        </p:nvSpPr>
        <p:spPr>
          <a:xfrm>
            <a:off x="457200" y="1450975"/>
            <a:ext cx="8305800" cy="4797425"/>
          </a:xfrm>
        </p:spPr>
        <p:txBody>
          <a:bodyPr/>
          <a:lstStyle/>
          <a:p>
            <a:pPr eaLnBrk="1" hangingPunct="1">
              <a:lnSpc>
                <a:spcPts val="3000"/>
              </a:lnSpc>
            </a:pPr>
            <a:r>
              <a:rPr lang="en-US" smtClean="0"/>
              <a:t>Recall that PLE produces lawnmowers and a medium size diesel power lawn tractor.</a:t>
            </a:r>
          </a:p>
          <a:p>
            <a:pPr eaLnBrk="1" hangingPunct="1">
              <a:lnSpc>
                <a:spcPts val="3000"/>
              </a:lnSpc>
              <a:spcBef>
                <a:spcPts val="1200"/>
              </a:spcBef>
            </a:pPr>
            <a:r>
              <a:rPr lang="en-US" smtClean="0"/>
              <a:t>A third party survey obtained data related to predicting business usage.</a:t>
            </a:r>
          </a:p>
          <a:p>
            <a:pPr eaLnBrk="1" hangingPunct="1">
              <a:lnSpc>
                <a:spcPts val="3000"/>
              </a:lnSpc>
              <a:spcBef>
                <a:spcPts val="1200"/>
              </a:spcBef>
            </a:pPr>
            <a:r>
              <a:rPr lang="en-US" smtClean="0"/>
              <a:t>The data consists of 13 variables related customer perceptions of the company and its products.</a:t>
            </a:r>
          </a:p>
          <a:p>
            <a:pPr eaLnBrk="1" hangingPunct="1">
              <a:lnSpc>
                <a:spcPts val="3000"/>
              </a:lnSpc>
              <a:spcBef>
                <a:spcPts val="1200"/>
              </a:spcBef>
            </a:pPr>
            <a:r>
              <a:rPr lang="en-US" smtClean="0"/>
              <a:t>Apply appropriate data mining techniques to determine if PLE can segment customers.</a:t>
            </a:r>
          </a:p>
          <a:p>
            <a:pPr eaLnBrk="1" hangingPunct="1">
              <a:lnSpc>
                <a:spcPts val="3000"/>
              </a:lnSpc>
              <a:spcBef>
                <a:spcPts val="1200"/>
              </a:spcBef>
            </a:pPr>
            <a:r>
              <a:rPr lang="en-US" smtClean="0"/>
              <a:t>Also, use cause-and effect models to provide insight and write a formal report of your results.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Case Study </a:t>
            </a:r>
            <a:br>
              <a:rPr lang="en-US" sz="3200" dirty="0" smtClean="0">
                <a:ea typeface="+mj-ea"/>
                <a:cs typeface="+mj-cs"/>
              </a:rPr>
            </a:br>
            <a:r>
              <a:rPr lang="en-US" sz="3200" dirty="0" smtClean="0">
                <a:ea typeface="+mj-ea"/>
                <a:cs typeface="+mj-cs"/>
              </a:rPr>
              <a:t>Performance Lawn </a:t>
            </a:r>
            <a:r>
              <a:rPr lang="en-US" sz="3200" smtClean="0">
                <a:ea typeface="+mj-ea"/>
                <a:cs typeface="+mj-cs"/>
              </a:rPr>
              <a:t>Equipment (12)</a:t>
            </a:r>
            <a:endParaRPr lang="en-US" sz="32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" descr="3293795473_475244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514600"/>
            <a:ext cx="54864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2" name="Footer Placeholder 6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107523" name="Slide Number Placeholder 14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A32C2D31-FD6C-49EC-94A1-538717B1ED7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43013"/>
            <a:ext cx="8229600" cy="452596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Cluster Analysis – Agglomerative Methods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err="1" smtClean="0">
                <a:ea typeface="+mn-ea"/>
                <a:cs typeface="+mn-cs"/>
              </a:rPr>
              <a:t>Dendrogram</a:t>
            </a:r>
            <a:r>
              <a:rPr lang="en-US" dirty="0" smtClean="0">
                <a:ea typeface="+mn-ea"/>
                <a:cs typeface="+mn-cs"/>
              </a:rPr>
              <a:t> – a diagram illustrating fusions or divisions at successive stages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Objects “closest” in distance to each other are gradually joined together.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Euclidean distance</a:t>
            </a:r>
            <a:r>
              <a:rPr lang="en-US" dirty="0" smtClean="0">
                <a:ea typeface="+mn-ea"/>
                <a:cs typeface="+mn-cs"/>
              </a:rPr>
              <a:t> is </a:t>
            </a:r>
          </a:p>
          <a:p>
            <a:pPr marL="109728" indent="0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the most commonly </a:t>
            </a:r>
          </a:p>
          <a:p>
            <a:pPr marL="109728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used measure of the </a:t>
            </a:r>
          </a:p>
          <a:p>
            <a:pPr marL="109728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distance between </a:t>
            </a:r>
          </a:p>
          <a:p>
            <a:pPr marL="109728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objects.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Data Exploration and Reduction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5843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5844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345C2979-5AAB-4F47-8ADD-98726580D828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grpSp>
        <p:nvGrpSpPr>
          <p:cNvPr id="35845" name="Group 3"/>
          <p:cNvGrpSpPr>
            <a:grpSpLocks/>
          </p:cNvGrpSpPr>
          <p:nvPr/>
        </p:nvGrpSpPr>
        <p:grpSpPr bwMode="auto">
          <a:xfrm>
            <a:off x="4800600" y="3260725"/>
            <a:ext cx="3722688" cy="3021013"/>
            <a:chOff x="4800600" y="3260399"/>
            <a:chExt cx="3723085" cy="3021655"/>
          </a:xfrm>
        </p:grpSpPr>
        <p:sp>
          <p:nvSpPr>
            <p:cNvPr id="35846" name="TextBox 7"/>
            <p:cNvSpPr txBox="1">
              <a:spLocks noChangeArrowheads="1"/>
            </p:cNvSpPr>
            <p:nvPr/>
          </p:nvSpPr>
          <p:spPr bwMode="auto">
            <a:xfrm>
              <a:off x="7696509" y="6037527"/>
              <a:ext cx="827176" cy="244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/>
                <a:t>Figure 12.2</a:t>
              </a:r>
            </a:p>
          </p:txBody>
        </p:sp>
        <p:pic>
          <p:nvPicPr>
            <p:cNvPr id="35847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00600" y="3260399"/>
              <a:ext cx="3648075" cy="2777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8" name="TextBox 2"/>
            <p:cNvSpPr txBox="1">
              <a:spLocks noChangeArrowheads="1"/>
            </p:cNvSpPr>
            <p:nvPr/>
          </p:nvSpPr>
          <p:spPr bwMode="auto">
            <a:xfrm rot="-1980000">
              <a:off x="5032400" y="4671987"/>
              <a:ext cx="854166" cy="2746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Euclidean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>
                <a:ea typeface="+mn-ea"/>
                <a:cs typeface="+mn-cs"/>
              </a:rPr>
              <a:t>Cluster Analysis – Agglomerative Methods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Single linkage clustering</a:t>
            </a:r>
            <a:r>
              <a:rPr lang="en-US" dirty="0" smtClean="0">
                <a:ea typeface="+mn-ea"/>
                <a:cs typeface="+mn-cs"/>
              </a:rPr>
              <a:t> (</a:t>
            </a:r>
            <a:r>
              <a:rPr lang="en-US" i="1" dirty="0" smtClean="0">
                <a:ea typeface="+mn-ea"/>
                <a:cs typeface="+mn-cs"/>
              </a:rPr>
              <a:t>nearest-neighbor</a:t>
            </a:r>
            <a:r>
              <a:rPr lang="en-US" dirty="0" smtClean="0">
                <a:ea typeface="+mn-ea"/>
                <a:cs typeface="+mn-cs"/>
              </a:rPr>
              <a:t>)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- distance between clusters is the shortest link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at each stage, the closest 2 clusters are merged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Complete linkage clustering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- </a:t>
            </a:r>
            <a:r>
              <a:rPr lang="en-US" dirty="0">
                <a:ea typeface="+mn-ea"/>
                <a:cs typeface="+mn-cs"/>
              </a:rPr>
              <a:t>distance between clusters is the </a:t>
            </a:r>
            <a:r>
              <a:rPr lang="en-US" dirty="0" smtClean="0">
                <a:ea typeface="+mn-ea"/>
                <a:cs typeface="+mn-cs"/>
              </a:rPr>
              <a:t>longest link</a:t>
            </a:r>
            <a:endParaRPr lang="en-US" u="sng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Average linkage clustering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</a:t>
            </a:r>
            <a:r>
              <a:rPr lang="en-US" dirty="0">
                <a:ea typeface="+mn-ea"/>
                <a:cs typeface="+mn-cs"/>
              </a:rPr>
              <a:t>- distance between clusters is the </a:t>
            </a:r>
            <a:r>
              <a:rPr lang="en-US" dirty="0" smtClean="0">
                <a:ea typeface="+mn-ea"/>
                <a:cs typeface="+mn-cs"/>
              </a:rPr>
              <a:t>average </a:t>
            </a:r>
            <a:r>
              <a:rPr lang="en-US" dirty="0">
                <a:ea typeface="+mn-ea"/>
                <a:cs typeface="+mn-cs"/>
              </a:rPr>
              <a:t>link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Ward’s hierarchical clustering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uses a sum of squares criterion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Data Exploration and Reduction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6867" name="Footer Placeholder 10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6868" name="Slide Number Placeholder 1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12-</a:t>
            </a:r>
            <a:fld id="{DF853AA6-ABFE-40D6-9DBA-A2D8B2C0EE6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5307</TotalTime>
  <Words>4130</Words>
  <Application>Microsoft Office PowerPoint</Application>
  <PresentationFormat>On-screen Show (4:3)</PresentationFormat>
  <Paragraphs>723</Paragraphs>
  <Slides>78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80" baseType="lpstr">
      <vt:lpstr>Custom Design</vt:lpstr>
      <vt:lpstr>Concourse</vt:lpstr>
      <vt:lpstr>Chapter 12: Introduction to Data Mining</vt:lpstr>
      <vt:lpstr>PowerPoint Presentation</vt:lpstr>
      <vt:lpstr>Chapter 12 Topics</vt:lpstr>
      <vt:lpstr>Data Mining</vt:lpstr>
      <vt:lpstr>The Scope of Data Mining</vt:lpstr>
      <vt:lpstr>Data Exploration and Reduction</vt:lpstr>
      <vt:lpstr>Data Exploration and Reduction</vt:lpstr>
      <vt:lpstr>Data Exploration and Reduction</vt:lpstr>
      <vt:lpstr>Data Exploration and Reduction</vt:lpstr>
      <vt:lpstr>Data Exploration and Reduction</vt:lpstr>
      <vt:lpstr>Data Exploration and Reduction</vt:lpstr>
      <vt:lpstr>Data Exploration and Reduction</vt:lpstr>
      <vt:lpstr>Data Exploration and Reduction</vt:lpstr>
      <vt:lpstr>Data Exploration and Reduction</vt:lpstr>
      <vt:lpstr>Data Exploration and Reduction</vt:lpstr>
      <vt:lpstr>Data Exploration and Reduction</vt:lpstr>
      <vt:lpstr>Data Exploration and Reduction</vt:lpstr>
      <vt:lpstr>Data Exploration and Reduction</vt:lpstr>
      <vt:lpstr>Data Exploration and Reduction</vt:lpstr>
      <vt:lpstr>Classification</vt:lpstr>
      <vt:lpstr>Classification</vt:lpstr>
      <vt:lpstr>Classification</vt:lpstr>
      <vt:lpstr>Classification</vt:lpstr>
      <vt:lpstr>Classification</vt:lpstr>
      <vt:lpstr>Classification</vt:lpstr>
      <vt:lpstr>Classification</vt:lpstr>
      <vt:lpstr>Classification</vt:lpstr>
      <vt:lpstr>Classification</vt:lpstr>
      <vt:lpstr>Classification</vt:lpstr>
      <vt:lpstr>Classification</vt:lpstr>
      <vt:lpstr>Classification Techniques</vt:lpstr>
      <vt:lpstr>Classification Techniques</vt:lpstr>
      <vt:lpstr>Classification Techniques</vt:lpstr>
      <vt:lpstr>Classification Techniques</vt:lpstr>
      <vt:lpstr>Classification Techniques</vt:lpstr>
      <vt:lpstr>Classification Techniques</vt:lpstr>
      <vt:lpstr>Classification Techniques</vt:lpstr>
      <vt:lpstr>Classification Techniques</vt:lpstr>
      <vt:lpstr>Classification Techniques</vt:lpstr>
      <vt:lpstr>Classification Techniques</vt:lpstr>
      <vt:lpstr>Classification Techniques</vt:lpstr>
      <vt:lpstr>Classification Techniques</vt:lpstr>
      <vt:lpstr>Classification Techniques</vt:lpstr>
      <vt:lpstr>Classification Techniques</vt:lpstr>
      <vt:lpstr>Classification Techniques</vt:lpstr>
      <vt:lpstr>Classification Techniques</vt:lpstr>
      <vt:lpstr>Classification Techniques</vt:lpstr>
      <vt:lpstr>Classification Techniques</vt:lpstr>
      <vt:lpstr>Classification Techniques</vt:lpstr>
      <vt:lpstr>Classification Techniques</vt:lpstr>
      <vt:lpstr>Classification Techniques</vt:lpstr>
      <vt:lpstr>Classification Techniques</vt:lpstr>
      <vt:lpstr>Classification Techniques</vt:lpstr>
      <vt:lpstr>Classification Techniques</vt:lpstr>
      <vt:lpstr>Classification Techniques</vt:lpstr>
      <vt:lpstr>Classification Techniques</vt:lpstr>
      <vt:lpstr>Classification Techniques</vt:lpstr>
      <vt:lpstr>Classification Techniques</vt:lpstr>
      <vt:lpstr>Classification Techniques</vt:lpstr>
      <vt:lpstr>Classification Techniques</vt:lpstr>
      <vt:lpstr>Association Rule Mining</vt:lpstr>
      <vt:lpstr>Association Rule Mining</vt:lpstr>
      <vt:lpstr>Association Rule Mining</vt:lpstr>
      <vt:lpstr>Association Rule Mining</vt:lpstr>
      <vt:lpstr>Association Rule Mining</vt:lpstr>
      <vt:lpstr>Association Rule Mining</vt:lpstr>
      <vt:lpstr>Association Rule Mining</vt:lpstr>
      <vt:lpstr>Cause-and-Effect Modeling</vt:lpstr>
      <vt:lpstr>Cause-and-Effect Modeling</vt:lpstr>
      <vt:lpstr>Cause-and-Effect Modeling</vt:lpstr>
      <vt:lpstr>Cause-and-Effect Modeling</vt:lpstr>
      <vt:lpstr>Cause-and-Effect Modeling</vt:lpstr>
      <vt:lpstr>Data Mining</vt:lpstr>
      <vt:lpstr>Chapter 12 - Key Terms</vt:lpstr>
      <vt:lpstr>Chapter 12 - Key Terms (continued)</vt:lpstr>
      <vt:lpstr>Chapter 12 - Key Terms (continued)</vt:lpstr>
      <vt:lpstr>Case Study  Performance Lawn Equipment (12)</vt:lpstr>
      <vt:lpstr>PowerPoint Presentation</vt:lpstr>
    </vt:vector>
  </TitlesOfParts>
  <Company>University of South Carolina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 to Business Analytics</dc:title>
  <dc:creator>Joan Donohue</dc:creator>
  <cp:lastModifiedBy>R. Andrews</cp:lastModifiedBy>
  <cp:revision>249</cp:revision>
  <cp:lastPrinted>2012-01-27T01:20:47Z</cp:lastPrinted>
  <dcterms:created xsi:type="dcterms:W3CDTF">2011-11-27T17:51:45Z</dcterms:created>
  <dcterms:modified xsi:type="dcterms:W3CDTF">2012-10-29T19:07:32Z</dcterms:modified>
</cp:coreProperties>
</file>