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85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90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slides/slide89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8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s/slide8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65" r:id="rId1"/>
  </p:sldMasterIdLst>
  <p:notesMasterIdLst>
    <p:notesMasterId r:id="rId92"/>
  </p:notesMasterIdLst>
  <p:handoutMasterIdLst>
    <p:handoutMasterId r:id="rId93"/>
  </p:handoutMasterIdLst>
  <p:sldIdLst>
    <p:sldId id="263" r:id="rId2"/>
    <p:sldId id="345" r:id="rId3"/>
    <p:sldId id="266" r:id="rId4"/>
    <p:sldId id="365" r:id="rId5"/>
    <p:sldId id="267" r:id="rId6"/>
    <p:sldId id="346" r:id="rId7"/>
    <p:sldId id="280" r:id="rId8"/>
    <p:sldId id="347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68" r:id="rId20"/>
    <p:sldId id="291" r:id="rId21"/>
    <p:sldId id="292" r:id="rId22"/>
    <p:sldId id="348" r:id="rId23"/>
    <p:sldId id="271" r:id="rId24"/>
    <p:sldId id="350" r:id="rId25"/>
    <p:sldId id="269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51" r:id="rId34"/>
    <p:sldId id="301" r:id="rId35"/>
    <p:sldId id="352" r:id="rId36"/>
    <p:sldId id="302" r:id="rId37"/>
    <p:sldId id="321" r:id="rId38"/>
    <p:sldId id="320" r:id="rId39"/>
    <p:sldId id="303" r:id="rId40"/>
    <p:sldId id="353" r:id="rId41"/>
    <p:sldId id="304" r:id="rId42"/>
    <p:sldId id="344" r:id="rId43"/>
    <p:sldId id="279" r:id="rId44"/>
    <p:sldId id="354" r:id="rId45"/>
    <p:sldId id="305" r:id="rId46"/>
    <p:sldId id="324" r:id="rId47"/>
    <p:sldId id="323" r:id="rId48"/>
    <p:sldId id="325" r:id="rId49"/>
    <p:sldId id="326" r:id="rId50"/>
    <p:sldId id="355" r:id="rId51"/>
    <p:sldId id="322" r:id="rId52"/>
    <p:sldId id="306" r:id="rId53"/>
    <p:sldId id="356" r:id="rId54"/>
    <p:sldId id="327" r:id="rId55"/>
    <p:sldId id="328" r:id="rId56"/>
    <p:sldId id="329" r:id="rId57"/>
    <p:sldId id="307" r:id="rId58"/>
    <p:sldId id="332" r:id="rId59"/>
    <p:sldId id="308" r:id="rId60"/>
    <p:sldId id="333" r:id="rId61"/>
    <p:sldId id="309" r:id="rId62"/>
    <p:sldId id="310" r:id="rId63"/>
    <p:sldId id="334" r:id="rId64"/>
    <p:sldId id="357" r:id="rId65"/>
    <p:sldId id="336" r:id="rId66"/>
    <p:sldId id="311" r:id="rId67"/>
    <p:sldId id="358" r:id="rId68"/>
    <p:sldId id="338" r:id="rId69"/>
    <p:sldId id="312" r:id="rId70"/>
    <p:sldId id="359" r:id="rId71"/>
    <p:sldId id="313" r:id="rId72"/>
    <p:sldId id="339" r:id="rId73"/>
    <p:sldId id="360" r:id="rId74"/>
    <p:sldId id="314" r:id="rId75"/>
    <p:sldId id="362" r:id="rId76"/>
    <p:sldId id="361" r:id="rId77"/>
    <p:sldId id="340" r:id="rId78"/>
    <p:sldId id="363" r:id="rId79"/>
    <p:sldId id="315" r:id="rId80"/>
    <p:sldId id="341" r:id="rId81"/>
    <p:sldId id="316" r:id="rId82"/>
    <p:sldId id="364" r:id="rId83"/>
    <p:sldId id="318" r:id="rId84"/>
    <p:sldId id="342" r:id="rId85"/>
    <p:sldId id="343" r:id="rId86"/>
    <p:sldId id="319" r:id="rId87"/>
    <p:sldId id="367" r:id="rId88"/>
    <p:sldId id="368" r:id="rId89"/>
    <p:sldId id="366" r:id="rId90"/>
    <p:sldId id="265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handoutMaster" Target="handoutMasters/handout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2E4C1E-36F5-4416-8D90-EE45FED29D01}" type="datetimeFigureOut">
              <a:rPr lang="en-US"/>
              <a:pPr>
                <a:defRPr/>
              </a:pPr>
              <a:t>3/12/12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8F3FEA-D7BB-4389-84DF-0AEEF6CC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66E36D-87C1-45B6-95AD-4826CFB9092B}" type="datetimeFigureOut">
              <a:rPr lang="en-US"/>
              <a:pPr>
                <a:defRPr/>
              </a:pPr>
              <a:t>3/12/12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41E025-D529-4B16-B117-0BBD9CB66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D2F42C3-225F-4295-B62B-76C6B8C4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4BC33828-29F5-40A1-8775-04825303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AD65AA5B-6099-4CBC-AEF8-43BF94D5C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4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6.jpe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df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5: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Probability Distributions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and Data Modeling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609600" y="2759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Analytics: 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A396733-E17D-4955-A28C-CA0BFF8FDC2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8676" name="Footer Placeholder 1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5.4  Computing the Probability of the Complement of an Event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i="1" baseline="30000" dirty="0" smtClean="0">
                <a:ea typeface="+mn-ea"/>
                <a:cs typeface="+mn-cs"/>
              </a:rPr>
              <a:t>c</a:t>
            </a:r>
            <a:r>
              <a:rPr lang="en-US" dirty="0" smtClean="0">
                <a:ea typeface="+mn-ea"/>
                <a:cs typeface="+mn-cs"/>
              </a:rPr>
              <a:t>, the complement of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, consists of all outcomes in the sample space </a:t>
            </a:r>
            <a:r>
              <a:rPr lang="en-US" u="sng" dirty="0" smtClean="0">
                <a:ea typeface="+mn-ea"/>
                <a:cs typeface="+mn-cs"/>
              </a:rPr>
              <a:t>not</a:t>
            </a:r>
            <a:r>
              <a:rPr lang="en-US" dirty="0" smtClean="0">
                <a:ea typeface="+mn-ea"/>
                <a:cs typeface="+mn-cs"/>
              </a:rPr>
              <a:t> in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example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 = </a:t>
            </a:r>
            <a:r>
              <a:rPr lang="en-US" dirty="0" smtClean="0">
                <a:ea typeface="+mn-ea"/>
                <a:cs typeface="+mn-cs"/>
              </a:rPr>
              <a:t>{7, 11} 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P(A)</a:t>
            </a:r>
            <a:r>
              <a:rPr lang="en-US" dirty="0" smtClean="0">
                <a:ea typeface="+mn-ea"/>
                <a:cs typeface="+mn-cs"/>
              </a:rPr>
              <a:t> = 8/36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i="1" baseline="30000" dirty="0" smtClean="0">
                <a:ea typeface="+mn-ea"/>
                <a:cs typeface="+mn-cs"/>
              </a:rPr>
              <a:t>c </a:t>
            </a:r>
            <a:r>
              <a:rPr lang="en-US" dirty="0" smtClean="0">
                <a:ea typeface="+mn-ea"/>
                <a:cs typeface="+mn-cs"/>
              </a:rPr>
              <a:t>= {2, 3, 4, 5, 6, 8, 9, 10, 12}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P(A</a:t>
            </a:r>
            <a:r>
              <a:rPr lang="en-US" i="1" baseline="30000" dirty="0" smtClean="0">
                <a:ea typeface="+mn-ea"/>
                <a:cs typeface="+mn-cs"/>
              </a:rPr>
              <a:t>c</a:t>
            </a:r>
            <a:r>
              <a:rPr lang="en-US" i="1" dirty="0">
                <a:ea typeface="+mn-ea"/>
                <a:cs typeface="+mn-cs"/>
              </a:rPr>
              <a:t>)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1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 8/36 = 28/36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30B969E-0111-47B2-8168-0B2AB06ED61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2524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3352800"/>
            <a:ext cx="1443038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47800"/>
            <a:ext cx="8229600" cy="47117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5.5  Computing the Probability of Mutually Exclusive Events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Mutually exclusive events have no outcomes in common.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Example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{7, 11}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= {2, 3, 12}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or</a:t>
            </a:r>
            <a:r>
              <a:rPr lang="en-US" i="1" dirty="0" smtClean="0">
                <a:ea typeface="+mn-ea"/>
                <a:cs typeface="+mn-cs"/>
              </a:rPr>
              <a:t> B) </a:t>
            </a:r>
            <a:r>
              <a:rPr lang="en-US" dirty="0" smtClean="0">
                <a:ea typeface="+mn-ea"/>
                <a:cs typeface="+mn-cs"/>
              </a:rPr>
              <a:t>= UNION of events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= P(A) + P(B)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           </a:t>
            </a:r>
            <a:r>
              <a:rPr lang="en-US" dirty="0" smtClean="0">
                <a:ea typeface="+mn-ea"/>
                <a:cs typeface="+mn-cs"/>
              </a:rPr>
              <a:t>= 8/36 + 4/36 = 12/36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C2620370-8746-4872-B0C5-3CA221AA5E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008188"/>
            <a:ext cx="31908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200400"/>
            <a:ext cx="1443038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47800"/>
            <a:ext cx="8229600" cy="47117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5.6  Computing the Probability of Non-Mutually Exclusive Events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Dice Example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{</a:t>
            </a:r>
            <a:r>
              <a:rPr lang="en-US" dirty="0">
                <a:ea typeface="+mn-ea"/>
                <a:cs typeface="+mn-cs"/>
              </a:rPr>
              <a:t>2, 3, 12</a:t>
            </a:r>
            <a:r>
              <a:rPr lang="en-US" dirty="0" smtClean="0">
                <a:ea typeface="+mn-ea"/>
                <a:cs typeface="+mn-cs"/>
              </a:rPr>
              <a:t>}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{even number}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P(A </a:t>
            </a:r>
            <a:r>
              <a:rPr lang="en-US" dirty="0">
                <a:ea typeface="+mn-ea"/>
                <a:cs typeface="+mn-cs"/>
              </a:rPr>
              <a:t>or</a:t>
            </a:r>
            <a:r>
              <a:rPr lang="en-US" i="1" dirty="0">
                <a:ea typeface="+mn-ea"/>
                <a:cs typeface="+mn-cs"/>
              </a:rPr>
              <a:t> B) </a:t>
            </a:r>
            <a:r>
              <a:rPr lang="en-US" dirty="0">
                <a:ea typeface="+mn-ea"/>
                <a:cs typeface="+mn-cs"/>
              </a:rPr>
              <a:t>= UNION of events </a:t>
            </a: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and </a:t>
            </a:r>
            <a:r>
              <a:rPr lang="en-US" i="1" dirty="0">
                <a:ea typeface="+mn-ea"/>
                <a:cs typeface="+mn-cs"/>
              </a:rPr>
              <a:t>B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                 = P(A) + P(B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i="1" dirty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>
                <a:ea typeface="+mn-ea"/>
                <a:cs typeface="+mn-cs"/>
              </a:rPr>
              <a:t>B)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                 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4/36 </a:t>
            </a:r>
            <a:r>
              <a:rPr lang="en-US" dirty="0">
                <a:ea typeface="+mn-ea"/>
                <a:cs typeface="+mn-cs"/>
              </a:rPr>
              <a:t>+ </a:t>
            </a:r>
            <a:r>
              <a:rPr lang="en-US" dirty="0" smtClean="0">
                <a:ea typeface="+mn-ea"/>
                <a:cs typeface="+mn-cs"/>
              </a:rPr>
              <a:t>18/36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dirty="0" smtClean="0">
                <a:ea typeface="+mn-ea"/>
                <a:cs typeface="+mn-cs"/>
              </a:rPr>
              <a:t>2/36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= 20/36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99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95803C6-80A8-414F-B198-9AC0246BEBC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16175"/>
            <a:ext cx="1352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2428875"/>
            <a:ext cx="3819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90863"/>
            <a:ext cx="1443038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5.7  Conditional Probability in Marketing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Data shows the first and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second purchases for a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sample of 200 customers.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of purchasing an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dirty="0" err="1" smtClean="0">
                <a:ea typeface="+mn-ea"/>
                <a:cs typeface="+mn-cs"/>
              </a:rPr>
              <a:t>iPad</a:t>
            </a:r>
            <a:r>
              <a:rPr lang="en-US" dirty="0" smtClean="0">
                <a:ea typeface="+mn-ea"/>
                <a:cs typeface="+mn-cs"/>
              </a:rPr>
              <a:t> given already purchased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an iMac = 2/13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81AFAC0-23DA-48FC-8B69-CC6757CA139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4725" y="1998663"/>
            <a:ext cx="26193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1063" y="4340225"/>
            <a:ext cx="5267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845425" y="39608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7859713" y="6029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</a:t>
            </a:r>
          </a:p>
        </p:txBody>
      </p:sp>
      <p:sp>
        <p:nvSpPr>
          <p:cNvPr id="6" name="Oval 5"/>
          <p:cNvSpPr/>
          <p:nvPr/>
        </p:nvSpPr>
        <p:spPr>
          <a:xfrm>
            <a:off x="5943600" y="4821238"/>
            <a:ext cx="263525" cy="152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8416925" y="4800600"/>
            <a:ext cx="201613" cy="17303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06525"/>
            <a:ext cx="8229600" cy="4525963"/>
          </a:xfrm>
        </p:spPr>
        <p:txBody>
          <a:bodyPr>
            <a:normAutofit/>
          </a:bodyPr>
          <a:lstStyle/>
          <a:p>
            <a:pPr marL="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5.8  Computing a Conditional Probability in a Cross-Tabulation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of preferring Brand 1 given that a respondent is male = 25/63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EE8CA0C-CF18-4A9B-87A7-4013ED555CC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3209925"/>
            <a:ext cx="74390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7772400" y="59436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5.4</a:t>
            </a:r>
          </a:p>
        </p:txBody>
      </p:sp>
      <p:sp>
        <p:nvSpPr>
          <p:cNvPr id="9" name="Oval 8"/>
          <p:cNvSpPr/>
          <p:nvPr/>
        </p:nvSpPr>
        <p:spPr>
          <a:xfrm>
            <a:off x="6324600" y="4565650"/>
            <a:ext cx="228600" cy="152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8077200" y="4554538"/>
            <a:ext cx="242888" cy="152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5.9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Conditional Probability Formula</a:t>
            </a: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of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given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P(B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|M)</a:t>
            </a:r>
            <a:r>
              <a:rPr lang="en-US" dirty="0" smtClean="0">
                <a:ea typeface="+mn-ea"/>
                <a:cs typeface="+mn-cs"/>
              </a:rPr>
              <a:t> = </a:t>
            </a:r>
            <a:r>
              <a:rPr lang="en-US" i="1" dirty="0" smtClean="0">
                <a:ea typeface="+mn-ea"/>
                <a:cs typeface="+mn-cs"/>
              </a:rPr>
              <a:t>P(B</a:t>
            </a:r>
            <a:r>
              <a:rPr lang="en-US" baseline="-25000" dirty="0" smtClean="0">
                <a:ea typeface="+mn-ea"/>
                <a:cs typeface="+mn-cs"/>
              </a:rPr>
              <a:t>1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M)/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P(M)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</a:t>
            </a:r>
            <a:r>
              <a:rPr lang="en-US" dirty="0" smtClean="0">
                <a:ea typeface="+mn-ea"/>
                <a:cs typeface="+mn-cs"/>
              </a:rPr>
              <a:t>= (25/100)/(63/100)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= 25/63 = 0.397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196E493-9788-498D-8EFA-8DD7D1E2605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2788" y="5073650"/>
            <a:ext cx="52720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2419350"/>
            <a:ext cx="3152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2438400" y="4779963"/>
            <a:ext cx="4154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Summary of conditional probabilities: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8788" y="1295400"/>
            <a:ext cx="8229600" cy="4800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5.10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Using the Multiplication Law of Probability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Texas Hold ‘Em Poker Game</a:t>
            </a:r>
          </a:p>
          <a:p>
            <a:pPr eaLnBrk="1" hangingPunct="1"/>
            <a:r>
              <a:rPr lang="en-US" smtClean="0"/>
              <a:t>Probability of pocket aces (two aces in hand):</a:t>
            </a:r>
          </a:p>
          <a:p>
            <a:pPr eaLnBrk="1" hangingPunct="1"/>
            <a:r>
              <a:rPr lang="en-US" i="1" smtClean="0"/>
              <a:t>P</a:t>
            </a:r>
            <a:r>
              <a:rPr lang="en-US" smtClean="0"/>
              <a:t>(Ace on first card and Ace on second card)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= </a:t>
            </a:r>
            <a:r>
              <a:rPr lang="en-US" i="1" smtClean="0"/>
              <a:t>P(A</a:t>
            </a:r>
            <a:r>
              <a:rPr lang="en-US" baseline="-25000" smtClean="0"/>
              <a:t>1</a:t>
            </a:r>
            <a:r>
              <a:rPr lang="en-US" smtClean="0"/>
              <a:t> and</a:t>
            </a:r>
            <a:r>
              <a:rPr lang="en-US" i="1" smtClean="0"/>
              <a:t> A</a:t>
            </a:r>
            <a:r>
              <a:rPr lang="en-US" baseline="-25000" smtClean="0"/>
              <a:t>2</a:t>
            </a:r>
            <a:r>
              <a:rPr lang="en-US" i="1" smtClean="0"/>
              <a:t>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= </a:t>
            </a:r>
            <a:r>
              <a:rPr lang="en-US" i="1" smtClean="0"/>
              <a:t>P(A</a:t>
            </a:r>
            <a:r>
              <a:rPr lang="en-US" baseline="-25000" smtClean="0"/>
              <a:t>2</a:t>
            </a:r>
            <a:r>
              <a:rPr lang="en-US" smtClean="0"/>
              <a:t>|</a:t>
            </a:r>
            <a:r>
              <a:rPr lang="en-US" i="1" smtClean="0"/>
              <a:t>A</a:t>
            </a:r>
            <a:r>
              <a:rPr lang="en-US" baseline="-25000" smtClean="0"/>
              <a:t>1</a:t>
            </a:r>
            <a:r>
              <a:rPr lang="en-US" i="1" smtClean="0"/>
              <a:t>)  P(A</a:t>
            </a:r>
            <a:r>
              <a:rPr lang="en-US" baseline="-25000" smtClean="0"/>
              <a:t>1</a:t>
            </a:r>
            <a:r>
              <a:rPr lang="en-US" i="1" smtClean="0"/>
              <a:t>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= (3/51) (4/52)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= 0.004525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1FAA8F1-A68F-4A60-8481-7D53A8D2547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575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257300"/>
            <a:ext cx="8229600" cy="52197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5.11  Determining if Two Events are Independent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Are Gender and Brand Preference Independent?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8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Is </a:t>
            </a:r>
            <a:r>
              <a:rPr lang="en-US" i="1" dirty="0">
                <a:ea typeface="+mn-ea"/>
                <a:cs typeface="+mn-cs"/>
              </a:rPr>
              <a:t>P(B</a:t>
            </a:r>
            <a:r>
              <a:rPr lang="en-US" baseline="-25000" dirty="0">
                <a:ea typeface="+mn-ea"/>
                <a:cs typeface="+mn-cs"/>
              </a:rPr>
              <a:t>1</a:t>
            </a:r>
            <a:r>
              <a:rPr lang="en-US" i="1" dirty="0">
                <a:ea typeface="+mn-ea"/>
                <a:cs typeface="+mn-cs"/>
              </a:rPr>
              <a:t>|M</a:t>
            </a:r>
            <a:r>
              <a:rPr lang="en-US" i="1" dirty="0" smtClean="0">
                <a:ea typeface="+mn-ea"/>
                <a:cs typeface="+mn-cs"/>
              </a:rPr>
              <a:t>) =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P(B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i="1" dirty="0" smtClean="0">
                <a:ea typeface="+mn-ea"/>
                <a:cs typeface="+mn-cs"/>
              </a:rPr>
              <a:t>)</a:t>
            </a:r>
            <a:r>
              <a:rPr lang="en-US" dirty="0" smtClean="0">
                <a:ea typeface="+mn-ea"/>
                <a:cs typeface="+mn-cs"/>
              </a:rPr>
              <a:t>?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0.397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≠ </a:t>
            </a:r>
            <a:r>
              <a:rPr lang="en-US" dirty="0">
                <a:ea typeface="+mn-ea"/>
                <a:cs typeface="+mn-cs"/>
              </a:rPr>
              <a:t>.</a:t>
            </a:r>
            <a:r>
              <a:rPr lang="en-US" dirty="0" smtClean="0">
                <a:ea typeface="+mn-ea"/>
                <a:cs typeface="+mn-cs"/>
              </a:rPr>
              <a:t>34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Gender and Brand Preference are Dependent.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46E60F8-F57E-4025-BA61-E26FED40C2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3810000"/>
            <a:ext cx="4227512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2288" y="1752600"/>
            <a:ext cx="2047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288" y="2667000"/>
            <a:ext cx="44640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200400" y="3471863"/>
            <a:ext cx="319088" cy="24606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2647950" y="4127500"/>
            <a:ext cx="712788" cy="24606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5.12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Multiplication Law for Independent Events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Dice Roll Example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Rolling pairs of dice are independent events since they do not depend on the previous rolls.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{roll a sum of 6 on first pair die rolls}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= {roll a sum of 2, 3, or 12 on second pair rolls}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B) = P(A) P(B)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             = </a:t>
            </a:r>
            <a:r>
              <a:rPr lang="en-US" dirty="0" smtClean="0">
                <a:ea typeface="+mn-ea"/>
                <a:cs typeface="+mn-cs"/>
              </a:rPr>
              <a:t>(5/36) (4/36) = 0.0154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ABB25EB1-DCB6-4143-9582-14678022183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62213"/>
            <a:ext cx="5210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u="sng" smtClean="0"/>
              <a:t>random variable </a:t>
            </a:r>
            <a:r>
              <a:rPr lang="en-US" smtClean="0"/>
              <a:t>is a numerical description of the outcome of an experiment.</a:t>
            </a:r>
          </a:p>
          <a:p>
            <a:pPr eaLnBrk="1" hangingPunct="1"/>
            <a:r>
              <a:rPr lang="en-US" smtClean="0"/>
              <a:t>A </a:t>
            </a:r>
            <a:r>
              <a:rPr lang="en-US" u="sng" smtClean="0"/>
              <a:t>discrete</a:t>
            </a:r>
            <a:r>
              <a:rPr lang="en-US" smtClean="0"/>
              <a:t> random variable is one for which the number of possible outcomes can be counted.</a:t>
            </a:r>
          </a:p>
          <a:p>
            <a:pPr eaLnBrk="1" hangingPunct="1"/>
            <a:r>
              <a:rPr lang="en-US" smtClean="0"/>
              <a:t>A </a:t>
            </a:r>
            <a:r>
              <a:rPr lang="en-US" u="sng" smtClean="0"/>
              <a:t>continuous</a:t>
            </a:r>
            <a:r>
              <a:rPr lang="en-US" smtClean="0"/>
              <a:t> random variable has outcomes over one or more continuous intervals of real numbers.</a:t>
            </a:r>
          </a:p>
          <a:p>
            <a:pPr eaLnBrk="1" hangingPunct="1"/>
            <a:r>
              <a:rPr lang="en-US" smtClean="0"/>
              <a:t>A </a:t>
            </a:r>
            <a:r>
              <a:rPr lang="en-US" u="sng" smtClean="0"/>
              <a:t>probability distribution</a:t>
            </a:r>
            <a:r>
              <a:rPr lang="en-US" smtClean="0"/>
              <a:t> is a characterization of the possible values that a random variable may assume along with the probability of assuming these values. </a:t>
            </a:r>
            <a:endParaRPr lang="en-US" u="sng" smtClean="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5B7F077-A621-4CB5-9131-A90E6C67418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Variables and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1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73B9420-8C95-4D61-9CAD-9A838BD3083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29698" name="Footer Placeholder 13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9155113" cy="544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5.13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Discrete and Continuous Random Variables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Examples of </a:t>
            </a:r>
            <a:r>
              <a:rPr lang="en-US" u="sng" smtClean="0"/>
              <a:t>Discrete</a:t>
            </a:r>
            <a:r>
              <a:rPr lang="en-US" smtClean="0"/>
              <a:t> Variables: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outcomes of dice rolls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whether a customer likes or dislikes a product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number of hits on a Web site link today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Examples of </a:t>
            </a:r>
            <a:r>
              <a:rPr lang="en-US" u="sng" smtClean="0"/>
              <a:t>Continuous</a:t>
            </a:r>
            <a:r>
              <a:rPr lang="en-US" smtClean="0"/>
              <a:t> Variables: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weekly change in DJIA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daily temperature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time between machine failures </a:t>
            </a:r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1754B60-B70C-4B18-8BBE-14A466DB661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Variables and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Probability Distribution of Dice Rolls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8DD764A-C667-45C7-804E-760D2B95915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Variables and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Probability Distributions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5857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165850" y="58007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 3" pitchFamily="-72" charset="2"/>
              <a:buNone/>
            </a:pPr>
            <a:r>
              <a:rPr lang="en-US" u="sng" smtClean="0"/>
              <a:t>Empirical Probability Distribution</a:t>
            </a:r>
            <a:r>
              <a:rPr lang="en-US" smtClean="0"/>
              <a:t> - Sample data is used to approximate a probability distribution</a:t>
            </a:r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FD9206F-1EFB-4832-B22D-99BC1D88808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25700"/>
            <a:ext cx="69357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7337425" y="6107113"/>
            <a:ext cx="808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Variables and</a:t>
            </a:r>
            <a:br>
              <a:rPr lang="en-US" sz="3200" dirty="0">
                <a:ea typeface="+mj-ea"/>
                <a:cs typeface="+mj-cs"/>
              </a:rPr>
            </a:br>
            <a:r>
              <a:rPr lang="en-US" sz="3200" dirty="0">
                <a:ea typeface="+mj-ea"/>
                <a:cs typeface="+mj-cs"/>
              </a:rPr>
              <a:t>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5.15  A Subjective Probability Distribution</a:t>
            </a:r>
          </a:p>
          <a:p>
            <a:pPr eaLnBrk="1" hangingPunct="1"/>
            <a:r>
              <a:rPr lang="en-US" smtClean="0"/>
              <a:t>Distribution of an expert’s assessment of how the DJIA might change next year.</a:t>
            </a:r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7DDE642-74D4-4012-8C04-2F3052F479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Variables and </a:t>
            </a:r>
            <a:r>
              <a:rPr lang="en-US" sz="3200" dirty="0" smtClean="0">
                <a:ea typeface="+mj-ea"/>
                <a:cs typeface="+mj-cs"/>
              </a:rPr>
              <a:t/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Probability </a:t>
            </a:r>
            <a:r>
              <a:rPr lang="en-US" sz="32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3722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6832600" y="550545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Probability Mass Function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a mathematical function </a:t>
            </a:r>
            <a:r>
              <a:rPr lang="en-US" i="1" smtClean="0"/>
              <a:t>f(x)</a:t>
            </a:r>
            <a:r>
              <a:rPr lang="en-US" smtClean="0"/>
              <a:t> specifying the probability of the random variable </a:t>
            </a:r>
            <a:r>
              <a:rPr lang="en-US" i="1" smtClean="0"/>
              <a:t>X.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x</a:t>
            </a:r>
            <a:r>
              <a:rPr lang="en-US" baseline="-25000" smtClean="0"/>
              <a:t>i</a:t>
            </a:r>
            <a:r>
              <a:rPr lang="en-US" smtClean="0"/>
              <a:t> represents the </a:t>
            </a:r>
            <a:r>
              <a:rPr lang="en-US" i="1" smtClean="0"/>
              <a:t>i </a:t>
            </a:r>
            <a:r>
              <a:rPr lang="en-US" baseline="30000" smtClean="0"/>
              <a:t>th</a:t>
            </a:r>
            <a:r>
              <a:rPr lang="en-US" smtClean="0"/>
              <a:t> value of </a:t>
            </a:r>
            <a:r>
              <a:rPr lang="en-US" i="1" smtClean="0"/>
              <a:t>X.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Properties:</a:t>
            </a:r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>
              <a:buFont typeface="Wingdings 3" pitchFamily="-72" charset="2"/>
              <a:buNone/>
            </a:pPr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Cumulative distribution function</a:t>
            </a:r>
            <a:r>
              <a:rPr lang="en-US" smtClean="0"/>
              <a:t>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F(x) = P(X </a:t>
            </a:r>
            <a:r>
              <a:rPr lang="en-US" i="1" smtClean="0">
                <a:latin typeface="Cambria Math" charset="0"/>
                <a:ea typeface="Cambria Math" charset="0"/>
                <a:cs typeface="Cambria Math" charset="0"/>
              </a:rPr>
              <a:t>≤ </a:t>
            </a:r>
            <a:r>
              <a:rPr lang="en-US" i="1" smtClean="0"/>
              <a:t>x)</a:t>
            </a:r>
          </a:p>
        </p:txBody>
      </p:sp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A78A45A-AFE4-4F0E-A54E-193A85492D0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30480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5.16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Probability Mass Function for Rolling Two Dice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2</a:t>
            </a:r>
            <a:r>
              <a:rPr lang="en-US" i="1" smtClean="0"/>
              <a:t>)</a:t>
            </a:r>
            <a:r>
              <a:rPr lang="en-US" smtClean="0"/>
              <a:t> = 1/36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3</a:t>
            </a:r>
            <a:r>
              <a:rPr lang="en-US" i="1" smtClean="0"/>
              <a:t>)</a:t>
            </a:r>
            <a:r>
              <a:rPr lang="en-US" smtClean="0"/>
              <a:t> = 2/36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4</a:t>
            </a:r>
            <a:r>
              <a:rPr lang="en-US" i="1" smtClean="0"/>
              <a:t>)</a:t>
            </a:r>
            <a:r>
              <a:rPr lang="en-US" smtClean="0"/>
              <a:t> = 3/36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5</a:t>
            </a:r>
            <a:r>
              <a:rPr lang="en-US" i="1" smtClean="0"/>
              <a:t>)</a:t>
            </a:r>
            <a:r>
              <a:rPr lang="en-US" smtClean="0"/>
              <a:t> = 4/36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6</a:t>
            </a:r>
            <a:r>
              <a:rPr lang="en-US" i="1" smtClean="0"/>
              <a:t>)</a:t>
            </a:r>
            <a:r>
              <a:rPr lang="en-US" smtClean="0"/>
              <a:t> = 5/36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f(x</a:t>
            </a:r>
            <a:r>
              <a:rPr lang="en-US" baseline="-25000" smtClean="0"/>
              <a:t>12</a:t>
            </a:r>
            <a:r>
              <a:rPr lang="en-US" i="1" smtClean="0"/>
              <a:t>)</a:t>
            </a:r>
            <a:r>
              <a:rPr lang="en-US" smtClean="0"/>
              <a:t> = 1/36</a:t>
            </a:r>
          </a:p>
          <a:p>
            <a:pPr eaLnBrk="1" hangingPunct="1"/>
            <a:endParaRPr lang="en-US" smtClean="0"/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7B1AA53A-5F37-46B9-9127-054B38F85D7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8263" y="2667000"/>
            <a:ext cx="58404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7772400" y="59436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5.17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Cumulative Distribution Function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of rolling between 4 and 8: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 </a:t>
            </a:r>
            <a:r>
              <a:rPr lang="en-US" i="1" dirty="0">
                <a:ea typeface="+mn-ea"/>
                <a:cs typeface="+mn-cs"/>
              </a:rPr>
              <a:t>P</a:t>
            </a:r>
            <a:r>
              <a:rPr lang="en-US" dirty="0">
                <a:ea typeface="+mn-ea"/>
                <a:cs typeface="+mn-cs"/>
              </a:rPr>
              <a:t>(4 ≤ </a:t>
            </a:r>
            <a:r>
              <a:rPr lang="en-US" i="1" dirty="0">
                <a:ea typeface="+mn-ea"/>
                <a:cs typeface="+mn-cs"/>
              </a:rPr>
              <a:t>X</a:t>
            </a:r>
            <a:r>
              <a:rPr lang="en-US" dirty="0">
                <a:ea typeface="+mn-ea"/>
                <a:cs typeface="+mn-cs"/>
              </a:rPr>
              <a:t> ≤ 8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)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(3 </a:t>
            </a:r>
            <a:r>
              <a:rPr lang="en-US" dirty="0">
                <a:ea typeface="+mn-ea"/>
                <a:cs typeface="+mn-cs"/>
              </a:rPr>
              <a:t>&lt; </a:t>
            </a:r>
            <a:r>
              <a:rPr lang="en-US" i="1" dirty="0">
                <a:ea typeface="+mn-ea"/>
                <a:cs typeface="+mn-cs"/>
              </a:rPr>
              <a:t>X</a:t>
            </a:r>
            <a:r>
              <a:rPr lang="en-US" dirty="0">
                <a:ea typeface="+mn-ea"/>
                <a:cs typeface="+mn-cs"/>
              </a:rPr>
              <a:t> ≤ 8)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 </a:t>
            </a:r>
            <a:r>
              <a:rPr lang="en-US" i="1" dirty="0" smtClean="0">
                <a:ea typeface="+mn-ea"/>
                <a:cs typeface="+mn-cs"/>
              </a:rPr>
              <a:t>F(x</a:t>
            </a:r>
            <a:r>
              <a:rPr lang="en-US" i="1" baseline="-25000" dirty="0" smtClean="0">
                <a:ea typeface="+mn-ea"/>
                <a:cs typeface="+mn-cs"/>
              </a:rPr>
              <a:t>8</a:t>
            </a:r>
            <a:r>
              <a:rPr lang="en-US" dirty="0" smtClean="0">
                <a:ea typeface="+mn-ea"/>
                <a:cs typeface="+mn-cs"/>
              </a:rPr>
              <a:t>)</a:t>
            </a:r>
            <a:r>
              <a:rPr lang="en-US" i="1" dirty="0" smtClean="0">
                <a:ea typeface="+mn-ea"/>
                <a:cs typeface="+mn-cs"/>
              </a:rPr>
              <a:t> – F(x</a:t>
            </a:r>
            <a:r>
              <a:rPr lang="en-US" i="1" baseline="-25000" dirty="0" smtClean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=13/18 – 1/12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= 23/36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1AE20B8-7523-4F87-AFFD-E7D78D35E30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5078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7519988" y="60118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5.18  Computing the Expected Value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of the sum of values on 2 die rolls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E[X] </a:t>
            </a:r>
            <a:r>
              <a:rPr lang="en-US" smtClean="0"/>
              <a:t>= 2(1/36) + 3(1/18) + …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12(1/36) = 7</a:t>
            </a:r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E640C41-F289-4A40-9104-F9B1707489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</a:t>
            </a:r>
            <a:r>
              <a:rPr lang="en-US" sz="3600" dirty="0" smtClean="0">
                <a:ea typeface="+mj-ea"/>
                <a:cs typeface="+mj-cs"/>
              </a:rPr>
              <a:t>tributions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320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38400"/>
            <a:ext cx="3208338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772400" y="55657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5.19  Expected Value on Television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Apprentice</a:t>
            </a:r>
            <a:r>
              <a:rPr lang="en-US" u="sng" dirty="0" smtClean="0">
                <a:ea typeface="+mn-ea"/>
                <a:cs typeface="+mn-cs"/>
              </a:rPr>
              <a:t> example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Teams were required to select an artist (mainstream or avant-garde) and sell their art for the most money possible.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Deal or No Deal </a:t>
            </a:r>
            <a:r>
              <a:rPr lang="en-US" u="sng" dirty="0" smtClean="0">
                <a:ea typeface="+mn-ea"/>
                <a:cs typeface="+mn-cs"/>
              </a:rPr>
              <a:t>example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Contestant had 5 briefcases left with $100, $400, $1000, $50,000 or $300,000 in them.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Expected value of briefcases is $70,300.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Banker offered contestant $80,000 to quit.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63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E2DDF56-F84A-4A58-868E-FDD38A92CA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5.20  Expected Value of Charitable Raffle</a:t>
            </a:r>
          </a:p>
          <a:p>
            <a:pPr eaLnBrk="1" hangingPunct="1"/>
            <a:r>
              <a:rPr lang="en-US" smtClean="0"/>
              <a:t>Cost of raffle ticket is $50</a:t>
            </a:r>
          </a:p>
          <a:p>
            <a:pPr eaLnBrk="1" hangingPunct="1"/>
            <a:r>
              <a:rPr lang="en-US" smtClean="0"/>
              <a:t>1000 raffle tickets were sold.</a:t>
            </a:r>
          </a:p>
          <a:p>
            <a:pPr eaLnBrk="1" hangingPunct="1"/>
            <a:r>
              <a:rPr lang="en-US" smtClean="0"/>
              <a:t>Prize for winning raffle is $25,000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E[X</a:t>
            </a:r>
            <a:r>
              <a:rPr lang="en-US" smtClean="0"/>
              <a:t>] = −$25</a:t>
            </a:r>
          </a:p>
        </p:txBody>
      </p:sp>
      <p:sp>
        <p:nvSpPr>
          <p:cNvPr id="573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C6C1393-8CF0-4DBE-81B4-1DC3F2FE51C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</a:t>
            </a:r>
            <a:r>
              <a:rPr lang="en-US" sz="3600" dirty="0" smtClean="0">
                <a:ea typeface="+mj-ea"/>
                <a:cs typeface="+mj-cs"/>
              </a:rPr>
              <a:t>tributions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505200"/>
            <a:ext cx="233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Basic Concepts of Probability</a:t>
            </a:r>
          </a:p>
          <a:p>
            <a:pPr eaLnBrk="1" hangingPunct="1"/>
            <a:r>
              <a:rPr lang="en-US" sz="2800"/>
              <a:t>Random Variables and Probability Distributions</a:t>
            </a:r>
          </a:p>
          <a:p>
            <a:pPr eaLnBrk="1" hangingPunct="1"/>
            <a:r>
              <a:rPr lang="en-US" sz="2800"/>
              <a:t>Discrete Probability Distributions</a:t>
            </a:r>
          </a:p>
          <a:p>
            <a:pPr eaLnBrk="1" hangingPunct="1"/>
            <a:r>
              <a:rPr lang="en-US" sz="2800"/>
              <a:t>Continuous Probability Distributions</a:t>
            </a:r>
          </a:p>
          <a:p>
            <a:pPr eaLnBrk="1" hangingPunct="1"/>
            <a:r>
              <a:rPr lang="en-US" sz="2800"/>
              <a:t>Random Sampling from Probability Distributions</a:t>
            </a:r>
          </a:p>
          <a:p>
            <a:pPr eaLnBrk="1" hangingPunct="1"/>
            <a:r>
              <a:rPr lang="en-US" sz="2800"/>
              <a:t>Data Modeling and Distribution Fitting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/>
          </a:p>
        </p:txBody>
      </p:sp>
      <p:sp>
        <p:nvSpPr>
          <p:cNvPr id="307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CD0C44C-E3B1-4226-AE6E-DDEDD62051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5 Topics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67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 u="sng" smtClean="0"/>
              <a:t>Example 5.21  Airline Revenue Management</a:t>
            </a:r>
          </a:p>
          <a:p>
            <a:pPr eaLnBrk="1" hangingPunct="1"/>
            <a:r>
              <a:rPr lang="en-US" sz="2500" smtClean="0"/>
              <a:t>Full and discount airfares are available for a flight.</a:t>
            </a:r>
          </a:p>
          <a:p>
            <a:pPr eaLnBrk="1" hangingPunct="1"/>
            <a:r>
              <a:rPr lang="en-US" sz="2500" smtClean="0"/>
              <a:t>Full-fare ticket costs $560</a:t>
            </a:r>
          </a:p>
          <a:p>
            <a:pPr eaLnBrk="1" hangingPunct="1"/>
            <a:r>
              <a:rPr lang="en-US" sz="2500" smtClean="0"/>
              <a:t>Discount ticket costs $400</a:t>
            </a:r>
          </a:p>
          <a:p>
            <a:pPr eaLnBrk="1" hangingPunct="1"/>
            <a:r>
              <a:rPr lang="en-US" sz="2500" i="1" smtClean="0"/>
              <a:t>X</a:t>
            </a:r>
            <a:r>
              <a:rPr lang="en-US" sz="2500" smtClean="0"/>
              <a:t> = ticket price paid</a:t>
            </a:r>
          </a:p>
          <a:p>
            <a:pPr eaLnBrk="1" hangingPunct="1"/>
            <a:r>
              <a:rPr lang="en-US" sz="2500" i="1" smtClean="0"/>
              <a:t>p</a:t>
            </a:r>
            <a:r>
              <a:rPr lang="en-US" sz="2500" smtClean="0"/>
              <a:t> = 0.75 (the probability of selling a full-fare ticket)</a:t>
            </a:r>
          </a:p>
          <a:p>
            <a:pPr eaLnBrk="1" hangingPunct="1"/>
            <a:r>
              <a:rPr lang="en-US" sz="2500" i="1" smtClean="0"/>
              <a:t>E[X]</a:t>
            </a:r>
            <a:r>
              <a:rPr lang="en-US" sz="2500" smtClean="0"/>
              <a:t> = 0.75($560) + 0.25(0) = $420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500" smtClean="0"/>
              <a:t>The airline should not discount full-fare tickets because the expected value of a full-fare ticket is greater than the cost of a discount ticket.</a:t>
            </a:r>
          </a:p>
          <a:p>
            <a:pPr eaLnBrk="1" hangingPunct="1"/>
            <a:r>
              <a:rPr lang="en-US" sz="2500" smtClean="0"/>
              <a:t>Break-even point: $400 = </a:t>
            </a:r>
            <a:r>
              <a:rPr lang="en-US" sz="2500" i="1" smtClean="0"/>
              <a:t>p</a:t>
            </a:r>
            <a:r>
              <a:rPr lang="en-US" sz="2500" smtClean="0"/>
              <a:t>($560) or </a:t>
            </a:r>
            <a:r>
              <a:rPr lang="en-US" sz="2500" i="1" smtClean="0"/>
              <a:t>p</a:t>
            </a:r>
            <a:r>
              <a:rPr lang="en-US" sz="2500" smtClean="0"/>
              <a:t> = 0.714</a:t>
            </a:r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500" smtClean="0"/>
          </a:p>
        </p:txBody>
      </p:sp>
      <p:sp>
        <p:nvSpPr>
          <p:cNvPr id="583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1BF76C3-AED5-4D90-8711-E5AC5560819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5.22  </a:t>
            </a:r>
          </a:p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Computing the Variance of a Random Variable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E816A6B-10A8-4010-BDD6-3000752072C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48615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127375"/>
            <a:ext cx="5076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5918200" y="59229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Bernoulli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possible outcomes each with a constant probability of occurrence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typically “success” is </a:t>
            </a:r>
            <a:r>
              <a:rPr lang="en-US" i="1" smtClean="0"/>
              <a:t>x</a:t>
            </a:r>
            <a:r>
              <a:rPr lang="en-US" smtClean="0"/>
              <a:t> = 1 and “failure” </a:t>
            </a:r>
            <a:r>
              <a:rPr lang="en-US" i="1" smtClean="0"/>
              <a:t>x</a:t>
            </a:r>
            <a:r>
              <a:rPr lang="en-US" smtClean="0"/>
              <a:t> = 0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p</a:t>
            </a:r>
            <a:r>
              <a:rPr lang="en-US" smtClean="0"/>
              <a:t> is the probability of a success outcome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i="1" smtClean="0"/>
              <a:t>  E[X] </a:t>
            </a:r>
            <a:r>
              <a:rPr lang="en-US" smtClean="0"/>
              <a:t>= </a:t>
            </a:r>
            <a:r>
              <a:rPr lang="en-US" i="1" smtClean="0"/>
              <a:t>p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Var</a:t>
            </a:r>
            <a:r>
              <a:rPr lang="en-US" i="1" smtClean="0"/>
              <a:t>[X]</a:t>
            </a:r>
            <a:r>
              <a:rPr lang="en-US" smtClean="0"/>
              <a:t> = </a:t>
            </a:r>
            <a:r>
              <a:rPr lang="en-US" i="1" smtClean="0"/>
              <a:t>p</a:t>
            </a:r>
            <a:r>
              <a:rPr lang="en-US" smtClean="0"/>
              <a:t>(1 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mtClean="0"/>
              <a:t> </a:t>
            </a:r>
            <a:r>
              <a:rPr lang="en-US" i="1" smtClean="0"/>
              <a:t>p</a:t>
            </a:r>
            <a:r>
              <a:rPr lang="en-US" smtClean="0"/>
              <a:t>)</a:t>
            </a:r>
          </a:p>
        </p:txBody>
      </p:sp>
      <p:sp>
        <p:nvSpPr>
          <p:cNvPr id="6041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1375040-EF90-4B91-9E48-3004EBD1B6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3695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5.23  Using the Bernoulli Distribution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Model whether an individual responds positively to a telemarketing promotion.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You have a box with 20 red and 80 white marbles.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You ask individuals exposed to the telemarketing promotion to select a marble and then replace it.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If the customer selects a red marble, the customer makes a purchase.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If the customer selects a </a:t>
            </a:r>
            <a:r>
              <a:rPr lang="en-US" dirty="0" smtClean="0">
                <a:ea typeface="+mn-ea"/>
                <a:cs typeface="+mn-cs"/>
              </a:rPr>
              <a:t>white </a:t>
            </a:r>
            <a:r>
              <a:rPr lang="en-US" dirty="0">
                <a:ea typeface="+mn-ea"/>
                <a:cs typeface="+mn-cs"/>
              </a:rPr>
              <a:t>marble, the customer </a:t>
            </a:r>
            <a:r>
              <a:rPr lang="en-US" dirty="0" smtClean="0">
                <a:ea typeface="+mn-ea"/>
                <a:cs typeface="+mn-cs"/>
              </a:rPr>
              <a:t>does not make </a:t>
            </a:r>
            <a:r>
              <a:rPr lang="en-US" dirty="0">
                <a:ea typeface="+mn-ea"/>
                <a:cs typeface="+mn-cs"/>
              </a:rPr>
              <a:t>a purchase.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43D4F67-86AC-451E-A777-20420647832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Binomial Distribution</a:t>
            </a:r>
          </a:p>
          <a:p>
            <a:pPr eaLnBrk="1" hangingPunct="1"/>
            <a:r>
              <a:rPr lang="en-US" smtClean="0"/>
              <a:t>Models </a:t>
            </a:r>
            <a:r>
              <a:rPr lang="en-US" i="1" smtClean="0"/>
              <a:t>n</a:t>
            </a:r>
            <a:r>
              <a:rPr lang="en-US" smtClean="0"/>
              <a:t> independent replications of a Bernoulli experiment</a:t>
            </a:r>
          </a:p>
          <a:p>
            <a:pPr eaLnBrk="1" hangingPunct="1"/>
            <a:r>
              <a:rPr lang="en-US" i="1" smtClean="0"/>
              <a:t>X</a:t>
            </a:r>
            <a:r>
              <a:rPr lang="en-US" smtClean="0"/>
              <a:t> represents the number of successes in these </a:t>
            </a:r>
            <a:r>
              <a:rPr lang="en-US" i="1" smtClean="0"/>
              <a:t>n</a:t>
            </a:r>
            <a:r>
              <a:rPr lang="en-US" smtClean="0"/>
              <a:t> experiments</a:t>
            </a:r>
          </a:p>
        </p:txBody>
      </p:sp>
      <p:sp>
        <p:nvSpPr>
          <p:cNvPr id="624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B3CCCF1-C054-442D-BC3A-D306ECAB630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6167438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354638"/>
            <a:ext cx="2190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5.24  Computing Binomial Probabilities</a:t>
            </a:r>
          </a:p>
          <a:p>
            <a:pPr eaLnBrk="1" hangingPunct="1"/>
            <a:r>
              <a:rPr lang="en-US" smtClean="0"/>
              <a:t>Suppose 10 individuals receive the telemarking promotion.</a:t>
            </a:r>
          </a:p>
          <a:p>
            <a:pPr eaLnBrk="1" hangingPunct="1"/>
            <a:r>
              <a:rPr lang="en-US" smtClean="0"/>
              <a:t>Each individual has a 0.2 probability of making a purchase.</a:t>
            </a:r>
          </a:p>
          <a:p>
            <a:pPr eaLnBrk="1" hangingPunct="1"/>
            <a:r>
              <a:rPr lang="en-US" smtClean="0"/>
              <a:t>Find the probability that exactly 3 of the 10 individuals make a purchase.</a:t>
            </a:r>
          </a:p>
        </p:txBody>
      </p:sp>
      <p:sp>
        <p:nvSpPr>
          <p:cNvPr id="634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CB8A16C-E094-4876-ACDE-D67B0B42C52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275" y="4462463"/>
            <a:ext cx="4343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5.25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Excel’s Binomial Distribution Function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P(x</a:t>
            </a:r>
            <a:r>
              <a:rPr lang="en-US" dirty="0" smtClean="0">
                <a:ea typeface="+mn-ea"/>
                <a:cs typeface="+mn-cs"/>
              </a:rPr>
              <a:t> = 3) = 0.20133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= f</a:t>
            </a:r>
            <a:r>
              <a:rPr lang="en-US" dirty="0" smtClean="0">
                <a:ea typeface="+mn-ea"/>
                <a:cs typeface="+mn-cs"/>
              </a:rPr>
              <a:t>(3)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=BINOM.DIST(3, 10, 0.2, true)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P(x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dirty="0">
                <a:ea typeface="+mn-ea"/>
                <a:cs typeface="+mn-cs"/>
              </a:rPr>
              <a:t>3</a:t>
            </a:r>
            <a:r>
              <a:rPr lang="en-US" dirty="0" smtClean="0">
                <a:ea typeface="+mn-ea"/>
                <a:cs typeface="+mn-cs"/>
              </a:rPr>
              <a:t>) = 0.87913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</a:t>
            </a:r>
            <a:r>
              <a:rPr lang="en-US" i="1" dirty="0" smtClean="0">
                <a:ea typeface="+mn-ea"/>
                <a:cs typeface="+mn-cs"/>
              </a:rPr>
              <a:t>F</a:t>
            </a:r>
            <a:r>
              <a:rPr lang="en-US" dirty="0" smtClean="0">
                <a:ea typeface="+mn-ea"/>
                <a:cs typeface="+mn-cs"/>
              </a:rPr>
              <a:t>(3)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</a:t>
            </a:r>
            <a:r>
              <a:rPr lang="en-US" dirty="0">
                <a:ea typeface="+mn-ea"/>
                <a:cs typeface="+mn-cs"/>
              </a:rPr>
              <a:t>BINOM.DIST(3, 10, 0.2, </a:t>
            </a:r>
            <a:r>
              <a:rPr lang="en-US" dirty="0" smtClean="0">
                <a:ea typeface="+mn-ea"/>
                <a:cs typeface="+mn-cs"/>
              </a:rPr>
              <a:t>false)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45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9974755-DC72-418E-B1B7-E7CEAAE2363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5" y="2695575"/>
            <a:ext cx="23145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77724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5.10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588" y="2362200"/>
            <a:ext cx="712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977063" y="4476750"/>
            <a:ext cx="1500187" cy="1714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1993" name="TextBox 9"/>
          <p:cNvSpPr txBox="1">
            <a:spLocks noChangeArrowheads="1"/>
          </p:cNvSpPr>
          <p:nvPr/>
        </p:nvSpPr>
        <p:spPr bwMode="auto">
          <a:xfrm>
            <a:off x="7696200" y="16764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True: </a:t>
            </a:r>
            <a:r>
              <a:rPr lang="en-US" sz="1800" i="1"/>
              <a:t>F(x)</a:t>
            </a:r>
          </a:p>
        </p:txBody>
      </p:sp>
      <p:sp>
        <p:nvSpPr>
          <p:cNvPr id="41994" name="TextBox 10"/>
          <p:cNvSpPr txBox="1">
            <a:spLocks noChangeArrowheads="1"/>
          </p:cNvSpPr>
          <p:nvPr/>
        </p:nvSpPr>
        <p:spPr bwMode="auto">
          <a:xfrm>
            <a:off x="7772400" y="210185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False: </a:t>
            </a:r>
            <a:r>
              <a:rPr lang="en-US" sz="1800" i="1"/>
              <a:t>f(x)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358063" y="1905000"/>
            <a:ext cx="414337" cy="5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358063" y="2286000"/>
            <a:ext cx="490537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Histogram Example of the Binomial Distribution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55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F324752-361B-49AB-8A5C-E9FDD2AA03A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90800"/>
            <a:ext cx="39957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9"/>
          <p:cNvSpPr txBox="1">
            <a:spLocks noChangeArrowheads="1"/>
          </p:cNvSpPr>
          <p:nvPr/>
        </p:nvSpPr>
        <p:spPr bwMode="auto">
          <a:xfrm>
            <a:off x="5287963" y="559117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5.11a</a:t>
            </a:r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2776538" y="2254250"/>
            <a:ext cx="2643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Symmetric when </a:t>
            </a:r>
            <a:r>
              <a:rPr lang="en-US" sz="1800" i="1"/>
              <a:t>p</a:t>
            </a:r>
            <a:r>
              <a:rPr lang="en-US" sz="1800"/>
              <a:t> = 0.5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Histogram Examples of the Binomial Distribution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656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CA30506-18CC-42E1-9839-208F8ED28D1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35115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819400"/>
            <a:ext cx="35115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12"/>
          <p:cNvSpPr txBox="1">
            <a:spLocks noChangeArrowheads="1"/>
          </p:cNvSpPr>
          <p:nvPr/>
        </p:nvSpPr>
        <p:spPr bwMode="auto">
          <a:xfrm>
            <a:off x="3525838" y="54959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5.11b</a:t>
            </a:r>
          </a:p>
        </p:txBody>
      </p:sp>
      <p:sp>
        <p:nvSpPr>
          <p:cNvPr id="44040" name="TextBox 6"/>
          <p:cNvSpPr txBox="1">
            <a:spLocks noChangeArrowheads="1"/>
          </p:cNvSpPr>
          <p:nvPr/>
        </p:nvSpPr>
        <p:spPr bwMode="auto">
          <a:xfrm>
            <a:off x="914400" y="2438400"/>
            <a:ext cx="3367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Positively skewed when </a:t>
            </a:r>
            <a:r>
              <a:rPr lang="en-US" sz="1800" i="1"/>
              <a:t>p</a:t>
            </a:r>
            <a:r>
              <a:rPr lang="en-US" sz="1800"/>
              <a:t> &lt; 0.5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5153025" y="2460625"/>
            <a:ext cx="3468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Negatively skewed when </a:t>
            </a:r>
            <a:r>
              <a:rPr lang="en-US" sz="1800" i="1"/>
              <a:t>p</a:t>
            </a:r>
            <a:r>
              <a:rPr lang="en-US" sz="1800"/>
              <a:t> &lt; 0.5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>
            <a:off x="7716838" y="5507038"/>
            <a:ext cx="8905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5.11c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68313" y="1447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Poisson Distribution</a:t>
            </a:r>
          </a:p>
          <a:p>
            <a:pPr eaLnBrk="1" hangingPunct="1"/>
            <a:r>
              <a:rPr lang="en-US" smtClean="0"/>
              <a:t>Models the number of occurrences in some unit of measure (often time or distance).</a:t>
            </a:r>
          </a:p>
          <a:p>
            <a:pPr eaLnBrk="1" hangingPunct="1"/>
            <a:r>
              <a:rPr lang="en-US" smtClean="0"/>
              <a:t>There is no limit on the number of occurrences.</a:t>
            </a:r>
          </a:p>
          <a:p>
            <a:pPr eaLnBrk="1" hangingPunct="1"/>
            <a:r>
              <a:rPr lang="en-US" smtClean="0"/>
              <a:t>The average number of occurrence per unit is a constant denoted as </a:t>
            </a:r>
            <a:r>
              <a:rPr lang="el-GR" smtClean="0">
                <a:latin typeface="Cambria Math" charset="0"/>
                <a:ea typeface="Cambria Math" charset="0"/>
                <a:cs typeface="Cambria Math" charset="0"/>
              </a:rPr>
              <a:t>λ</a:t>
            </a:r>
            <a:r>
              <a:rPr lang="en-US" smtClean="0">
                <a:latin typeface="Cambria Math" charset="0"/>
                <a:ea typeface="Cambria Math" charset="0"/>
                <a:cs typeface="Cambria Math" charset="0"/>
              </a:rPr>
              <a:t>.</a:t>
            </a:r>
            <a:endParaRPr lang="en-US" smtClean="0"/>
          </a:p>
        </p:txBody>
      </p:sp>
      <p:sp>
        <p:nvSpPr>
          <p:cNvPr id="675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DE6014F-FD3B-49C9-B35D-3243575B38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0425" y="4191000"/>
            <a:ext cx="4905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Probability</a:t>
            </a:r>
            <a:r>
              <a:rPr lang="en-US" smtClean="0"/>
              <a:t> is the likelihood that an outcome occurs.</a:t>
            </a:r>
          </a:p>
          <a:p>
            <a:pPr eaLnBrk="1" hangingPunct="1"/>
            <a:r>
              <a:rPr lang="en-US" smtClean="0"/>
              <a:t>An </a:t>
            </a:r>
            <a:r>
              <a:rPr lang="en-US" u="sng" smtClean="0"/>
              <a:t>experiment</a:t>
            </a:r>
            <a:r>
              <a:rPr lang="en-US" smtClean="0"/>
              <a:t> is the process that results in an outcome.</a:t>
            </a:r>
          </a:p>
          <a:p>
            <a:pPr eaLnBrk="1" hangingPunct="1"/>
            <a:r>
              <a:rPr lang="en-US" smtClean="0"/>
              <a:t>The </a:t>
            </a:r>
            <a:r>
              <a:rPr lang="en-US" u="sng" smtClean="0"/>
              <a:t>outcome</a:t>
            </a:r>
            <a:r>
              <a:rPr lang="en-US" smtClean="0"/>
              <a:t> of an experiment is a result that we observe.</a:t>
            </a:r>
          </a:p>
          <a:p>
            <a:pPr eaLnBrk="1" hangingPunct="1"/>
            <a:r>
              <a:rPr lang="en-US" smtClean="0"/>
              <a:t>The </a:t>
            </a:r>
            <a:r>
              <a:rPr lang="en-US" u="sng" smtClean="0"/>
              <a:t>sample space</a:t>
            </a:r>
            <a:r>
              <a:rPr lang="en-US" smtClean="0"/>
              <a:t> is the collection of all possible outcomes of an experiment.</a:t>
            </a:r>
          </a:p>
          <a:p>
            <a:pPr eaLnBrk="1" hangingPunct="1"/>
            <a:r>
              <a:rPr lang="en-US" smtClean="0"/>
              <a:t>An </a:t>
            </a:r>
            <a:r>
              <a:rPr lang="en-US" u="sng" smtClean="0"/>
              <a:t>event</a:t>
            </a:r>
            <a:r>
              <a:rPr lang="en-US" smtClean="0"/>
              <a:t> is a collection of one or more outcomes from a sample space.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C521557-379F-4778-BC55-2EBC8CCBAC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Basic Concepts of Probability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Example 5.26  Computing Poisson Probabilities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Suppose the average number of customers arriving at a Subway restaurant during lunch hour is </a:t>
            </a:r>
            <a:r>
              <a:rPr lang="el-GR" b="1" i="1" smtClean="0">
                <a:latin typeface="Times" pitchFamily="-72" charset="0"/>
              </a:rPr>
              <a:t>λ</a:t>
            </a:r>
            <a:r>
              <a:rPr lang="en-US" smtClean="0"/>
              <a:t> =12 per hour.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probability that exactly </a:t>
            </a:r>
            <a:r>
              <a:rPr lang="en-US" i="1" smtClean="0"/>
              <a:t>x </a:t>
            </a:r>
            <a:r>
              <a:rPr lang="en-US" smtClean="0"/>
              <a:t>customers arrive during the hour is given by the Poisson distribution.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Find the probability that exactly 5 arrive during lunch hour: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f</a:t>
            </a:r>
            <a:r>
              <a:rPr lang="en-US" smtClean="0"/>
              <a:t>(5) = e</a:t>
            </a:r>
            <a:r>
              <a:rPr lang="en-US" baseline="30000" smtClean="0"/>
              <a:t>-12</a:t>
            </a:r>
            <a:r>
              <a:rPr lang="en-US" smtClean="0"/>
              <a:t>(12</a:t>
            </a:r>
            <a:r>
              <a:rPr lang="en-US" baseline="30000" smtClean="0"/>
              <a:t>5</a:t>
            </a:r>
            <a:r>
              <a:rPr lang="en-US" smtClean="0"/>
              <a:t>)/5!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  = (0.000006144)(248,832)/120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    = 0.1274</a:t>
            </a:r>
          </a:p>
        </p:txBody>
      </p:sp>
      <p:sp>
        <p:nvSpPr>
          <p:cNvPr id="6861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F819332-DEB8-45C0-AE33-C8F7395BB7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04813" y="12684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5.27  Using Excel’s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Poisson Distribution Function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POISSON.DIST(</a:t>
            </a:r>
            <a:r>
              <a:rPr lang="en-US" i="1" smtClean="0"/>
              <a:t>x, mean, cumulative</a:t>
            </a:r>
            <a:r>
              <a:rPr lang="en-US" smtClean="0"/>
              <a:t>)</a:t>
            </a:r>
          </a:p>
        </p:txBody>
      </p:sp>
      <p:sp>
        <p:nvSpPr>
          <p:cNvPr id="696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B282472-FEB2-409B-9B40-74DF750D8BA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3388" y="2227263"/>
            <a:ext cx="180657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2895600"/>
            <a:ext cx="50307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Box 9"/>
          <p:cNvSpPr txBox="1">
            <a:spLocks noChangeArrowheads="1"/>
          </p:cNvSpPr>
          <p:nvPr/>
        </p:nvSpPr>
        <p:spPr bwMode="auto">
          <a:xfrm>
            <a:off x="77724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5.12</a:t>
            </a:r>
          </a:p>
        </p:txBody>
      </p:sp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4829175" y="56975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5.13</a:t>
            </a:r>
          </a:p>
        </p:txBody>
      </p:sp>
      <p:sp>
        <p:nvSpPr>
          <p:cNvPr id="47113" name="TextBox 11"/>
          <p:cNvSpPr txBox="1">
            <a:spLocks noChangeArrowheads="1"/>
          </p:cNvSpPr>
          <p:nvPr/>
        </p:nvSpPr>
        <p:spPr bwMode="auto">
          <a:xfrm>
            <a:off x="5594350" y="14478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True: </a:t>
            </a:r>
            <a:r>
              <a:rPr lang="en-US" sz="1800" i="1"/>
              <a:t>F(x)</a:t>
            </a:r>
          </a:p>
        </p:txBody>
      </p:sp>
      <p:sp>
        <p:nvSpPr>
          <p:cNvPr id="47114" name="TextBox 12"/>
          <p:cNvSpPr txBox="1">
            <a:spLocks noChangeArrowheads="1"/>
          </p:cNvSpPr>
          <p:nvPr/>
        </p:nvSpPr>
        <p:spPr bwMode="auto">
          <a:xfrm>
            <a:off x="6248400" y="1804988"/>
            <a:ext cx="120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False: </a:t>
            </a:r>
            <a:r>
              <a:rPr lang="en-US" sz="1800" i="1"/>
              <a:t>f(x)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594350" y="1752600"/>
            <a:ext cx="273050" cy="614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594350" y="1990725"/>
            <a:ext cx="730250" cy="376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Practice: Using the Poisson Distribution for Modeling Bids on Priceline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Pricing strategies for </a:t>
            </a:r>
            <a:r>
              <a:rPr lang="en-US" dirty="0" err="1" smtClean="0">
                <a:ea typeface="+mn-ea"/>
                <a:cs typeface="+mn-cs"/>
              </a:rPr>
              <a:t>Kimpton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hotels on Priceline is modeled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using a Poisson distribution.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number of bids placed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per day 3 days before arrival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is </a:t>
            </a:r>
            <a:r>
              <a:rPr lang="en-US" i="1" dirty="0" smtClean="0">
                <a:ea typeface="+mn-ea"/>
                <a:cs typeface="+mn-cs"/>
              </a:rPr>
              <a:t>f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) = e</a:t>
            </a:r>
            <a:r>
              <a:rPr lang="en-US" baseline="30000" dirty="0" smtClean="0">
                <a:ea typeface="+mn-ea"/>
                <a:cs typeface="+mn-cs"/>
              </a:rPr>
              <a:t>-6.3</a:t>
            </a:r>
            <a:r>
              <a:rPr lang="en-US" dirty="0" smtClean="0">
                <a:ea typeface="+mn-ea"/>
                <a:cs typeface="+mn-cs"/>
              </a:rPr>
              <a:t>(6.3</a:t>
            </a:r>
            <a:r>
              <a:rPr lang="en-US" i="1" baseline="30000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)/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dirty="0" smtClean="0">
                <a:ea typeface="+mn-ea"/>
                <a:cs typeface="+mn-cs"/>
              </a:rPr>
              <a:t>!</a:t>
            </a:r>
            <a:r>
              <a:rPr lang="en-US" dirty="0">
                <a:ea typeface="+mn-ea"/>
                <a:cs typeface="+mn-cs"/>
              </a:rPr>
              <a:t> 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the model increased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sales 11% in one year.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06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C5092EDD-FA6B-400B-8E06-8BABDBCEC23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Discrete Probability Distributions</a:t>
            </a: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981200"/>
            <a:ext cx="3033713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>
          <a:xfrm>
            <a:off x="5791200" y="1292225"/>
            <a:ext cx="2590800" cy="1639888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Change in DJIA using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5% increments</a:t>
            </a:r>
          </a:p>
        </p:txBody>
      </p:sp>
      <p:sp>
        <p:nvSpPr>
          <p:cNvPr id="716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CC7101E-499E-453B-BE32-DAD4D8E5822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189" y="2286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71575"/>
            <a:ext cx="4876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324225"/>
            <a:ext cx="47418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0"/>
          <p:cNvSpPr txBox="1">
            <a:spLocks noChangeArrowheads="1"/>
          </p:cNvSpPr>
          <p:nvPr/>
        </p:nvSpPr>
        <p:spPr bwMode="auto">
          <a:xfrm>
            <a:off x="4598988" y="5915025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5.14</a:t>
            </a:r>
          </a:p>
        </p:txBody>
      </p:sp>
      <p:sp>
        <p:nvSpPr>
          <p:cNvPr id="49160" name="TextBox 11"/>
          <p:cNvSpPr txBox="1">
            <a:spLocks noChangeArrowheads="1"/>
          </p:cNvSpPr>
          <p:nvPr/>
        </p:nvSpPr>
        <p:spPr bwMode="auto">
          <a:xfrm>
            <a:off x="4713288" y="30527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5.6</a:t>
            </a:r>
          </a:p>
        </p:txBody>
      </p:sp>
      <p:sp>
        <p:nvSpPr>
          <p:cNvPr id="49161" name="Content Placeholder 1"/>
          <p:cNvSpPr txBox="1">
            <a:spLocks/>
          </p:cNvSpPr>
          <p:nvPr/>
        </p:nvSpPr>
        <p:spPr bwMode="auto">
          <a:xfrm>
            <a:off x="5813425" y="3176588"/>
            <a:ext cx="2590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Change in DJIA using </a:t>
            </a:r>
          </a:p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2.5% increments</a:t>
            </a:r>
          </a:p>
        </p:txBody>
      </p:sp>
      <p:sp>
        <p:nvSpPr>
          <p:cNvPr id="49162" name="Content Placeholder 1"/>
          <p:cNvSpPr txBox="1">
            <a:spLocks/>
          </p:cNvSpPr>
          <p:nvPr/>
        </p:nvSpPr>
        <p:spPr bwMode="auto">
          <a:xfrm>
            <a:off x="5813425" y="5230813"/>
            <a:ext cx="2590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Approaching a smooth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Probability density function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curve described by a mathematical function that characterizes a continuous random variable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Properties of a probability density function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f(x)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≥ </a:t>
            </a:r>
            <a:r>
              <a:rPr lang="en-US" dirty="0">
                <a:ea typeface="+mn-ea"/>
                <a:cs typeface="+mn-cs"/>
              </a:rPr>
              <a:t>0 </a:t>
            </a:r>
            <a:r>
              <a:rPr lang="en-US" dirty="0" smtClean="0">
                <a:ea typeface="+mn-ea"/>
                <a:cs typeface="+mn-cs"/>
              </a:rPr>
              <a:t>for </a:t>
            </a:r>
            <a:r>
              <a:rPr lang="en-US" dirty="0">
                <a:ea typeface="+mn-ea"/>
                <a:cs typeface="+mn-cs"/>
              </a:rPr>
              <a:t>all values of </a:t>
            </a:r>
            <a:r>
              <a:rPr lang="en-US" i="1" dirty="0" smtClean="0">
                <a:ea typeface="+mn-ea"/>
                <a:cs typeface="+mn-cs"/>
              </a:rPr>
              <a:t>x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Total area under the density function equals 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P(X = x) </a:t>
            </a:r>
            <a:r>
              <a:rPr lang="en-US" dirty="0" smtClean="0">
                <a:ea typeface="+mn-ea"/>
                <a:cs typeface="+mn-cs"/>
              </a:rPr>
              <a:t>= 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Probabilities are only defined over an interval.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i="1" dirty="0">
                <a:ea typeface="+mn-ea"/>
                <a:cs typeface="+mn-cs"/>
              </a:rPr>
              <a:t>X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i="1" dirty="0" smtClean="0">
                <a:ea typeface="+mn-ea"/>
                <a:cs typeface="+mn-cs"/>
              </a:rPr>
              <a:t>b) </a:t>
            </a:r>
            <a:r>
              <a:rPr lang="en-US" dirty="0" smtClean="0">
                <a:ea typeface="+mn-ea"/>
                <a:cs typeface="+mn-cs"/>
              </a:rPr>
              <a:t>is the area under the density function between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27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1FF2AA2-AC87-409D-8AD8-793215E4ADC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5832475"/>
            <a:ext cx="7696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34975" y="13049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Uniform Distribution</a:t>
            </a:r>
          </a:p>
          <a:p>
            <a:pPr eaLnBrk="1" hangingPunct="1"/>
            <a:r>
              <a:rPr lang="en-US" smtClean="0"/>
              <a:t>All outcomes between a minimum (</a:t>
            </a:r>
            <a:r>
              <a:rPr lang="en-US" i="1" smtClean="0"/>
              <a:t>a</a:t>
            </a:r>
            <a:r>
              <a:rPr lang="en-US" smtClean="0"/>
              <a:t>) and a maximum (</a:t>
            </a:r>
            <a:r>
              <a:rPr lang="en-US" i="1" smtClean="0"/>
              <a:t>b</a:t>
            </a:r>
            <a:r>
              <a:rPr lang="en-US" smtClean="0"/>
              <a:t>) are equally likely.</a:t>
            </a:r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FC66170-0D07-40ED-B7D4-EA4C7BDD0B9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33543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363" y="2830513"/>
            <a:ext cx="33528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7588" y="4521200"/>
            <a:ext cx="38195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8267" y="5508645"/>
            <a:ext cx="382669" cy="369332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50682" y="5508645"/>
            <a:ext cx="382669" cy="369332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4268" y="4727305"/>
            <a:ext cx="704937" cy="369332"/>
          </a:xfrm>
          <a:prstGeom prst="rect">
            <a:avLst/>
          </a:prstGeom>
          <a:blipFill rotWithShape="1">
            <a:blip r:embed="rId7"/>
            <a:stretch>
              <a:fillRect b="-13115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45068" y="5619254"/>
            <a:ext cx="382669" cy="369332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51212" name="TextBox 13"/>
          <p:cNvSpPr txBox="1">
            <a:spLocks noChangeArrowheads="1"/>
          </p:cNvSpPr>
          <p:nvPr/>
        </p:nvSpPr>
        <p:spPr bwMode="auto">
          <a:xfrm>
            <a:off x="4005263" y="5059363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Area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Uniform Distribution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Expected Value =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Variance =</a:t>
            </a:r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647C11D-B628-4BC2-9393-70EE4449559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09800"/>
            <a:ext cx="2571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581400"/>
            <a:ext cx="2552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5.28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Computing Uniform Probabilities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Sales revenue for a product varies uniformly each week between $1000 and $2000.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f(x) </a:t>
            </a:r>
            <a:r>
              <a:rPr lang="en-US" dirty="0" smtClean="0">
                <a:ea typeface="+mn-ea"/>
                <a:cs typeface="+mn-cs"/>
              </a:rPr>
              <a:t>= 1/(2000-1000)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= 1/1000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757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BEE68FA-F94C-45F6-8AD5-583BDA39D4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465638"/>
            <a:ext cx="481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Box 9"/>
          <p:cNvSpPr txBox="1">
            <a:spLocks noChangeArrowheads="1"/>
          </p:cNvSpPr>
          <p:nvPr/>
        </p:nvSpPr>
        <p:spPr bwMode="auto">
          <a:xfrm>
            <a:off x="5918200" y="59515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5.15</a:t>
            </a:r>
          </a:p>
        </p:txBody>
      </p:sp>
      <p:sp>
        <p:nvSpPr>
          <p:cNvPr id="53255" name="TextBox 5"/>
          <p:cNvSpPr txBox="1">
            <a:spLocks noChangeArrowheads="1"/>
          </p:cNvSpPr>
          <p:nvPr/>
        </p:nvSpPr>
        <p:spPr bwMode="auto">
          <a:xfrm>
            <a:off x="4495800" y="5037138"/>
            <a:ext cx="105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Area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5.28 (continued)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/>
              <a:t>Computing Uniform Probabilities</a:t>
            </a:r>
          </a:p>
          <a:p>
            <a:pPr eaLnBrk="1" hangingPunct="1"/>
            <a:r>
              <a:rPr lang="en-US"/>
              <a:t>Find the probability sales revenue will be less than $1,300.</a:t>
            </a:r>
          </a:p>
          <a:p>
            <a:pPr eaLnBrk="1" hangingPunct="1"/>
            <a:r>
              <a:rPr lang="en-US" i="1"/>
              <a:t>P(X</a:t>
            </a:r>
            <a:r>
              <a:rPr lang="en-US"/>
              <a:t> &lt; 1300) = (1300-1000)(1/1000) = 0.30</a:t>
            </a:r>
          </a:p>
        </p:txBody>
      </p:sp>
      <p:sp>
        <p:nvSpPr>
          <p:cNvPr id="768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4382A2D-7951-4B17-9884-BE949F16E01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962400"/>
            <a:ext cx="44005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6096000" y="58277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5.28 (continued) Uniform Probabilities</a:t>
            </a:r>
          </a:p>
          <a:p>
            <a:pPr eaLnBrk="1" hangingPunct="1"/>
            <a:r>
              <a:rPr lang="en-US"/>
              <a:t>Find the probability that revenue will be between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  $1,500 and $1,700.</a:t>
            </a:r>
          </a:p>
          <a:p>
            <a:pPr eaLnBrk="1" hangingPunct="1">
              <a:spcBef>
                <a:spcPts val="600"/>
              </a:spcBef>
            </a:pPr>
            <a:endParaRPr lang="en-US" i="1"/>
          </a:p>
          <a:p>
            <a:pPr eaLnBrk="1" hangingPunct="1">
              <a:spcBef>
                <a:spcPts val="600"/>
              </a:spcBef>
            </a:pPr>
            <a:endParaRPr lang="en-US" i="1"/>
          </a:p>
          <a:p>
            <a:pPr eaLnBrk="1" hangingPunct="1">
              <a:spcBef>
                <a:spcPts val="600"/>
              </a:spcBef>
            </a:pPr>
            <a:endParaRPr lang="en-US" i="1"/>
          </a:p>
          <a:p>
            <a:pPr eaLnBrk="1" hangingPunct="1">
              <a:spcBef>
                <a:spcPts val="1200"/>
              </a:spcBef>
            </a:pPr>
            <a:r>
              <a:rPr lang="en-US" i="1"/>
              <a:t>P</a:t>
            </a:r>
            <a:r>
              <a:rPr lang="en-US"/>
              <a:t>(1500 </a:t>
            </a:r>
            <a:r>
              <a:rPr lang="en-US" i="1">
                <a:latin typeface="Cambria Math" charset="0"/>
                <a:ea typeface="Cambria Math" charset="0"/>
                <a:cs typeface="Cambria Math" charset="0"/>
              </a:rPr>
              <a:t>≤</a:t>
            </a:r>
            <a:r>
              <a:rPr lang="en-US"/>
              <a:t> 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 i="1">
                <a:latin typeface="Cambria Math" charset="0"/>
                <a:ea typeface="Cambria Math" charset="0"/>
                <a:cs typeface="Cambria Math" charset="0"/>
              </a:rPr>
              <a:t>≤</a:t>
            </a:r>
            <a:r>
              <a:rPr lang="en-US"/>
              <a:t> 1700) =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 i="1">
                <a:latin typeface="Cambria Math" charset="0"/>
                <a:ea typeface="Cambria Math" charset="0"/>
                <a:cs typeface="Cambria Math" charset="0"/>
              </a:rPr>
              <a:t>≤</a:t>
            </a:r>
            <a:r>
              <a:rPr lang="en-US" b="1">
                <a:sym typeface="Symbol MT" charset="0"/>
              </a:rPr>
              <a:t> </a:t>
            </a:r>
            <a:r>
              <a:rPr lang="en-US">
                <a:sym typeface="Symbol MT" charset="0"/>
              </a:rPr>
              <a:t>1700) −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 </a:t>
            </a:r>
            <a:r>
              <a:rPr lang="en-US" i="1">
                <a:latin typeface="Cambria Math" charset="0"/>
                <a:ea typeface="Cambria Math" charset="0"/>
                <a:cs typeface="Cambria Math" charset="0"/>
              </a:rPr>
              <a:t>≤</a:t>
            </a:r>
            <a:r>
              <a:rPr lang="en-US" b="1">
                <a:sym typeface="Symbol MT" charset="0"/>
              </a:rPr>
              <a:t> </a:t>
            </a:r>
            <a:r>
              <a:rPr lang="en-US">
                <a:sym typeface="Symbol MT" charset="0"/>
              </a:rPr>
              <a:t>1500)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>
                <a:sym typeface="Symbol MT" charset="0"/>
              </a:rPr>
              <a:t>                                  = </a:t>
            </a:r>
            <a:r>
              <a:rPr lang="en-US" i="1">
                <a:sym typeface="Symbol MT" charset="0"/>
              </a:rPr>
              <a:t>F</a:t>
            </a:r>
            <a:r>
              <a:rPr lang="en-US">
                <a:sym typeface="Symbol MT" charset="0"/>
              </a:rPr>
              <a:t>(1700) − </a:t>
            </a:r>
            <a:r>
              <a:rPr lang="en-US" i="1"/>
              <a:t>F</a:t>
            </a:r>
            <a:r>
              <a:rPr lang="en-US"/>
              <a:t>(1500)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/>
              <a:t>                                  = 300/1000</a:t>
            </a:r>
            <a:r>
              <a:rPr lang="en-US">
                <a:sym typeface="Symbol MT" charset="0"/>
              </a:rPr>
              <a:t> − 500/1000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>
                <a:sym typeface="Symbol MT" charset="0"/>
              </a:rPr>
              <a:t>                                  =0.20</a:t>
            </a:r>
          </a:p>
        </p:txBody>
      </p:sp>
      <p:sp>
        <p:nvSpPr>
          <p:cNvPr id="778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07BF034-F1C3-488A-9EF4-5009D3BC335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75" y="2667000"/>
            <a:ext cx="340677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9"/>
          <p:cNvSpPr txBox="1">
            <a:spLocks noChangeArrowheads="1"/>
          </p:cNvSpPr>
          <p:nvPr/>
        </p:nvSpPr>
        <p:spPr bwMode="auto">
          <a:xfrm>
            <a:off x="6946900" y="32099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Probabilities </a:t>
            </a:r>
            <a:r>
              <a:rPr lang="en-US" dirty="0">
                <a:ea typeface="+mn-ea"/>
                <a:cs typeface="+mn-cs"/>
              </a:rPr>
              <a:t>may be defined from one of </a:t>
            </a:r>
            <a:r>
              <a:rPr lang="en-US" dirty="0" smtClean="0">
                <a:ea typeface="+mn-ea"/>
                <a:cs typeface="+mn-cs"/>
              </a:rPr>
              <a:t>three </a:t>
            </a:r>
            <a:r>
              <a:rPr lang="en-US" dirty="0">
                <a:ea typeface="+mn-ea"/>
                <a:cs typeface="+mn-cs"/>
              </a:rPr>
              <a:t>perspectives: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Classical definition</a:t>
            </a:r>
            <a:r>
              <a:rPr lang="en-US" dirty="0" smtClean="0">
                <a:ea typeface="+mn-ea"/>
                <a:cs typeface="+mn-cs"/>
              </a:rPr>
              <a:t>: probabilities can be deduced from theoretical arguments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Relative frequency definition</a:t>
            </a:r>
            <a:r>
              <a:rPr lang="en-US" dirty="0" smtClean="0">
                <a:ea typeface="+mn-ea"/>
                <a:cs typeface="+mn-cs"/>
              </a:rPr>
              <a:t>: probabilities are based on empirical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Subjective definition</a:t>
            </a:r>
            <a:r>
              <a:rPr lang="en-US" dirty="0">
                <a:ea typeface="+mn-ea"/>
                <a:cs typeface="+mn-cs"/>
              </a:rPr>
              <a:t>: probabilities are based </a:t>
            </a:r>
            <a:r>
              <a:rPr lang="en-US" dirty="0" smtClean="0">
                <a:ea typeface="+mn-ea"/>
                <a:cs typeface="+mn-cs"/>
              </a:rPr>
              <a:t>on judgment and experience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D492459-E827-4EC6-9FD6-E4A4AC7BC16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E52DFC0-6411-4420-9581-B968FE013B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09600" y="1169988"/>
            <a:ext cx="4554538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800" u="sng"/>
              <a:t>Normal Distribution</a:t>
            </a:r>
            <a:endParaRPr lang="en-US"/>
          </a:p>
          <a:p>
            <a:pPr marL="457200" indent="-457200"/>
            <a:r>
              <a:rPr lang="en-US"/>
              <a:t>- f(</a:t>
            </a:r>
            <a:r>
              <a:rPr lang="en-US" i="1"/>
              <a:t>x</a:t>
            </a:r>
            <a:r>
              <a:rPr lang="en-US"/>
              <a:t>) is a bell-shaped curve</a:t>
            </a:r>
          </a:p>
          <a:p>
            <a:pPr marL="457200" indent="-457200"/>
            <a:r>
              <a:rPr lang="en-US"/>
              <a:t>- Characterized by 2 parameters</a:t>
            </a:r>
          </a:p>
          <a:p>
            <a:pPr marL="457200" indent="-457200"/>
            <a:r>
              <a:rPr lang="en-US">
                <a:sym typeface="Symbol" pitchFamily="-72" charset="2"/>
              </a:rPr>
              <a:t>   </a:t>
            </a:r>
            <a:r>
              <a:rPr lang="en-US" i="1">
                <a:sym typeface="Symbol" pitchFamily="-72" charset="2"/>
              </a:rPr>
              <a:t></a:t>
            </a:r>
            <a:r>
              <a:rPr lang="en-US">
                <a:sym typeface="Symbol" pitchFamily="-72" charset="2"/>
              </a:rPr>
              <a:t> (mean)</a:t>
            </a:r>
          </a:p>
          <a:p>
            <a:pPr marL="457200" indent="-457200"/>
            <a:r>
              <a:rPr lang="en-US">
                <a:sym typeface="Symbol" pitchFamily="-72" charset="2"/>
              </a:rPr>
              <a:t>   </a:t>
            </a:r>
            <a:r>
              <a:rPr lang="en-US" i="1">
                <a:sym typeface="Symbol" pitchFamily="-72" charset="2"/>
              </a:rPr>
              <a:t></a:t>
            </a:r>
            <a:r>
              <a:rPr lang="en-US">
                <a:sym typeface="Symbol" pitchFamily="-72" charset="2"/>
              </a:rPr>
              <a:t> (standard deviation)</a:t>
            </a:r>
          </a:p>
          <a:p>
            <a:pPr marL="457200" indent="-457200"/>
            <a:r>
              <a:rPr lang="en-US">
                <a:sym typeface="Symbol" pitchFamily="-72" charset="2"/>
              </a:rPr>
              <a:t>- Properties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>
                <a:sym typeface="Symbol" pitchFamily="-72" charset="2"/>
              </a:rPr>
              <a:t>Symmetric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>
                <a:sym typeface="Symbol" pitchFamily="-72" charset="2"/>
              </a:rPr>
              <a:t>Mean = Median = Mode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>
                <a:sym typeface="Symbol" pitchFamily="-72" charset="2"/>
              </a:rPr>
              <a:t>Unbounded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>
                <a:sym typeface="Symbol" pitchFamily="-72" charset="2"/>
              </a:rPr>
              <a:t>Empirical rules apply</a:t>
            </a:r>
          </a:p>
          <a:p>
            <a:pPr marL="457200" indent="-457200"/>
            <a:endParaRPr lang="en-US">
              <a:sym typeface="Symbol" pitchFamily="-72" charset="2"/>
            </a:endParaRPr>
          </a:p>
          <a:p>
            <a:pPr marL="914400" lvl="1" indent="-457200">
              <a:buFontTx/>
              <a:buChar char="-"/>
            </a:pPr>
            <a:endParaRPr lang="en-US"/>
          </a:p>
          <a:p>
            <a:pPr marL="914400" lvl="1" indent="-457200">
              <a:buFontTx/>
              <a:buChar char="-"/>
            </a:pPr>
            <a:endParaRPr lang="en-US"/>
          </a:p>
          <a:p>
            <a:pPr marL="457200" indent="-457200"/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62000" y="1752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973638"/>
            <a:ext cx="8229600" cy="992187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=NORM.DIST(</a:t>
            </a:r>
            <a:r>
              <a:rPr lang="en-US" i="1" dirty="0" smtClean="0">
                <a:ea typeface="+mn-ea"/>
                <a:cs typeface="+mn-cs"/>
              </a:rPr>
              <a:t>x, mean, </a:t>
            </a:r>
            <a:r>
              <a:rPr lang="en-US" i="1" dirty="0" err="1" smtClean="0">
                <a:ea typeface="+mn-ea"/>
                <a:cs typeface="+mn-cs"/>
              </a:rPr>
              <a:t>stdev</a:t>
            </a:r>
            <a:r>
              <a:rPr lang="en-US" i="1" dirty="0" smtClean="0">
                <a:ea typeface="+mn-ea"/>
                <a:cs typeface="+mn-cs"/>
              </a:rPr>
              <a:t>, cumulative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24C5581-9DF2-4DD8-8EAA-9897FAB9B41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73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1626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7"/>
          <p:cNvSpPr txBox="1">
            <a:spLocks noChangeArrowheads="1"/>
          </p:cNvSpPr>
          <p:nvPr/>
        </p:nvSpPr>
        <p:spPr bwMode="auto">
          <a:xfrm>
            <a:off x="6629400" y="48291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5.18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7458075" y="518160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True: </a:t>
            </a:r>
            <a:r>
              <a:rPr lang="en-US" sz="1800" i="1"/>
              <a:t>F(x)</a:t>
            </a:r>
          </a:p>
        </p:txBody>
      </p:sp>
      <p:sp>
        <p:nvSpPr>
          <p:cNvPr id="57352" name="TextBox 9"/>
          <p:cNvSpPr txBox="1">
            <a:spLocks noChangeArrowheads="1"/>
          </p:cNvSpPr>
          <p:nvPr/>
        </p:nvSpPr>
        <p:spPr bwMode="auto">
          <a:xfrm>
            <a:off x="7458075" y="57150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False: </a:t>
            </a:r>
            <a:r>
              <a:rPr lang="en-US" sz="1800" i="1"/>
              <a:t>f(x)</a:t>
            </a:r>
          </a:p>
        </p:txBody>
      </p:sp>
      <p:cxnSp>
        <p:nvCxnSpPr>
          <p:cNvPr id="11" name="Straight Arrow Connector 10"/>
          <p:cNvCxnSpPr>
            <a:endCxn id="57351" idx="1"/>
          </p:cNvCxnSpPr>
          <p:nvPr/>
        </p:nvCxnSpPr>
        <p:spPr>
          <a:xfrm flipV="1">
            <a:off x="7043738" y="5365750"/>
            <a:ext cx="414337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7352" idx="1"/>
          </p:cNvCxnSpPr>
          <p:nvPr/>
        </p:nvCxnSpPr>
        <p:spPr>
          <a:xfrm>
            <a:off x="7043738" y="5807075"/>
            <a:ext cx="414337" cy="92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5.29  Using NORM.DIST to Compute Normal Probabilities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distribution for customer demand (units per month) is normal with: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mean = 750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</a:t>
            </a:r>
            <a:r>
              <a:rPr lang="en-US" dirty="0" err="1" smtClean="0">
                <a:ea typeface="+mn-ea"/>
                <a:cs typeface="+mn-cs"/>
              </a:rPr>
              <a:t>stdev</a:t>
            </a:r>
            <a:r>
              <a:rPr lang="en-US" dirty="0" smtClean="0">
                <a:ea typeface="+mn-ea"/>
                <a:cs typeface="+mn-cs"/>
              </a:rPr>
              <a:t>. = 100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Find the probability that demand will be: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a) at most 900 units/month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b) exceed 700 units/month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c) be between 700 and 900 units/month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8089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F0B92A4-02C3-4622-B635-0E1726240E4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/>
              <a:t>Example 5.29 (continued) Using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/>
              <a:t>NORM.DIST to Compute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/>
              <a:t>Normal Probabilities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 3" pitchFamily="-72" charset="2"/>
              <a:buNone/>
            </a:pPr>
            <a:r>
              <a:rPr lang="en-US" sz="2500"/>
              <a:t>Cumulative probabilities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z="2500"/>
              <a:t>   are computed as: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/>
              <a:t>   =NORM.DIST(</a:t>
            </a:r>
            <a:r>
              <a:rPr lang="en-US" sz="2500" i="1"/>
              <a:t>x</a:t>
            </a:r>
            <a:r>
              <a:rPr lang="en-US" sz="2500"/>
              <a:t>, 750, 100, true)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endParaRPr lang="en-US" sz="2500"/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/>
              <a:t>a) </a:t>
            </a:r>
            <a:r>
              <a:rPr lang="en-US" sz="2500" i="1"/>
              <a:t>P(X </a:t>
            </a:r>
            <a:r>
              <a:rPr lang="en-US" sz="2500"/>
              <a:t>&lt; 900) = 0.9332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/>
              <a:t>b) </a:t>
            </a:r>
            <a:r>
              <a:rPr lang="en-US" sz="2500" i="1"/>
              <a:t>P(X</a:t>
            </a:r>
            <a:r>
              <a:rPr lang="en-US" sz="2500"/>
              <a:t> &gt; 700) = 1−0.3085 = 0.6915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/>
              <a:t>c) </a:t>
            </a:r>
            <a:r>
              <a:rPr lang="en-US" sz="2500" i="1"/>
              <a:t>P</a:t>
            </a:r>
            <a:r>
              <a:rPr lang="en-US" sz="2500"/>
              <a:t>(700 &lt; </a:t>
            </a:r>
            <a:r>
              <a:rPr lang="en-US" sz="2500" i="1"/>
              <a:t>X</a:t>
            </a:r>
            <a:r>
              <a:rPr lang="en-US" sz="2500"/>
              <a:t> &lt; 900) = 0.9332−0.3085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z="2500"/>
              <a:t>                                = 0.6247</a:t>
            </a:r>
          </a:p>
        </p:txBody>
      </p:sp>
      <p:sp>
        <p:nvSpPr>
          <p:cNvPr id="819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543C2BF-6629-46EE-A529-85A809C9412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524000"/>
            <a:ext cx="274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7848600" y="5105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5.29 (continued) Using NORM.DIST to Compute Normal Probabilities</a:t>
            </a:r>
          </a:p>
        </p:txBody>
      </p:sp>
      <p:sp>
        <p:nvSpPr>
          <p:cNvPr id="829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71663954-2933-4F71-8CCC-BF667D67D45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</a:t>
            </a:r>
            <a:r>
              <a:rPr lang="en-US" sz="3200" dirty="0" smtClean="0">
                <a:ea typeface="+mj-ea"/>
                <a:cs typeface="+mj-cs"/>
              </a:rPr>
              <a:t>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7438" y="2514600"/>
            <a:ext cx="68992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7086600" y="59436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5.20a</a:t>
            </a:r>
          </a:p>
        </p:txBody>
      </p:sp>
      <p:sp>
        <p:nvSpPr>
          <p:cNvPr id="60423" name="TextBox 5"/>
          <p:cNvSpPr txBox="1">
            <a:spLocks noChangeArrowheads="1"/>
          </p:cNvSpPr>
          <p:nvPr/>
        </p:nvSpPr>
        <p:spPr bwMode="auto">
          <a:xfrm>
            <a:off x="3967163" y="41402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0.9332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5.29 (continued)  Using NORM.DIST to Compute Normal Probabilities</a:t>
            </a:r>
          </a:p>
        </p:txBody>
      </p:sp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46A0C4CC-D3EA-4A30-8B45-B48AC38D53D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Continuous Probability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14600"/>
            <a:ext cx="6853238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6578600" y="559593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5.20b</a:t>
            </a: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4038600" y="39560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0.6915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5.29 (continued)  Using NORM.DIST to Compute Normal Probabilities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49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0239A1F-F059-4D81-BF66-2001F6666BF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Continuous Probability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67013"/>
            <a:ext cx="697388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6918325" y="5735638"/>
            <a:ext cx="8905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5.20c</a:t>
            </a:r>
          </a:p>
        </p:txBody>
      </p:sp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3879850" y="400526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0.6247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5.30  Using the NORM.INV Function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/>
              <a:t>=NORM.INV(</a:t>
            </a:r>
            <a:r>
              <a:rPr lang="en-US" i="1"/>
              <a:t>probability, mean, stdev</a:t>
            </a:r>
            <a:r>
              <a:rPr lang="en-US"/>
              <a:t>)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/>
              <a:t> provides the </a:t>
            </a:r>
            <a:r>
              <a:rPr lang="en-US" i="1"/>
              <a:t>x</a:t>
            </a:r>
            <a:r>
              <a:rPr lang="en-US"/>
              <a:t> value with </a:t>
            </a:r>
            <a:r>
              <a:rPr lang="en-US" i="1"/>
              <a:t>F(x)= probability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What level of demand would be exceeded at most 10% of the time?</a:t>
            </a:r>
          </a:p>
          <a:p>
            <a:pPr eaLnBrk="1" hangingPunct="1"/>
            <a:r>
              <a:rPr lang="en-US"/>
              <a:t>Find</a:t>
            </a:r>
            <a:r>
              <a:rPr lang="en-US" i="1"/>
              <a:t> x </a:t>
            </a:r>
            <a:r>
              <a:rPr lang="en-US"/>
              <a:t>such that</a:t>
            </a:r>
            <a:r>
              <a:rPr lang="en-US" i="1"/>
              <a:t> F(x) = </a:t>
            </a:r>
            <a:r>
              <a:rPr lang="en-US"/>
              <a:t>90%</a:t>
            </a:r>
            <a:r>
              <a:rPr lang="en-US" i="1"/>
              <a:t>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/>
              <a:t>   = </a:t>
            </a:r>
            <a:r>
              <a:rPr lang="en-US"/>
              <a:t>NORM.INV(0.90, 750, 100)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/>
              <a:t>   </a:t>
            </a:r>
            <a:r>
              <a:rPr lang="en-US"/>
              <a:t>results in</a:t>
            </a:r>
            <a:r>
              <a:rPr lang="en-US" i="1"/>
              <a:t> x = </a:t>
            </a:r>
            <a:r>
              <a:rPr lang="en-US"/>
              <a:t>878.155</a:t>
            </a:r>
            <a:endParaRPr lang="en-US" i="1"/>
          </a:p>
          <a:p>
            <a:pPr eaLnBrk="1" hangingPunct="1"/>
            <a:endParaRPr lang="en-US" i="1"/>
          </a:p>
        </p:txBody>
      </p:sp>
      <p:sp>
        <p:nvSpPr>
          <p:cNvPr id="8601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2A80C9F-4E82-4E61-A673-4C66AE54418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5.30 (continued)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the NORM.INV Function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870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A12707D-5B26-4F0B-AB21-A47950045E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43200"/>
            <a:ext cx="65532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6491288" y="54102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5.20d</a:t>
            </a:r>
          </a:p>
        </p:txBody>
      </p:sp>
      <p:sp>
        <p:nvSpPr>
          <p:cNvPr id="64519" name="TextBox 5"/>
          <p:cNvSpPr txBox="1">
            <a:spLocks noChangeArrowheads="1"/>
          </p:cNvSpPr>
          <p:nvPr/>
        </p:nvSpPr>
        <p:spPr bwMode="auto">
          <a:xfrm>
            <a:off x="4876800" y="5286375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878.155</a:t>
            </a:r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3657600" y="3962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Standard Normal Distribution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Z</a:t>
            </a:r>
            <a:r>
              <a:rPr lang="en-US" smtClean="0"/>
              <a:t> is the standard normal random variable with: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Mean = 0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Stdev = 1</a:t>
            </a:r>
          </a:p>
        </p:txBody>
      </p:sp>
      <p:sp>
        <p:nvSpPr>
          <p:cNvPr id="880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4E7515AB-FC24-4AE1-B7A9-869C16590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763" y="2514600"/>
            <a:ext cx="566896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Box 7"/>
          <p:cNvSpPr txBox="1">
            <a:spLocks noChangeArrowheads="1"/>
          </p:cNvSpPr>
          <p:nvPr/>
        </p:nvSpPr>
        <p:spPr bwMode="auto">
          <a:xfrm>
            <a:off x="777240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5.1  Classical Definition of Probability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Suppose we roll 2 dice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die rolls sum to three = 2/36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Suppose two consumers try a new product</a:t>
            </a:r>
            <a:r>
              <a:rPr lang="en-US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Assume equally likely possible outcomes: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like, like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</a:t>
            </a:r>
            <a:r>
              <a:rPr lang="en-US" dirty="0">
                <a:ea typeface="+mn-ea"/>
                <a:cs typeface="+mn-cs"/>
              </a:rPr>
              <a:t>like, </a:t>
            </a:r>
            <a:r>
              <a:rPr lang="en-US" dirty="0" smtClean="0">
                <a:ea typeface="+mn-ea"/>
                <a:cs typeface="+mn-cs"/>
              </a:rPr>
              <a:t>dislike 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3. dislike</a:t>
            </a:r>
            <a:r>
              <a:rPr lang="en-US" dirty="0">
                <a:ea typeface="+mn-ea"/>
                <a:cs typeface="+mn-cs"/>
              </a:rPr>
              <a:t>, like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4. dislike</a:t>
            </a:r>
            <a:r>
              <a:rPr lang="en-US" dirty="0">
                <a:ea typeface="+mn-ea"/>
                <a:cs typeface="+mn-cs"/>
              </a:rPr>
              <a:t>, </a:t>
            </a:r>
            <a:r>
              <a:rPr lang="en-US" dirty="0" smtClean="0">
                <a:ea typeface="+mn-ea"/>
                <a:cs typeface="+mn-cs"/>
              </a:rPr>
              <a:t>dislike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at least one dislikes product = 3/4 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E8538121-5595-4481-8E8B-3B96F60BB4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2057400"/>
            <a:ext cx="11811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5.31  Computing Probabilities with the Standard Normal Distribution 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Verify the empirical rules using Excel.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(-1 &lt; </a:t>
            </a:r>
            <a:r>
              <a:rPr lang="en-US" i="1" dirty="0" smtClean="0">
                <a:ea typeface="+mn-ea"/>
                <a:cs typeface="+mn-cs"/>
              </a:rPr>
              <a:t>Z</a:t>
            </a:r>
            <a:r>
              <a:rPr lang="en-US" dirty="0" smtClean="0">
                <a:ea typeface="+mn-ea"/>
                <a:cs typeface="+mn-cs"/>
              </a:rPr>
              <a:t> &lt; 1 )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NORMS.DIST(1) – NORMS.DIST(-1)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0.84134 – 0.15866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0.6827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~ 68%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890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2B34393-F8AA-4CA4-8B36-BEF0289ED5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7138" y="4114800"/>
            <a:ext cx="46815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8"/>
          <p:cNvSpPr txBox="1">
            <a:spLocks noChangeArrowheads="1"/>
          </p:cNvSpPr>
          <p:nvPr/>
        </p:nvSpPr>
        <p:spPr bwMode="auto">
          <a:xfrm>
            <a:off x="7620000" y="61277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5.22</a:t>
            </a:r>
          </a:p>
        </p:txBody>
      </p:sp>
      <p:sp>
        <p:nvSpPr>
          <p:cNvPr id="8" name="Oval 7"/>
          <p:cNvSpPr/>
          <p:nvPr/>
        </p:nvSpPr>
        <p:spPr>
          <a:xfrm>
            <a:off x="7677150" y="4876800"/>
            <a:ext cx="712788" cy="5334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5.32  Computing Probabilities with the Standard Normal Tables 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From Example 5.29, what is the probability that demand will be at least 900 units/month?</a:t>
            </a:r>
          </a:p>
          <a:p>
            <a:pPr marL="365760" indent="-256032" eaLnBrk="1" fontAlgn="auto" hangingPunct="1">
              <a:spcBef>
                <a:spcPts val="240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equation: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Z</a:t>
            </a:r>
            <a:r>
              <a:rPr lang="en-US" dirty="0" smtClean="0">
                <a:ea typeface="+mn-ea"/>
                <a:cs typeface="+mn-cs"/>
              </a:rPr>
              <a:t> = (900 − 750)/100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= 1.50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Table 1 in Appendix B, we find: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i="1" dirty="0" smtClean="0">
                <a:ea typeface="+mn-ea"/>
                <a:cs typeface="+mn-cs"/>
              </a:rPr>
              <a:t>P(X</a:t>
            </a:r>
            <a:r>
              <a:rPr lang="en-US" dirty="0" smtClean="0">
                <a:ea typeface="+mn-ea"/>
                <a:cs typeface="+mn-cs"/>
              </a:rPr>
              <a:t> &lt; 900) = </a:t>
            </a:r>
            <a:r>
              <a:rPr lang="en-US" i="1" dirty="0" smtClean="0">
                <a:ea typeface="+mn-ea"/>
                <a:cs typeface="+mn-cs"/>
              </a:rPr>
              <a:t>P(Z</a:t>
            </a:r>
            <a:r>
              <a:rPr lang="en-US" dirty="0" smtClean="0">
                <a:ea typeface="+mn-ea"/>
                <a:cs typeface="+mn-cs"/>
              </a:rPr>
              <a:t> &lt; 1.50)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= 0.93319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901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DEF8516-0387-43A6-8B52-4780D1FF3F8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971800"/>
            <a:ext cx="18669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Exponential Distribution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Models the time between randomly occurring events (arrivals, machine failures, etc.)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where </a:t>
            </a:r>
            <a:r>
              <a:rPr lang="el-GR" b="1" i="1" smtClean="0">
                <a:latin typeface="Times" pitchFamily="-72" charset="0"/>
              </a:rPr>
              <a:t>λ</a:t>
            </a:r>
            <a:r>
              <a:rPr lang="en-US" smtClean="0"/>
              <a:t> is the mean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rate of occurrences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(from the discrete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r>
              <a:rPr lang="en-US" smtClean="0"/>
              <a:t>   Poisson distribution)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911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06D035E-70A4-4A92-8534-4569502FAB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2678113"/>
            <a:ext cx="3238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259138"/>
            <a:ext cx="3657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9588"/>
            <a:ext cx="39576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TextBox 11"/>
          <p:cNvSpPr txBox="1">
            <a:spLocks noChangeArrowheads="1"/>
          </p:cNvSpPr>
          <p:nvPr/>
        </p:nvSpPr>
        <p:spPr bwMode="auto">
          <a:xfrm>
            <a:off x="7772400" y="56975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5.23</a:t>
            </a:r>
          </a:p>
        </p:txBody>
      </p:sp>
      <p:sp>
        <p:nvSpPr>
          <p:cNvPr id="68617" name="TextBox 5"/>
          <p:cNvSpPr txBox="1">
            <a:spLocks noChangeArrowheads="1"/>
          </p:cNvSpPr>
          <p:nvPr/>
        </p:nvSpPr>
        <p:spPr bwMode="auto">
          <a:xfrm>
            <a:off x="6103938" y="3295650"/>
            <a:ext cx="881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/>
              <a:t>with </a:t>
            </a:r>
            <a:r>
              <a:rPr lang="el-GR" sz="1400" b="1" i="1">
                <a:latin typeface="Times" pitchFamily="-72" charset="0"/>
              </a:rPr>
              <a:t>λ</a:t>
            </a:r>
            <a:r>
              <a:rPr lang="en-US" sz="1400" b="1"/>
              <a:t>=1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4033" y="3636718"/>
            <a:ext cx="800362" cy="612796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029200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5.33  Using the Exponential Distribution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The mean time to failure of a critical engine component is </a:t>
            </a:r>
            <a:r>
              <a:rPr lang="en-US" b="1" i="1">
                <a:latin typeface="Book Antiqua" pitchFamily="-72" charset="0"/>
              </a:rPr>
              <a:t>µ</a:t>
            </a:r>
            <a:r>
              <a:rPr lang="en-US"/>
              <a:t> = 8,000 hours.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 3" pitchFamily="-72" charset="2"/>
              <a:buNone/>
            </a:pPr>
            <a:r>
              <a:rPr lang="en-US"/>
              <a:t>  What is the probability of failing before 5000 hours?</a:t>
            </a:r>
          </a:p>
          <a:p>
            <a:pPr eaLnBrk="1" hangingPunct="1"/>
            <a:r>
              <a:rPr lang="en-US" i="1"/>
              <a:t>P(X &lt; x) </a:t>
            </a:r>
            <a:r>
              <a:rPr lang="en-US"/>
              <a:t>=EXPON.DIST(</a:t>
            </a:r>
            <a:r>
              <a:rPr lang="en-US" i="1"/>
              <a:t>x, lambda, cumulative</a:t>
            </a:r>
            <a:r>
              <a:rPr lang="en-US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/>
              <a:t>Since           , we can solve for 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i="1">
                <a:latin typeface="Book Antiqua" pitchFamily="-72" charset="0"/>
              </a:rPr>
              <a:t>   </a:t>
            </a:r>
            <a:r>
              <a:rPr lang="en-US" i="1">
                <a:latin typeface="Times" pitchFamily="-72" charset="0"/>
              </a:rPr>
              <a:t>λ</a:t>
            </a:r>
            <a:r>
              <a:rPr lang="en-US" i="1">
                <a:latin typeface="Book Antiqua" pitchFamily="-72" charset="0"/>
              </a:rPr>
              <a:t> = </a:t>
            </a:r>
            <a:r>
              <a:rPr lang="en-US">
                <a:ea typeface="Arial" pitchFamily="-72" charset="0"/>
                <a:cs typeface="Arial" pitchFamily="-72" charset="0"/>
              </a:rPr>
              <a:t>1/8000 </a:t>
            </a:r>
          </a:p>
          <a:p>
            <a:pPr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>
                <a:ea typeface="Arial" pitchFamily="-72" charset="0"/>
                <a:cs typeface="Arial" pitchFamily="-72" charset="0"/>
              </a:rPr>
              <a:t>   </a:t>
            </a:r>
            <a:r>
              <a:rPr lang="en-US" i="1">
                <a:ea typeface="Arial" pitchFamily="-72" charset="0"/>
                <a:cs typeface="Arial" pitchFamily="-72" charset="0"/>
              </a:rPr>
              <a:t>P(x</a:t>
            </a:r>
            <a:r>
              <a:rPr lang="en-US">
                <a:ea typeface="Arial" pitchFamily="-72" charset="0"/>
                <a:cs typeface="Arial" pitchFamily="-72" charset="0"/>
              </a:rPr>
              <a:t> &lt; 5000) =EXPON.DIST(5000, 1/8000, true)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>
                <a:ea typeface="Arial" pitchFamily="-72" charset="0"/>
                <a:cs typeface="Arial" pitchFamily="-72" charset="0"/>
              </a:rPr>
              <a:t>                       = 0.4647</a:t>
            </a:r>
          </a:p>
        </p:txBody>
      </p:sp>
      <p:sp>
        <p:nvSpPr>
          <p:cNvPr id="9216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79B14F06-7C1C-490B-B604-B71BE749A3C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7029" y="3733800"/>
            <a:ext cx="800362" cy="61279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40829" y="3733800"/>
            <a:ext cx="800362" cy="65614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>
                <a:noFill/>
                <a:latin typeface="+mn-lt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5.33 (continued)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/>
              <a:t>Using the Exponential Distribution </a:t>
            </a:r>
          </a:p>
        </p:txBody>
      </p:sp>
      <p:sp>
        <p:nvSpPr>
          <p:cNvPr id="9318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B232009-63F9-46BB-A690-164A0EAC605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03463"/>
            <a:ext cx="66294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6934200" y="605948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Other Useful Continuous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Distributions </a:t>
            </a:r>
          </a:p>
          <a:p>
            <a:pPr eaLnBrk="1" hangingPunct="1"/>
            <a:r>
              <a:rPr lang="en-US" smtClean="0"/>
              <a:t>Triangular Distribution</a:t>
            </a:r>
          </a:p>
          <a:p>
            <a:pPr eaLnBrk="1" hangingPunct="1"/>
            <a:r>
              <a:rPr lang="en-US" smtClean="0"/>
              <a:t>Lognormal Distribution</a:t>
            </a:r>
          </a:p>
          <a:p>
            <a:pPr eaLnBrk="1" hangingPunct="1"/>
            <a:r>
              <a:rPr lang="en-US" smtClean="0"/>
              <a:t>Beta Distribution</a:t>
            </a:r>
          </a:p>
        </p:txBody>
      </p:sp>
      <p:sp>
        <p:nvSpPr>
          <p:cNvPr id="9523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EA11944-337E-4A48-9310-95323DF3F2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Continuous Probability Distributions</a:t>
            </a:r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631950"/>
            <a:ext cx="33305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Box 6"/>
          <p:cNvSpPr txBox="1">
            <a:spLocks noChangeArrowheads="1"/>
          </p:cNvSpPr>
          <p:nvPr/>
        </p:nvSpPr>
        <p:spPr bwMode="auto">
          <a:xfrm>
            <a:off x="7772400" y="58531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Many application in Business Analytics require random samples from specific probability distributions.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example, cumulative discounted cash flow can be described using probability distributions for sales, sales growth rate, operating expenses, and inflation factors (all uncertain variables).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Random numbers</a:t>
            </a:r>
            <a:r>
              <a:rPr lang="en-US" dirty="0" smtClean="0">
                <a:ea typeface="+mn-ea"/>
                <a:cs typeface="+mn-cs"/>
              </a:rPr>
              <a:t> are the basis for generating random samples from probability distributions.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Random numbers are uniformly distributed on the interval from 0 to 1.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9625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352BE77-FD79-43BA-803E-B06B40D22A9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5.34  Sampling from the Distribution of Dice Outcomes</a:t>
            </a:r>
          </a:p>
        </p:txBody>
      </p:sp>
      <p:sp>
        <p:nvSpPr>
          <p:cNvPr id="9728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BC631197-172C-438E-8EE6-07DFE7BA4B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797175"/>
            <a:ext cx="228758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75" y="2819400"/>
            <a:ext cx="251777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Box 5"/>
          <p:cNvSpPr txBox="1">
            <a:spLocks noChangeArrowheads="1"/>
          </p:cNvSpPr>
          <p:nvPr/>
        </p:nvSpPr>
        <p:spPr bwMode="auto">
          <a:xfrm>
            <a:off x="1262063" y="2438400"/>
            <a:ext cx="242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Probability distribution</a:t>
            </a:r>
          </a:p>
        </p:txBody>
      </p:sp>
      <p:sp>
        <p:nvSpPr>
          <p:cNvPr id="73736" name="TextBox 8"/>
          <p:cNvSpPr txBox="1">
            <a:spLocks noChangeArrowheads="1"/>
          </p:cNvSpPr>
          <p:nvPr/>
        </p:nvSpPr>
        <p:spPr bwMode="auto">
          <a:xfrm>
            <a:off x="4648200" y="2449513"/>
            <a:ext cx="319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Intervals for random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5.34 (continued) Sampling from the Distribution of Dice Outcomes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/>
              <a:t>=RAND( ) generates random numbers in Excel</a:t>
            </a:r>
          </a:p>
          <a:p>
            <a:pPr eaLnBrk="1" hangingPunct="1">
              <a:buFont typeface="Wingdings 3" pitchFamily="-72" charset="2"/>
              <a:buNone/>
            </a:pPr>
            <a:endParaRPr lang="en-US"/>
          </a:p>
        </p:txBody>
      </p:sp>
      <p:sp>
        <p:nvSpPr>
          <p:cNvPr id="9830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82AAC28-26A7-4EC6-A9D9-F897716591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70200"/>
            <a:ext cx="2536825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2743200" y="58531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9538" y="3562350"/>
            <a:ext cx="3033712" cy="650875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Outcome = 8 since 0.681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between 0.583 and 0.722 </a:t>
            </a: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3462338" y="388778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9538" y="4953000"/>
            <a:ext cx="3033712" cy="650875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Outcome = 4 since 0.119 is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between 0.083 and 0.167 </a:t>
            </a: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3462338" y="527843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5.35  Using the VLOOKUP Function</a:t>
            </a:r>
          </a:p>
          <a:p>
            <a:pPr eaLnBrk="1" hangingPunct="1"/>
            <a:r>
              <a:rPr lang="en-US"/>
              <a:t>Generate a random sample of Changes in DJIA.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First compute </a:t>
            </a:r>
            <a:r>
              <a:rPr lang="en-US" i="1"/>
              <a:t>F(x</a:t>
            </a:r>
            <a:r>
              <a:rPr lang="en-US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Assign intervals to outcomes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Generate random numbers using =RAND( 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/>
              <a:t>=VLOOKUP(H2, $E2:$G$10, 3)</a:t>
            </a:r>
          </a:p>
        </p:txBody>
      </p:sp>
      <p:sp>
        <p:nvSpPr>
          <p:cNvPr id="993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8CCF4398-68EB-45A0-A776-98E5B76F144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3810000"/>
            <a:ext cx="67643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6858000" y="600392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5.27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15000" y="3463925"/>
            <a:ext cx="1557338" cy="879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5.2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Relative Frequency Definition of Probability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Probability a computer is repaired in 10 days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= 0.076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2A8CE91-4607-4E3E-A05A-62D108C4C09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2667000"/>
            <a:ext cx="644525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7897813" y="60674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3638" y="4591050"/>
            <a:ext cx="292100" cy="12065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8788" y="10382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5.36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/>
              <a:t>Using Excel’s Random Number Generation Tool</a:t>
            </a:r>
          </a:p>
        </p:txBody>
      </p:sp>
      <p:sp>
        <p:nvSpPr>
          <p:cNvPr id="1003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ECFD5224-6288-48BF-A68A-2B6C8C41D77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275" y="2684463"/>
            <a:ext cx="35433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8"/>
          <p:cNvSpPr txBox="1">
            <a:spLocks noChangeArrowheads="1"/>
          </p:cNvSpPr>
          <p:nvPr/>
        </p:nvSpPr>
        <p:spPr bwMode="auto">
          <a:xfrm>
            <a:off x="7940675" y="587375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5.28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sp>
        <p:nvSpPr>
          <p:cNvPr id="76807" name="TextBox 4"/>
          <p:cNvSpPr txBox="1">
            <a:spLocks noChangeArrowheads="1"/>
          </p:cNvSpPr>
          <p:nvPr/>
        </p:nvSpPr>
        <p:spPr bwMode="auto">
          <a:xfrm>
            <a:off x="457200" y="2047875"/>
            <a:ext cx="81534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Generate 100 outcomes from a Poisson distribution with a mean of 12.</a:t>
            </a:r>
          </a:p>
          <a:p>
            <a:r>
              <a:rPr lang="en-US"/>
              <a:t>   </a:t>
            </a:r>
            <a:r>
              <a:rPr lang="en-US" i="1"/>
              <a:t>Data</a:t>
            </a:r>
          </a:p>
          <a:p>
            <a:r>
              <a:rPr lang="en-US" i="1"/>
              <a:t>   Data Analysis</a:t>
            </a:r>
          </a:p>
          <a:p>
            <a:r>
              <a:rPr lang="en-US" i="1"/>
              <a:t>   Random Number Generation</a:t>
            </a:r>
          </a:p>
          <a:p>
            <a:pPr>
              <a:spcBef>
                <a:spcPts val="600"/>
              </a:spcBef>
            </a:pPr>
            <a:r>
              <a:rPr lang="en-US"/>
              <a:t>Number of Variables: 1</a:t>
            </a:r>
          </a:p>
          <a:p>
            <a:r>
              <a:rPr lang="en-US"/>
              <a:t>Number of Random Numbers: 100</a:t>
            </a:r>
          </a:p>
          <a:p>
            <a:r>
              <a:rPr lang="en-US"/>
              <a:t>Distribution: Poisson</a:t>
            </a:r>
          </a:p>
          <a:p>
            <a:r>
              <a:rPr lang="en-US"/>
              <a:t>Parameter: Lambda =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038225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5.36 (continued) Using Excel’s Random Number Generation Tool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Histogram of 100 random outcomes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0137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2F694382-7F91-4ECF-B832-9AFF229316E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888" y="2387600"/>
            <a:ext cx="59817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Box 9"/>
          <p:cNvSpPr txBox="1">
            <a:spLocks noChangeArrowheads="1"/>
          </p:cNvSpPr>
          <p:nvPr/>
        </p:nvSpPr>
        <p:spPr bwMode="auto">
          <a:xfrm>
            <a:off x="6991350" y="59436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5.29</a:t>
            </a:r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Probability Distributions available in Excel’s Data Analysis </a:t>
            </a:r>
            <a:r>
              <a:rPr lang="en-US" u="sng" dirty="0" err="1" smtClean="0">
                <a:ea typeface="+mn-ea"/>
                <a:cs typeface="+mn-cs"/>
              </a:rPr>
              <a:t>Toolpak</a:t>
            </a:r>
            <a:r>
              <a:rPr lang="en-US" u="sng" dirty="0" smtClean="0">
                <a:ea typeface="+mn-ea"/>
                <a:cs typeface="+mn-cs"/>
              </a:rPr>
              <a:t> under </a:t>
            </a:r>
            <a:r>
              <a:rPr lang="en-US" i="1" u="sng" dirty="0" smtClean="0">
                <a:ea typeface="+mn-ea"/>
                <a:cs typeface="+mn-cs"/>
              </a:rPr>
              <a:t>Random Number Generation</a:t>
            </a:r>
            <a:r>
              <a:rPr lang="en-US" u="sng" dirty="0" smtClean="0">
                <a:ea typeface="+mn-ea"/>
                <a:cs typeface="+mn-cs"/>
              </a:rPr>
              <a:t> 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Bernoulli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Binomial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Discrete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Normal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Patterned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Poisson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Uniform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0240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3A92907-12FB-42D3-B8C7-0FE7E7A54E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Sampling From Various Probability Distributions Using Standard Excel Functions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Uniform</a:t>
            </a:r>
            <a:r>
              <a:rPr lang="en-US" dirty="0" smtClean="0">
                <a:ea typeface="+mn-ea"/>
                <a:cs typeface="+mn-cs"/>
              </a:rPr>
              <a:t>:</a:t>
            </a:r>
            <a:r>
              <a:rPr lang="en-US" i="1" dirty="0" smtClean="0">
                <a:ea typeface="+mn-ea"/>
                <a:cs typeface="+mn-cs"/>
              </a:rPr>
              <a:t> =</a:t>
            </a:r>
            <a:r>
              <a:rPr lang="en-US" dirty="0" smtClean="0">
                <a:ea typeface="+mn-ea"/>
                <a:cs typeface="+mn-cs"/>
              </a:rPr>
              <a:t>RANDBETWEEN</a:t>
            </a:r>
            <a:r>
              <a:rPr lang="en-US" i="1" dirty="0" smtClean="0">
                <a:ea typeface="+mn-ea"/>
                <a:cs typeface="+mn-cs"/>
              </a:rPr>
              <a:t>(a, b)</a:t>
            </a:r>
            <a:r>
              <a:rPr lang="en-US" dirty="0" smtClean="0">
                <a:ea typeface="+mn-ea"/>
                <a:cs typeface="+mn-cs"/>
              </a:rPr>
              <a:t> 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You can also replace</a:t>
            </a:r>
            <a:r>
              <a:rPr lang="en-US" i="1" dirty="0" smtClean="0">
                <a:ea typeface="+mn-ea"/>
                <a:cs typeface="+mn-cs"/>
              </a:rPr>
              <a:t> probability </a:t>
            </a:r>
            <a:r>
              <a:rPr lang="en-US" dirty="0" smtClean="0">
                <a:ea typeface="+mn-ea"/>
                <a:cs typeface="+mn-cs"/>
              </a:rPr>
              <a:t>with </a:t>
            </a:r>
            <a:r>
              <a:rPr lang="en-US" i="1" dirty="0" smtClean="0">
                <a:ea typeface="+mn-ea"/>
                <a:cs typeface="+mn-cs"/>
              </a:rPr>
              <a:t>RAND( ) </a:t>
            </a:r>
            <a:r>
              <a:rPr lang="en-US" dirty="0" smtClean="0">
                <a:ea typeface="+mn-ea"/>
                <a:cs typeface="+mn-cs"/>
              </a:rPr>
              <a:t>in many inverse probability distribution functions: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Binomial</a:t>
            </a:r>
            <a:r>
              <a:rPr lang="en-US" dirty="0">
                <a:ea typeface="+mn-ea"/>
                <a:cs typeface="+mn-cs"/>
              </a:rPr>
              <a:t>:</a:t>
            </a:r>
            <a:r>
              <a:rPr lang="en-US" i="1" dirty="0">
                <a:ea typeface="+mn-ea"/>
                <a:cs typeface="+mn-cs"/>
              </a:rPr>
              <a:t> =</a:t>
            </a:r>
            <a:r>
              <a:rPr lang="en-US" dirty="0">
                <a:ea typeface="+mn-ea"/>
                <a:cs typeface="+mn-cs"/>
              </a:rPr>
              <a:t>BINOM.INV</a:t>
            </a:r>
            <a:r>
              <a:rPr lang="en-US" i="1" dirty="0">
                <a:ea typeface="+mn-ea"/>
                <a:cs typeface="+mn-cs"/>
              </a:rPr>
              <a:t>(trials, p, RAND( ))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Normal</a:t>
            </a:r>
            <a:r>
              <a:rPr lang="en-US" dirty="0" smtClean="0">
                <a:ea typeface="+mn-ea"/>
                <a:cs typeface="+mn-cs"/>
              </a:rPr>
              <a:t>:  =NORM.INV</a:t>
            </a:r>
            <a:r>
              <a:rPr lang="en-US" i="1" dirty="0" smtClean="0">
                <a:ea typeface="+mn-ea"/>
                <a:cs typeface="+mn-cs"/>
              </a:rPr>
              <a:t>(RAND( ), mean, </a:t>
            </a:r>
            <a:r>
              <a:rPr lang="en-US" i="1" dirty="0" err="1" smtClean="0">
                <a:ea typeface="+mn-ea"/>
                <a:cs typeface="+mn-cs"/>
              </a:rPr>
              <a:t>stdev</a:t>
            </a:r>
            <a:r>
              <a:rPr lang="en-US" i="1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err="1" smtClean="0">
                <a:ea typeface="+mn-ea"/>
                <a:cs typeface="+mn-cs"/>
              </a:rPr>
              <a:t>Logormal</a:t>
            </a:r>
            <a:r>
              <a:rPr lang="en-US" dirty="0">
                <a:ea typeface="+mn-ea"/>
                <a:cs typeface="+mn-cs"/>
              </a:rPr>
              <a:t>:  </a:t>
            </a:r>
            <a:r>
              <a:rPr lang="en-US" dirty="0" smtClean="0">
                <a:ea typeface="+mn-ea"/>
                <a:cs typeface="+mn-cs"/>
              </a:rPr>
              <a:t>=LOGNORM.INV</a:t>
            </a:r>
            <a:r>
              <a:rPr lang="en-US" i="1" dirty="0" smtClean="0">
                <a:ea typeface="+mn-ea"/>
                <a:cs typeface="+mn-cs"/>
              </a:rPr>
              <a:t>(RAND</a:t>
            </a:r>
            <a:r>
              <a:rPr lang="en-US" i="1" dirty="0">
                <a:ea typeface="+mn-ea"/>
                <a:cs typeface="+mn-cs"/>
              </a:rPr>
              <a:t>( ), mean, </a:t>
            </a:r>
            <a:r>
              <a:rPr lang="en-US" i="1" dirty="0" err="1">
                <a:ea typeface="+mn-ea"/>
                <a:cs typeface="+mn-cs"/>
              </a:rPr>
              <a:t>stdev</a:t>
            </a:r>
            <a:r>
              <a:rPr lang="en-US" i="1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Beta</a:t>
            </a:r>
            <a:r>
              <a:rPr lang="en-US" dirty="0" smtClean="0">
                <a:ea typeface="+mn-ea"/>
                <a:cs typeface="+mn-cs"/>
              </a:rPr>
              <a:t>:</a:t>
            </a:r>
            <a:r>
              <a:rPr lang="en-US" i="1" dirty="0" smtClean="0">
                <a:ea typeface="+mn-ea"/>
                <a:cs typeface="+mn-cs"/>
              </a:rPr>
              <a:t> =</a:t>
            </a:r>
            <a:r>
              <a:rPr lang="en-US" dirty="0" smtClean="0">
                <a:ea typeface="+mn-ea"/>
                <a:cs typeface="+mn-cs"/>
              </a:rPr>
              <a:t>BETA.INV</a:t>
            </a:r>
            <a:r>
              <a:rPr lang="en-US" i="1" dirty="0" smtClean="0">
                <a:ea typeface="+mn-ea"/>
                <a:cs typeface="+mn-cs"/>
              </a:rPr>
              <a:t>(RAND( ), alpha, beta, A, B)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</p:txBody>
      </p:sp>
      <p:sp>
        <p:nvSpPr>
          <p:cNvPr id="1034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786705F-DA61-406A-A975-E0D531F351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5.37  A Sampling Experiment for Evaluating Capital Budgeting Projects</a:t>
            </a:r>
            <a:endParaRPr lang="en-US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finance, one way of evaluating capital budgeting projects is to compute: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Profitability index</a:t>
            </a: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i="1" dirty="0" smtClean="0">
                <a:ea typeface="+mn-ea"/>
                <a:cs typeface="+mn-cs"/>
              </a:rPr>
              <a:t>PI = PV / I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where </a:t>
            </a:r>
            <a:r>
              <a:rPr lang="en-US" i="1" dirty="0" smtClean="0">
                <a:ea typeface="+mn-ea"/>
                <a:cs typeface="+mn-cs"/>
              </a:rPr>
              <a:t>PV</a:t>
            </a:r>
            <a:r>
              <a:rPr lang="en-US" dirty="0" smtClean="0">
                <a:ea typeface="+mn-ea"/>
                <a:cs typeface="+mn-cs"/>
              </a:rPr>
              <a:t> is the present value of future cash flows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and </a:t>
            </a:r>
            <a:r>
              <a:rPr lang="en-US" i="1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is the initial investment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44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A963DC38-6877-4DE0-A5E0-809E6CF292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5.37 (continued) A Sampling Experiment for Evaluating Capital Budgeting Projects</a:t>
            </a:r>
          </a:p>
          <a:p>
            <a:pPr eaLnBrk="1" hangingPunct="1">
              <a:spcBef>
                <a:spcPts val="1200"/>
              </a:spcBef>
            </a:pPr>
            <a:r>
              <a:rPr lang="en-US"/>
              <a:t>Suppose </a:t>
            </a:r>
            <a:r>
              <a:rPr lang="en-US" i="1"/>
              <a:t>PV</a:t>
            </a:r>
            <a:r>
              <a:rPr lang="en-US"/>
              <a:t> is normally distributed with a mean of $12 million and standard deviation of $2.5 million.</a:t>
            </a:r>
          </a:p>
          <a:p>
            <a:pPr eaLnBrk="1" hangingPunct="1"/>
            <a:r>
              <a:rPr lang="en-US" i="1"/>
              <a:t>I</a:t>
            </a:r>
            <a:r>
              <a:rPr lang="en-US"/>
              <a:t> is also normally distributed with a mean of $3 million and standard deviation of $0.8 million.</a:t>
            </a:r>
          </a:p>
          <a:p>
            <a:pPr eaLnBrk="1" hangingPunct="1">
              <a:spcBef>
                <a:spcPts val="1200"/>
              </a:spcBef>
            </a:pPr>
            <a:r>
              <a:rPr lang="en-US"/>
              <a:t>Use a sampling experiment to generate a probability distribution for </a:t>
            </a:r>
            <a:r>
              <a:rPr lang="en-US" i="1"/>
              <a:t>PI = PV / I</a:t>
            </a:r>
            <a:r>
              <a:rPr lang="en-US"/>
              <a:t>.</a:t>
            </a:r>
          </a:p>
        </p:txBody>
      </p:sp>
      <p:sp>
        <p:nvSpPr>
          <p:cNvPr id="1054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A005E9E-0BDF-463E-94CC-8BCFDC5E8FB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371475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5.37  (continued)</a:t>
            </a:r>
          </a:p>
          <a:p>
            <a:pPr eaLnBrk="1" hangingPunct="1"/>
            <a:r>
              <a:rPr lang="en-US"/>
              <a:t>For </a:t>
            </a:r>
            <a:r>
              <a:rPr lang="en-US" i="1"/>
              <a:t>PV: </a:t>
            </a:r>
            <a:r>
              <a:rPr lang="en-US"/>
              <a:t> =NORM.INV(RAND( ), 12, 2.5)</a:t>
            </a:r>
          </a:p>
          <a:p>
            <a:pPr eaLnBrk="1" hangingPunct="1"/>
            <a:r>
              <a:rPr lang="en-US"/>
              <a:t>For </a:t>
            </a:r>
            <a:r>
              <a:rPr lang="en-US" i="1"/>
              <a:t>I</a:t>
            </a:r>
            <a:r>
              <a:rPr lang="en-US"/>
              <a:t>:  =NORM.INV(RAND( ), 3, 0.8)</a:t>
            </a:r>
          </a:p>
          <a:p>
            <a:pPr eaLnBrk="1" hangingPunct="1"/>
            <a:endParaRPr lang="en-US"/>
          </a:p>
        </p:txBody>
      </p:sp>
      <p:sp>
        <p:nvSpPr>
          <p:cNvPr id="10649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9AB64AC-BB07-419B-B5D3-77FD0B11A5A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43188"/>
            <a:ext cx="49815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TextBox 7"/>
          <p:cNvSpPr txBox="1">
            <a:spLocks noChangeArrowheads="1"/>
          </p:cNvSpPr>
          <p:nvPr/>
        </p:nvSpPr>
        <p:spPr bwMode="auto">
          <a:xfrm>
            <a:off x="5011738" y="5957888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5.30</a:t>
            </a:r>
          </a:p>
        </p:txBody>
      </p:sp>
      <p:sp>
        <p:nvSpPr>
          <p:cNvPr id="82951" name="TextBox 5"/>
          <p:cNvSpPr txBox="1">
            <a:spLocks noChangeArrowheads="1"/>
          </p:cNvSpPr>
          <p:nvPr/>
        </p:nvSpPr>
        <p:spPr bwMode="auto">
          <a:xfrm>
            <a:off x="6096000" y="3962400"/>
            <a:ext cx="1447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/>
              <a:t>PI = PV/I </a:t>
            </a:r>
          </a:p>
          <a:p>
            <a:endParaRPr lang="en-US" sz="1800" i="1"/>
          </a:p>
          <a:p>
            <a:r>
              <a:rPr lang="en-US" sz="1800"/>
              <a:t>Profitability Index mean </a:t>
            </a:r>
          </a:p>
          <a:p>
            <a:r>
              <a:rPr lang="en-US" sz="1800"/>
              <a:t>= 4.76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5.37 (continued)  A Sampling Experiment for Evaluating Capital Budgeting Projects</a:t>
            </a:r>
          </a:p>
          <a:p>
            <a:pPr eaLnBrk="1" hangingPunct="1"/>
            <a:r>
              <a:rPr lang="en-US"/>
              <a:t>Profitability Index is skewed to the right</a:t>
            </a:r>
          </a:p>
        </p:txBody>
      </p:sp>
      <p:sp>
        <p:nvSpPr>
          <p:cNvPr id="10752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1ABFD9A-7996-414E-AB9C-801C254E0C4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743200"/>
            <a:ext cx="4479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8"/>
          <p:cNvSpPr txBox="1">
            <a:spLocks noChangeArrowheads="1"/>
          </p:cNvSpPr>
          <p:nvPr/>
        </p:nvSpPr>
        <p:spPr bwMode="auto">
          <a:xfrm>
            <a:off x="6165850" y="59467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>
          <a:xfrm>
            <a:off x="428625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i="1" u="sng" smtClean="0"/>
              <a:t>Risk Solver Platform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Probability Distribution Functions</a:t>
            </a:r>
          </a:p>
        </p:txBody>
      </p:sp>
      <p:sp>
        <p:nvSpPr>
          <p:cNvPr id="10854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9E9E495-93BB-4FEA-8116-CC8E86DE4AE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849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62200"/>
            <a:ext cx="5740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Box 6"/>
          <p:cNvSpPr txBox="1">
            <a:spLocks noChangeArrowheads="1"/>
          </p:cNvSpPr>
          <p:nvPr/>
        </p:nvSpPr>
        <p:spPr bwMode="auto">
          <a:xfrm>
            <a:off x="6124575" y="5922963"/>
            <a:ext cx="714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 5.1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1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5.38  Using </a:t>
            </a:r>
            <a:r>
              <a:rPr lang="en-US" i="1" u="sng"/>
              <a:t>Risk Solver Platform </a:t>
            </a:r>
            <a:r>
              <a:rPr lang="en-US" u="sng"/>
              <a:t>Distribution Functions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An energy company is considering offering a new product and needs to estimate the growth in PC ownership.  The expected growth rates are:</a:t>
            </a:r>
          </a:p>
          <a:p>
            <a:pPr eaLnBrk="1" hangingPunct="1"/>
            <a:r>
              <a:rPr lang="en-US"/>
              <a:t>Minimum = 5%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Most likely = 7.7%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Maximum =10%</a:t>
            </a:r>
          </a:p>
          <a:p>
            <a:pPr eaLnBrk="1" hangingPunct="1">
              <a:spcBef>
                <a:spcPts val="1200"/>
              </a:spcBef>
            </a:pPr>
            <a:r>
              <a:rPr lang="en-US"/>
              <a:t>Generate 500 samples of PC ownership growth rate using:  =PsiTriangular(5%, 7.7%, 10%)</a:t>
            </a:r>
          </a:p>
        </p:txBody>
      </p:sp>
      <p:sp>
        <p:nvSpPr>
          <p:cNvPr id="10957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EEBB0E9-6D46-44DC-8FF5-54A2C62E5CB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from </a:t>
            </a:r>
            <a:r>
              <a:rPr lang="en-US" sz="2800" dirty="0" smtClean="0">
                <a:ea typeface="+mj-ea"/>
                <a:cs typeface="+mj-cs"/>
              </a:rPr>
              <a:t>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Two Basic Facts Govern Probability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probability associated with any outcome must be between 0 and 1.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0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err="1" smtClean="0">
                <a:ea typeface="+mn-ea"/>
                <a:cs typeface="+mn-cs"/>
              </a:rPr>
              <a:t>O</a:t>
            </a:r>
            <a:r>
              <a:rPr lang="en-US" i="1" baseline="-25000" dirty="0" err="1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)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>
                <a:latin typeface="Cambria Math"/>
                <a:ea typeface="Cambria Math"/>
                <a:cs typeface="+mn-cs"/>
              </a:rPr>
              <a:t>≤</a:t>
            </a:r>
            <a:r>
              <a:rPr lang="en-US" i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1  for each outcome </a:t>
            </a:r>
            <a:r>
              <a:rPr lang="en-US" i="1" dirty="0" err="1">
                <a:ea typeface="+mn-ea"/>
                <a:cs typeface="+mn-cs"/>
              </a:rPr>
              <a:t>O</a:t>
            </a:r>
            <a:r>
              <a:rPr lang="en-US" i="1" baseline="-25000" dirty="0" err="1">
                <a:ea typeface="+mn-ea"/>
                <a:cs typeface="+mn-cs"/>
              </a:rPr>
              <a:t>i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sum of the probabilities over all possible outcomes must be equal to 1.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P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1</a:t>
            </a:r>
            <a:r>
              <a:rPr lang="en-US" dirty="0" smtClean="0">
                <a:ea typeface="+mn-ea"/>
                <a:cs typeface="+mn-cs"/>
              </a:rPr>
              <a:t>) +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2</a:t>
            </a:r>
            <a:r>
              <a:rPr lang="en-US" dirty="0" smtClean="0">
                <a:ea typeface="+mn-ea"/>
                <a:cs typeface="+mn-cs"/>
              </a:rPr>
              <a:t>) </a:t>
            </a:r>
            <a:r>
              <a:rPr lang="en-US" dirty="0">
                <a:ea typeface="+mn-ea"/>
                <a:cs typeface="+mn-cs"/>
              </a:rPr>
              <a:t>+ </a:t>
            </a:r>
            <a:r>
              <a:rPr lang="en-US" dirty="0" smtClean="0">
                <a:ea typeface="+mn-ea"/>
                <a:cs typeface="+mn-cs"/>
              </a:rPr>
              <a:t>… +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(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i="1" baseline="-25000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) = 1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i="1" dirty="0" smtClean="0">
                <a:ea typeface="+mn-ea"/>
                <a:cs typeface="+mn-cs"/>
              </a:rPr>
              <a:t>n</a:t>
            </a:r>
            <a:r>
              <a:rPr lang="en-US" dirty="0" smtClean="0">
                <a:ea typeface="+mn-ea"/>
                <a:cs typeface="+mn-cs"/>
              </a:rPr>
              <a:t> is the number of outcomes in the sample space.)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78407EC-8AAA-4D23-81DF-14F694DD519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5.38 (continued) Using </a:t>
            </a:r>
            <a:r>
              <a:rPr lang="en-US" i="1" u="sng" dirty="0" smtClean="0">
                <a:ea typeface="+mn-ea"/>
                <a:cs typeface="+mn-cs"/>
              </a:rPr>
              <a:t>Risk Solver Platform </a:t>
            </a:r>
            <a:r>
              <a:rPr lang="en-US" u="sng" dirty="0" smtClean="0">
                <a:ea typeface="+mn-ea"/>
                <a:cs typeface="+mn-cs"/>
              </a:rPr>
              <a:t>Distribution Functions</a:t>
            </a:r>
            <a:endParaRPr lang="en-US" u="sng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059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C691BA6-F06B-4E23-89E0-E4A328FBA04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41538"/>
            <a:ext cx="584358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Box 7"/>
          <p:cNvSpPr txBox="1">
            <a:spLocks noChangeArrowheads="1"/>
          </p:cNvSpPr>
          <p:nvPr/>
        </p:nvSpPr>
        <p:spPr bwMode="auto">
          <a:xfrm>
            <a:off x="6310313" y="594995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6" name="Content Placeholder 1"/>
          <p:cNvSpPr>
            <a:spLocks noGrp="1"/>
          </p:cNvSpPr>
          <p:nvPr>
            <p:ph idx="1"/>
          </p:nvPr>
        </p:nvSpPr>
        <p:spPr>
          <a:xfrm>
            <a:off x="468313" y="12573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5.39  Analyzing Airline Passenger Data</a:t>
            </a:r>
          </a:p>
          <a:p>
            <a:pPr eaLnBrk="1" hangingPunct="1"/>
            <a:r>
              <a:rPr lang="en-US"/>
              <a:t>Sample data on passenger demand for 25 flights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90494BB7-FBDD-4C95-8881-9A6C19AA303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2185988"/>
            <a:ext cx="7010400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Box 7"/>
          <p:cNvSpPr txBox="1">
            <a:spLocks noChangeArrowheads="1"/>
          </p:cNvSpPr>
          <p:nvPr/>
        </p:nvSpPr>
        <p:spPr bwMode="auto">
          <a:xfrm>
            <a:off x="7046913" y="5986463"/>
            <a:ext cx="1717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557838"/>
            <a:ext cx="4005263" cy="37623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Can we assume normally distributed?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1"/>
          <p:cNvSpPr>
            <a:spLocks noGrp="1"/>
          </p:cNvSpPr>
          <p:nvPr>
            <p:ph idx="1"/>
          </p:nvPr>
        </p:nvSpPr>
        <p:spPr>
          <a:xfrm>
            <a:off x="457200" y="132238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5.40  Analyzing Airport Service Times</a:t>
            </a:r>
          </a:p>
          <a:p>
            <a:pPr eaLnBrk="1" hangingPunct="1"/>
            <a:r>
              <a:rPr lang="en-US"/>
              <a:t>Sample data on service times for 812 passengers at an airport’s ticketing counter</a:t>
            </a:r>
          </a:p>
        </p:txBody>
      </p:sp>
      <p:sp>
        <p:nvSpPr>
          <p:cNvPr id="112642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1CC37C68-ECF0-421F-BD09-2DF4C63C72A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  <p:pic>
        <p:nvPicPr>
          <p:cNvPr id="890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7429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Box 7"/>
          <p:cNvSpPr txBox="1">
            <a:spLocks noChangeArrowheads="1"/>
          </p:cNvSpPr>
          <p:nvPr/>
        </p:nvSpPr>
        <p:spPr bwMode="auto">
          <a:xfrm>
            <a:off x="7772400" y="585946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150" y="5829300"/>
            <a:ext cx="4005263" cy="376238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Can we assume normally distributed?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Goodness of Fit</a:t>
            </a:r>
          </a:p>
          <a:p>
            <a:pPr eaLnBrk="1" hangingPunct="1"/>
            <a:r>
              <a:rPr lang="en-US" smtClean="0"/>
              <a:t>The basis for fitting data to a probability distribution</a:t>
            </a:r>
          </a:p>
          <a:p>
            <a:pPr eaLnBrk="1" hangingPunct="1"/>
            <a:r>
              <a:rPr lang="en-US" smtClean="0"/>
              <a:t>Attempts to draw conclusions about the </a:t>
            </a:r>
            <a:r>
              <a:rPr lang="en-US" i="1" smtClean="0"/>
              <a:t>nature</a:t>
            </a:r>
            <a:r>
              <a:rPr lang="en-US" smtClean="0"/>
              <a:t> of the distribution</a:t>
            </a:r>
          </a:p>
          <a:p>
            <a:pPr eaLnBrk="1" hangingPunct="1"/>
            <a:r>
              <a:rPr lang="en-US" smtClean="0"/>
              <a:t>Three statistics measure goodness of fit: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Chi-square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Kolmogorov-Smirnov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smtClean="0"/>
              <a:t>     Anderson-Darling</a:t>
            </a:r>
          </a:p>
        </p:txBody>
      </p:sp>
      <p:sp>
        <p:nvSpPr>
          <p:cNvPr id="1136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BE9102D-306D-4341-9A96-56932CEC5CA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Example </a:t>
            </a:r>
            <a:r>
              <a:rPr lang="en-US" u="sng" dirty="0" smtClean="0">
                <a:ea typeface="+mn-ea"/>
                <a:cs typeface="+mn-cs"/>
              </a:rPr>
              <a:t>5.41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Fitting a Distribution to Airport Service Times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Highlight the 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Risk Solver    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Tools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Fit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i="1" dirty="0" smtClean="0">
                <a:ea typeface="+mn-ea"/>
                <a:cs typeface="+mn-cs"/>
              </a:rPr>
              <a:t>Fit Options </a:t>
            </a:r>
            <a:r>
              <a:rPr lang="en-US" dirty="0" smtClean="0">
                <a:ea typeface="+mn-ea"/>
                <a:cs typeface="+mn-cs"/>
              </a:rPr>
              <a:t>dialog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Type</a:t>
            </a:r>
            <a:r>
              <a:rPr lang="en-US" dirty="0" smtClean="0">
                <a:ea typeface="+mn-ea"/>
                <a:cs typeface="+mn-cs"/>
              </a:rPr>
              <a:t>: Continuous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i="1" dirty="0" smtClean="0">
                <a:ea typeface="+mn-ea"/>
                <a:cs typeface="+mn-cs"/>
              </a:rPr>
              <a:t> Test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err="1" smtClean="0">
                <a:ea typeface="+mn-ea"/>
                <a:cs typeface="+mn-cs"/>
              </a:rPr>
              <a:t>Kolmorgov</a:t>
            </a:r>
            <a:r>
              <a:rPr lang="en-US" dirty="0" smtClean="0">
                <a:ea typeface="+mn-ea"/>
                <a:cs typeface="+mn-cs"/>
              </a:rPr>
              <a:t>-Smirnov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1469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CB4BB18-8258-4906-AE5C-67E8C45531E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34194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TextBox 7"/>
          <p:cNvSpPr txBox="1">
            <a:spLocks noChangeArrowheads="1"/>
          </p:cNvSpPr>
          <p:nvPr/>
        </p:nvSpPr>
        <p:spPr bwMode="auto">
          <a:xfrm>
            <a:off x="7772400" y="55530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Content Placeholder 1"/>
          <p:cNvSpPr>
            <a:spLocks noGrp="1"/>
          </p:cNvSpPr>
          <p:nvPr>
            <p:ph idx="1"/>
          </p:nvPr>
        </p:nvSpPr>
        <p:spPr>
          <a:xfrm>
            <a:off x="4699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/>
              <a:t>Example 5.41 (continued)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/>
              <a:t>Fitting a Distribution to Airport Service Times</a:t>
            </a:r>
          </a:p>
          <a:p>
            <a:pPr eaLnBrk="1" hangingPunct="1"/>
            <a:r>
              <a:rPr lang="en-US"/>
              <a:t>Erlang is the best-fitting distribution</a:t>
            </a:r>
          </a:p>
        </p:txBody>
      </p:sp>
      <p:sp>
        <p:nvSpPr>
          <p:cNvPr id="11571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D7EEDAF3-18D4-4A56-9C7E-B1665E14EF3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  <p:pic>
        <p:nvPicPr>
          <p:cNvPr id="921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038" y="2722563"/>
            <a:ext cx="76454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TextBox 8"/>
          <p:cNvSpPr txBox="1">
            <a:spLocks noChangeArrowheads="1"/>
          </p:cNvSpPr>
          <p:nvPr/>
        </p:nvSpPr>
        <p:spPr bwMode="auto">
          <a:xfrm>
            <a:off x="7750175" y="61452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5.36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Analytics in Practice: The Value of </a:t>
            </a:r>
          </a:p>
          <a:p>
            <a:pPr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Good Data Modeling in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Gross’s model: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mathematical model that relates the relative contributions of creative and media dollars to total advertising effectiveness.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Often used to identify the best number of ads to purchase.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Analysis found that the optimal number of ads can vary significantly depending on the shape of the distribution of effectiveness for a single ad.</a:t>
            </a:r>
          </a:p>
        </p:txBody>
      </p:sp>
      <p:sp>
        <p:nvSpPr>
          <p:cNvPr id="116738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C9166373-3395-4889-B8AC-26527E2576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Modeling and Distribution Fitting</a:t>
            </a:r>
          </a:p>
        </p:txBody>
      </p:sp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219200"/>
            <a:ext cx="2216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0D1D057A-EA25-4290-9113-9D3165CBF1C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5 –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4212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Bernoulli distribution</a:t>
            </a:r>
          </a:p>
          <a:p>
            <a:pPr eaLnBrk="1" hangingPunct="1"/>
            <a:r>
              <a:rPr lang="en-US" smtClean="0"/>
              <a:t>Binomial distribution</a:t>
            </a:r>
          </a:p>
          <a:p>
            <a:pPr eaLnBrk="1" hangingPunct="1"/>
            <a:r>
              <a:rPr lang="en-US" smtClean="0"/>
              <a:t>Complement</a:t>
            </a:r>
          </a:p>
          <a:p>
            <a:pPr eaLnBrk="1" hangingPunct="1"/>
            <a:r>
              <a:rPr lang="en-US" smtClean="0"/>
              <a:t>Conditional probability</a:t>
            </a:r>
          </a:p>
          <a:p>
            <a:pPr eaLnBrk="1" hangingPunct="1"/>
            <a:r>
              <a:rPr lang="en-US" smtClean="0"/>
              <a:t>Continuous random variable</a:t>
            </a:r>
          </a:p>
          <a:p>
            <a:pPr eaLnBrk="1" hangingPunct="1"/>
            <a:r>
              <a:rPr lang="en-US" smtClean="0"/>
              <a:t>Cumulative distribution function</a:t>
            </a:r>
          </a:p>
          <a:p>
            <a:pPr eaLnBrk="1" hangingPunct="1"/>
            <a:r>
              <a:rPr lang="en-US" smtClean="0"/>
              <a:t>Discrete random variable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94213" name="Content Placeholder 1"/>
          <p:cNvSpPr txBox="1">
            <a:spLocks/>
          </p:cNvSpPr>
          <p:nvPr/>
        </p:nvSpPr>
        <p:spPr bwMode="auto">
          <a:xfrm>
            <a:off x="4691063" y="1371600"/>
            <a:ext cx="4148137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Discrete uniform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Empirical probability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Event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Expected value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Experiment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Exponential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Goodness of fit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Independent events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8786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6CE19426-AC45-4E11-B3BC-B093173B6E2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5 –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5236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Multiplication law of probability</a:t>
            </a:r>
          </a:p>
          <a:p>
            <a:pPr eaLnBrk="1" hangingPunct="1"/>
            <a:r>
              <a:rPr lang="en-US" smtClean="0"/>
              <a:t>Mutually exclusive</a:t>
            </a:r>
          </a:p>
          <a:p>
            <a:pPr eaLnBrk="1" hangingPunct="1"/>
            <a:r>
              <a:rPr lang="en-US" smtClean="0"/>
              <a:t>Normal distribution</a:t>
            </a:r>
          </a:p>
          <a:p>
            <a:pPr eaLnBrk="1" hangingPunct="1"/>
            <a:r>
              <a:rPr lang="en-US" smtClean="0"/>
              <a:t>Outcome</a:t>
            </a:r>
          </a:p>
          <a:p>
            <a:pPr eaLnBrk="1" hangingPunct="1"/>
            <a:r>
              <a:rPr lang="en-US" smtClean="0"/>
              <a:t>Poisson distribution</a:t>
            </a:r>
          </a:p>
          <a:p>
            <a:pPr eaLnBrk="1" hangingPunct="1"/>
            <a:r>
              <a:rPr lang="en-US" smtClean="0"/>
              <a:t>Probability</a:t>
            </a:r>
          </a:p>
          <a:p>
            <a:pPr eaLnBrk="1" hangingPunct="1"/>
            <a:r>
              <a:rPr lang="en-US" smtClean="0"/>
              <a:t>Probability density function</a:t>
            </a:r>
          </a:p>
          <a:p>
            <a:pPr eaLnBrk="1" hangingPunct="1"/>
            <a:r>
              <a:rPr lang="en-US" smtClean="0"/>
              <a:t>Probability distribution</a:t>
            </a:r>
          </a:p>
          <a:p>
            <a:pPr eaLnBrk="1" hangingPunct="1"/>
            <a:endParaRPr lang="en-US" smtClean="0"/>
          </a:p>
        </p:txBody>
      </p:sp>
      <p:sp>
        <p:nvSpPr>
          <p:cNvPr id="95237" name="Content Placeholder 1"/>
          <p:cNvSpPr txBox="1">
            <a:spLocks/>
          </p:cNvSpPr>
          <p:nvPr/>
        </p:nvSpPr>
        <p:spPr bwMode="auto">
          <a:xfrm>
            <a:off x="4691063" y="1371600"/>
            <a:ext cx="41481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Probability mass function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Random number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Random number seed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Random variable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Random variate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Sample space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Standard normal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Uniform distribution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1"/>
          <p:cNvSpPr>
            <a:spLocks noGrp="1"/>
          </p:cNvSpPr>
          <p:nvPr>
            <p:ph idx="1"/>
          </p:nvPr>
        </p:nvSpPr>
        <p:spPr>
          <a:xfrm>
            <a:off x="531813" y="15144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probability distributions appropriate for modeling mower failures and blade weights.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the sampling distribution of the mean mower failures for a sample size of 100.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Determine the sampling distribution of the proportion blade weights below specification for a sample size of 350.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Analyze your results and write up a formal report.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(5)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198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198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F3C64A2F-DE8E-47A6-8C3D-721D0F98336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6261" name="Picture 3" descr="C:\Documents and Settings\MSB.JSCC\Local Settings\Temporary Internet Files\Content.IE5\EWI7P9AD\MC900297203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772400" y="1600200"/>
            <a:ext cx="117316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4" descr="C:\Documents and Settings\MSB.JSCC\Local Settings\Temporary Internet Files\Content.IE5\EWI7P9AD\MC900200357[1].wmf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7666038" y="331788"/>
            <a:ext cx="117157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5.3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Computing the Probability of an Event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Consider the events: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Rolling 7 or 11 on two dice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Probability = 6/36 + 2/36 = 8/36.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Repair a computer in 7 days or less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Probability =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= O</a:t>
            </a:r>
            <a:r>
              <a:rPr lang="en-US" baseline="-25000" dirty="0" smtClean="0">
                <a:ea typeface="+mn-ea"/>
                <a:cs typeface="+mn-cs"/>
              </a:rPr>
              <a:t>1 </a:t>
            </a:r>
            <a:r>
              <a:rPr lang="en-US" dirty="0" smtClean="0">
                <a:ea typeface="+mn-ea"/>
                <a:cs typeface="+mn-cs"/>
              </a:rPr>
              <a:t>+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2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3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4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5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6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aseline="-25000" dirty="0" smtClean="0">
                <a:ea typeface="+mn-ea"/>
                <a:cs typeface="+mn-cs"/>
              </a:rPr>
              <a:t>    </a:t>
            </a:r>
            <a:r>
              <a:rPr lang="en-US" dirty="0" smtClean="0">
                <a:ea typeface="+mn-ea"/>
                <a:cs typeface="+mn-cs"/>
              </a:rPr>
              <a:t>= 0 + 0 + 0 + 0 + .004 + .008 + .002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0.032</a:t>
            </a:r>
            <a:r>
              <a:rPr lang="en-US" baseline="-25000" dirty="0" smtClean="0">
                <a:ea typeface="+mn-ea"/>
                <a:cs typeface="+mn-cs"/>
              </a:rPr>
              <a:t> </a:t>
            </a:r>
            <a:endParaRPr lang="en-US" baseline="-25000" dirty="0">
              <a:ea typeface="+mn-ea"/>
              <a:cs typeface="+mn-cs"/>
            </a:endParaRPr>
          </a:p>
        </p:txBody>
      </p:sp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50B0625A-C76B-4D8A-9BFF-8B3518A155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Basic Concepts of Probability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9850" y="3962400"/>
            <a:ext cx="2127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7450138" y="6019800"/>
            <a:ext cx="1087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5.1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8425" y="4038600"/>
            <a:ext cx="2127250" cy="198120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438" y="1524000"/>
            <a:ext cx="1195387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4" name="Slide Number Placeholder 1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5-</a:t>
            </a:r>
            <a:fld id="{3AF95C24-DBDE-4B09-BABF-244A06CC4EE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20835" name="Footer Placeholder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4149</Words>
  <Application>Microsoft Office PowerPoint</Application>
  <PresentationFormat>On-screen Show (4:3)</PresentationFormat>
  <Paragraphs>765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2" baseType="lpstr">
      <vt:lpstr>Arial</vt:lpstr>
      <vt:lpstr>ＭＳ Ｐゴシック</vt:lpstr>
      <vt:lpstr>Wingdings 3</vt:lpstr>
      <vt:lpstr>Verdana</vt:lpstr>
      <vt:lpstr>Wingdings 2</vt:lpstr>
      <vt:lpstr>Calibri</vt:lpstr>
      <vt:lpstr>Cambria Math</vt:lpstr>
      <vt:lpstr>Times</vt:lpstr>
      <vt:lpstr>Symbol MT</vt:lpstr>
      <vt:lpstr>Symbol</vt:lpstr>
      <vt:lpstr>Book Antiqua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220</cp:revision>
  <cp:lastPrinted>2012-01-26T23:48:28Z</cp:lastPrinted>
  <dcterms:created xsi:type="dcterms:W3CDTF">2011-11-27T17:51:45Z</dcterms:created>
  <dcterms:modified xsi:type="dcterms:W3CDTF">2012-03-12T13:14:03Z</dcterms:modified>
</cp:coreProperties>
</file>