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67"/>
  </p:notesMasterIdLst>
  <p:sldIdLst>
    <p:sldId id="263" r:id="rId3"/>
    <p:sldId id="312" r:id="rId4"/>
    <p:sldId id="367" r:id="rId5"/>
    <p:sldId id="379" r:id="rId6"/>
    <p:sldId id="314" r:id="rId7"/>
    <p:sldId id="316" r:id="rId8"/>
    <p:sldId id="352" r:id="rId9"/>
    <p:sldId id="319" r:id="rId10"/>
    <p:sldId id="320" r:id="rId11"/>
    <p:sldId id="321" r:id="rId12"/>
    <p:sldId id="322" r:id="rId13"/>
    <p:sldId id="353" r:id="rId14"/>
    <p:sldId id="325" r:id="rId15"/>
    <p:sldId id="326" r:id="rId16"/>
    <p:sldId id="327" r:id="rId17"/>
    <p:sldId id="328" r:id="rId18"/>
    <p:sldId id="368" r:id="rId19"/>
    <p:sldId id="369" r:id="rId20"/>
    <p:sldId id="370" r:id="rId21"/>
    <p:sldId id="330" r:id="rId22"/>
    <p:sldId id="332" r:id="rId23"/>
    <p:sldId id="371" r:id="rId24"/>
    <p:sldId id="333" r:id="rId25"/>
    <p:sldId id="372" r:id="rId26"/>
    <p:sldId id="354" r:id="rId27"/>
    <p:sldId id="334" r:id="rId28"/>
    <p:sldId id="335" r:id="rId29"/>
    <p:sldId id="373" r:id="rId30"/>
    <p:sldId id="336" r:id="rId31"/>
    <p:sldId id="337" r:id="rId32"/>
    <p:sldId id="374" r:id="rId33"/>
    <p:sldId id="355" r:id="rId34"/>
    <p:sldId id="339" r:id="rId35"/>
    <p:sldId id="357" r:id="rId36"/>
    <p:sldId id="356" r:id="rId37"/>
    <p:sldId id="366" r:id="rId38"/>
    <p:sldId id="340" r:id="rId39"/>
    <p:sldId id="358" r:id="rId40"/>
    <p:sldId id="341" r:id="rId41"/>
    <p:sldId id="342" r:id="rId42"/>
    <p:sldId id="359" r:id="rId43"/>
    <p:sldId id="343" r:id="rId44"/>
    <p:sldId id="375" r:id="rId45"/>
    <p:sldId id="344" r:id="rId46"/>
    <p:sldId id="360" r:id="rId47"/>
    <p:sldId id="376" r:id="rId48"/>
    <p:sldId id="347" r:id="rId49"/>
    <p:sldId id="346" r:id="rId50"/>
    <p:sldId id="361" r:id="rId51"/>
    <p:sldId id="345" r:id="rId52"/>
    <p:sldId id="377" r:id="rId53"/>
    <p:sldId id="348" r:id="rId54"/>
    <p:sldId id="362" r:id="rId55"/>
    <p:sldId id="363" r:id="rId56"/>
    <p:sldId id="349" r:id="rId57"/>
    <p:sldId id="378" r:id="rId58"/>
    <p:sldId id="364" r:id="rId59"/>
    <p:sldId id="350" r:id="rId60"/>
    <p:sldId id="365" r:id="rId61"/>
    <p:sldId id="351" r:id="rId62"/>
    <p:sldId id="381" r:id="rId63"/>
    <p:sldId id="382" r:id="rId64"/>
    <p:sldId id="380" r:id="rId65"/>
    <p:sldId id="265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437900-FF1E-4099-82D1-D6AB3C880F3A}" type="datetimeFigureOut">
              <a:rPr lang="en-US"/>
              <a:pPr>
                <a:defRPr/>
              </a:pPr>
              <a:t>3/1/12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497CA7-0C53-4021-80E3-77ECF6B81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574C-18E0-498F-ABED-BE64C2EEA4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E2992A6-ED87-43C1-8EEA-63B0B8ED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1DA6-302D-4413-AC4A-62FB64504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868F-524C-4212-A790-301306E5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286F2B5-AA71-4640-A5A0-84BC37578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14DD1E9-F1FB-4AA9-9C3C-0E8148B63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930F045-9AC9-4FCA-B351-49CFCD3B4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759750E-C89C-4684-A8AE-A58B8F24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84FF05E-422A-41D9-A167-B401D7C40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E37EC9-01E6-435A-A21D-C3B9B390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11BC99-10FB-40EE-99D8-757FD079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6201AB6-7E36-4FE0-B24A-46493631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82066F4-46E9-42C6-A522-47E395AF0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84C2F511-940E-4B46-9B99-2A498AE23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2275FD8-5798-41A0-BFDD-311B189D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231E771-6C5B-434F-88B6-613B1DA45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3E59D68-0317-4508-A1FB-E67E5D0D7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430387E-89DD-4765-99CC-D7D523A4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6E62-C145-4606-9F24-4A38609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C4FC-282F-4377-A203-21EBE9AAE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73AC-C689-4440-8707-DDD1CF3A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DC189E3-E41E-4B0C-8F55-1B17650CC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F4F9-7A14-45E6-AA82-FCB9F68E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FA0D-48C3-46A8-8A9E-183563B6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439E89C-729E-4575-8F04-DB88BD0E9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9" r:id="rId4"/>
    <p:sldLayoutId id="2147483890" r:id="rId5"/>
    <p:sldLayoutId id="2147483891" r:id="rId6"/>
    <p:sldLayoutId id="2147483884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4-</a:t>
            </a:r>
            <a:fld id="{C2BF13DD-BE74-4D59-88F6-D13A81683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Relationship Id="rId3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pd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4: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Descriptive Statistical Measures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85800" y="2590800"/>
            <a:ext cx="5068888" cy="1228725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DECF1EA-5558-44B1-ACE5-759CC6A621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2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4.4  Computing the Midrange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Purchase Orders </a:t>
            </a:r>
            <a:r>
              <a:rPr lang="en-US" dirty="0" smtClean="0">
                <a:ea typeface="+mn-ea"/>
                <a:cs typeface="+mn-cs"/>
              </a:rPr>
              <a:t>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Midrange = Average of greatest and least values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Excel MIN and MAX functions or Sort the data and find them easily.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Cost per order midrange: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($68.78 + $127,500)/2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= $63,784.89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=AVERAGE(MIN(B2:B95), MAX(B2:B95))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70B48DF-4038-4FD9-83F5-CD4C482052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334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4.5  Quoting Computer Repair Times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Data set includes 250 repair times for customers.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1FF6A50-44AA-4DDE-9425-1DDCD35202F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89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667000"/>
            <a:ext cx="273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7696200" y="60198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4.4</a:t>
            </a:r>
          </a:p>
        </p:txBody>
      </p:sp>
      <p:sp>
        <p:nvSpPr>
          <p:cNvPr id="37895" name="Content Placeholder 1"/>
          <p:cNvSpPr txBox="1">
            <a:spLocks/>
          </p:cNvSpPr>
          <p:nvPr/>
        </p:nvSpPr>
        <p:spPr bwMode="auto">
          <a:xfrm>
            <a:off x="533400" y="25654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What repair time would be reasonable to quote to a new customer?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Median repair time is 2 weeks; Mean and Mode are about 15 days.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Let’s look at a histogram to get a better idea.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1263"/>
            <a:ext cx="8229600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4.5  (continued)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Quoting Computer Repair Times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19B2BDDC-70CE-4247-A4F3-E441C70560E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2133600"/>
            <a:ext cx="7510463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7848600" y="60960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4.5</a:t>
            </a:r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4343400" y="5707063"/>
            <a:ext cx="3736975" cy="369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90% are completed within 3 weeks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5891213"/>
            <a:ext cx="609600" cy="12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Dispersion</a:t>
            </a:r>
            <a:r>
              <a:rPr lang="en-US" smtClean="0"/>
              <a:t> refers to the degree of variation in the data.</a:t>
            </a:r>
          </a:p>
          <a:p>
            <a:r>
              <a:rPr lang="en-US" u="sng" smtClean="0"/>
              <a:t>Range</a:t>
            </a:r>
            <a:r>
              <a:rPr lang="en-US" smtClean="0"/>
              <a:t> is the difference between the maximum and minimum data values.</a:t>
            </a:r>
          </a:p>
          <a:p>
            <a:r>
              <a:rPr lang="en-US" u="sng" smtClean="0"/>
              <a:t>Interquartile Range</a:t>
            </a:r>
            <a:r>
              <a:rPr lang="en-US" smtClean="0"/>
              <a:t> (IQR) is difference between the third and first quartiles.</a:t>
            </a:r>
          </a:p>
          <a:p>
            <a:r>
              <a:rPr lang="en-US" u="sng" smtClean="0"/>
              <a:t>Variance</a:t>
            </a:r>
            <a:r>
              <a:rPr lang="en-US" smtClean="0"/>
              <a:t> is an average of the squared deviations form the mean (uses all data values).</a:t>
            </a:r>
          </a:p>
          <a:p>
            <a:r>
              <a:rPr lang="en-US" u="sng" smtClean="0"/>
              <a:t>Standard Deviation</a:t>
            </a:r>
            <a:r>
              <a:rPr lang="en-US" smtClean="0"/>
              <a:t> is the square root of the variance.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390ED948-55F6-402F-8820-79BD2C7FBA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096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4.6  Computing the Range</a:t>
            </a:r>
            <a:endParaRPr lang="en-US" smtClean="0"/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(</a:t>
            </a:r>
            <a:r>
              <a:rPr lang="en-US" i="1" smtClean="0"/>
              <a:t>Purchase Orders </a:t>
            </a:r>
            <a:r>
              <a:rPr lang="en-US" smtClean="0"/>
              <a:t>data)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For the cost per order data:</a:t>
            </a:r>
          </a:p>
          <a:p>
            <a:r>
              <a:rPr lang="en-US" smtClean="0"/>
              <a:t>Maximum = $127,500 </a:t>
            </a:r>
          </a:p>
          <a:p>
            <a:r>
              <a:rPr lang="en-US" smtClean="0"/>
              <a:t>Minimum = $68.78</a:t>
            </a:r>
          </a:p>
          <a:p>
            <a:r>
              <a:rPr lang="en-US" smtClean="0"/>
              <a:t>Range = $127,431.22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           =MAX(B2:B95)−MIN(B2:B95)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F1737E6-D324-4D98-AAC6-EC327FA5264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198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4.7  Computing the Interquartile Range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(</a:t>
            </a:r>
            <a:r>
              <a:rPr lang="en-US" i="1" dirty="0">
                <a:ea typeface="+mn-ea"/>
                <a:cs typeface="+mn-cs"/>
              </a:rPr>
              <a:t>Purchase Orders </a:t>
            </a:r>
            <a:r>
              <a:rPr lang="en-US" dirty="0">
                <a:ea typeface="+mn-ea"/>
                <a:cs typeface="+mn-cs"/>
              </a:rPr>
              <a:t>data)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For the cost per order </a:t>
            </a:r>
            <a:r>
              <a:rPr lang="en-US" dirty="0">
                <a:ea typeface="+mn-ea"/>
                <a:cs typeface="+mn-cs"/>
              </a:rPr>
              <a:t>data: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Third Quartile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 = $27,593.75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</a:t>
            </a:r>
            <a:r>
              <a:rPr lang="en-US" dirty="0">
                <a:ea typeface="+mn-ea"/>
                <a:cs typeface="+mn-cs"/>
              </a:rPr>
              <a:t>=QUARTILE.INC(B2:B95,3)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</a:t>
            </a:r>
            <a:r>
              <a:rPr lang="en-US" dirty="0">
                <a:ea typeface="+mn-ea"/>
                <a:cs typeface="+mn-cs"/>
              </a:rPr>
              <a:t>Quartile =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$6,757.81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=QUARTILE.INC(B2:B95,1)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Interquartile Range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$20,835.94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A0A79244-50DB-4608-81FC-CCBDBEBE752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3" name="TextBox 2"/>
          <p:cNvSpPr txBox="1">
            <a:spLocks noChangeArrowheads="1"/>
          </p:cNvSpPr>
          <p:nvPr/>
        </p:nvSpPr>
        <p:spPr bwMode="auto">
          <a:xfrm>
            <a:off x="838200" y="5181600"/>
            <a:ext cx="7620000" cy="6461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middle 50% of the data is concentrated in a small range of $20,836.</a:t>
            </a:r>
          </a:p>
          <a:p>
            <a:r>
              <a:rPr lang="en-US"/>
              <a:t>The range of the full data set is affected by extreme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Computing the Variance</a:t>
            </a:r>
          </a:p>
          <a:p>
            <a:endParaRPr lang="en-US" smtClean="0"/>
          </a:p>
          <a:p>
            <a:r>
              <a:rPr lang="en-US" smtClean="0"/>
              <a:t>For a </a:t>
            </a:r>
            <a:r>
              <a:rPr lang="en-US" u="sng" smtClean="0"/>
              <a:t>population</a:t>
            </a:r>
            <a:r>
              <a:rPr lang="en-US" smtClean="0"/>
              <a:t>:</a:t>
            </a:r>
          </a:p>
          <a:p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In Excel: =VAR.P(</a:t>
            </a:r>
            <a:r>
              <a:rPr lang="en-US" i="1" smtClean="0"/>
              <a:t>data range</a:t>
            </a:r>
            <a:r>
              <a:rPr lang="en-US" smtClean="0"/>
              <a:t>)</a:t>
            </a:r>
          </a:p>
          <a:p>
            <a:endParaRPr lang="en-US" smtClean="0"/>
          </a:p>
          <a:p>
            <a:pPr>
              <a:spcBef>
                <a:spcPts val="1200"/>
              </a:spcBef>
            </a:pPr>
            <a:r>
              <a:rPr lang="en-US" smtClean="0"/>
              <a:t>For a </a:t>
            </a:r>
            <a:r>
              <a:rPr lang="en-US" u="sng" smtClean="0"/>
              <a:t>sample</a:t>
            </a:r>
            <a:r>
              <a:rPr lang="en-US" smtClean="0"/>
              <a:t>:</a:t>
            </a:r>
          </a:p>
          <a:p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In Excel: =VAR.S(</a:t>
            </a:r>
            <a:r>
              <a:rPr lang="en-US" i="1" smtClean="0"/>
              <a:t>data range</a:t>
            </a:r>
            <a:r>
              <a:rPr lang="en-US" smtClean="0"/>
              <a:t>)</a:t>
            </a:r>
          </a:p>
          <a:p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6B9C733-5E31-41FE-B5EF-034D2BD2EEA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3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211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962400"/>
            <a:ext cx="19240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4.8  Computing the Variance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(</a:t>
            </a:r>
            <a:r>
              <a:rPr lang="en-US" i="1" dirty="0">
                <a:ea typeface="+mn-ea"/>
                <a:cs typeface="+mn-cs"/>
              </a:rPr>
              <a:t>Purchase Orders </a:t>
            </a:r>
            <a:r>
              <a:rPr lang="en-US" dirty="0">
                <a:ea typeface="+mn-ea"/>
                <a:cs typeface="+mn-cs"/>
              </a:rPr>
              <a:t>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24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=VAR.S(B2:B95)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3BF558F8-60F5-443E-94D4-35E0B55667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6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2057400"/>
            <a:ext cx="61372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6805613" y="521652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4.6</a:t>
            </a:r>
          </a:p>
        </p:txBody>
      </p: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216525"/>
            <a:ext cx="19240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376613" y="2209800"/>
            <a:ext cx="1119187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Computing the 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</a:t>
            </a:r>
            <a:r>
              <a:rPr lang="en-US" u="sng" dirty="0" smtClean="0">
                <a:ea typeface="+mn-ea"/>
                <a:cs typeface="+mn-cs"/>
              </a:rPr>
              <a:t>population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=STDEV.P(</a:t>
            </a:r>
            <a:r>
              <a:rPr lang="en-US" i="1" dirty="0" smtClean="0">
                <a:ea typeface="+mn-ea"/>
                <a:cs typeface="+mn-cs"/>
              </a:rPr>
              <a:t>data range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</a:t>
            </a:r>
            <a:r>
              <a:rPr lang="en-US" u="sng" dirty="0" smtClean="0">
                <a:ea typeface="+mn-ea"/>
                <a:cs typeface="+mn-cs"/>
              </a:rPr>
              <a:t>sample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=STDEV.S(</a:t>
            </a:r>
            <a:r>
              <a:rPr lang="en-US" i="1" dirty="0" smtClean="0">
                <a:ea typeface="+mn-ea"/>
                <a:cs typeface="+mn-cs"/>
              </a:rPr>
              <a:t>data </a:t>
            </a:r>
            <a:r>
              <a:rPr lang="en-US" i="1" dirty="0">
                <a:ea typeface="+mn-ea"/>
                <a:cs typeface="+mn-cs"/>
              </a:rPr>
              <a:t>range</a:t>
            </a:r>
            <a:r>
              <a:rPr lang="en-US" dirty="0">
                <a:ea typeface="+mn-ea"/>
                <a:cs typeface="+mn-cs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62372A89-512F-487F-B07B-857849DCD94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608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563" y="3962400"/>
            <a:ext cx="226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81200"/>
            <a:ext cx="24765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3741" y="1361280"/>
            <a:ext cx="8229600" cy="4963320"/>
          </a:xfrm>
          <a:blipFill rotWithShape="1">
            <a:blip r:embed="rId2"/>
            <a:stretch>
              <a:fillRect t="-1840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3B44FE87-481A-443C-9BE8-775D1B3A447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5302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8001000" y="51466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4.6</a:t>
            </a:r>
          </a:p>
        </p:txBody>
      </p:sp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795588"/>
            <a:ext cx="226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011738" y="2608263"/>
            <a:ext cx="992187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21AFC26-1C37-43A4-ACA5-FB3A258D4B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Mean &amp; Standard Deviation of Closing Stock Prices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Intel (INTC):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Mean = $18.81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Stdev</a:t>
            </a:r>
            <a:r>
              <a:rPr lang="en-US" dirty="0" smtClean="0">
                <a:ea typeface="+mn-ea"/>
                <a:cs typeface="+mn-cs"/>
              </a:rPr>
              <a:t>. = $0.50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General Electric (GE):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Mean = $16.19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Stdev</a:t>
            </a:r>
            <a:r>
              <a:rPr lang="en-US" dirty="0" smtClean="0">
                <a:ea typeface="+mn-ea"/>
                <a:cs typeface="+mn-cs"/>
              </a:rPr>
              <a:t>. = $0.35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INTC is a higher risk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investment than GE.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CBFED860-A13D-4112-8C90-FAE107E0C1C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813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088" y="2057400"/>
            <a:ext cx="430371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7670800" y="55626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463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Chebyshev’s</a:t>
            </a:r>
            <a:r>
              <a:rPr lang="en-US" u="sng" dirty="0" smtClean="0">
                <a:ea typeface="+mn-ea"/>
                <a:cs typeface="+mn-cs"/>
              </a:rPr>
              <a:t> Theorem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For any data set, the proportion of values that lie within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&gt; 1) standard deviations of the mean 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at least </a:t>
            </a:r>
            <a:r>
              <a:rPr lang="en-US" dirty="0" smtClean="0">
                <a:ea typeface="+mn-ea"/>
                <a:cs typeface="+mn-cs"/>
              </a:rPr>
              <a:t>1 – 1/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i="1" baseline="30000" dirty="0" smtClean="0">
                <a:ea typeface="+mn-ea"/>
                <a:cs typeface="+mn-cs"/>
              </a:rPr>
              <a:t>2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Empirical Rules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For many data sets encountered in practice: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Approximately 68% of the observations fall within one standard deviation of the mean; that is, between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Approximately </a:t>
            </a:r>
            <a:r>
              <a:rPr lang="en-US" dirty="0" smtClean="0">
                <a:ea typeface="+mn-ea"/>
                <a:cs typeface="+mn-cs"/>
              </a:rPr>
              <a:t>95% fall within 2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Approximately </a:t>
            </a:r>
            <a:r>
              <a:rPr lang="en-US" dirty="0" smtClean="0">
                <a:ea typeface="+mn-ea"/>
                <a:cs typeface="+mn-cs"/>
              </a:rPr>
              <a:t>99.7% fall within 3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AE6261B9-841F-4897-8D4E-C8F05DFB2A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863" y="5072063"/>
            <a:ext cx="10350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50" y="5473700"/>
            <a:ext cx="11382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691063"/>
            <a:ext cx="2438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4.10  Applying Chebyshev’s Theorem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(</a:t>
            </a:r>
            <a:r>
              <a:rPr lang="en-US" i="1" smtClean="0"/>
              <a:t>Purchase Orders </a:t>
            </a:r>
            <a:r>
              <a:rPr lang="en-US" smtClean="0"/>
              <a:t>data)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For the cost-per-order data</a:t>
            </a:r>
            <a:endParaRPr lang="en-US" smtClean="0"/>
          </a:p>
          <a:p>
            <a:r>
              <a:rPr lang="en-US" smtClean="0"/>
              <a:t>When </a:t>
            </a:r>
            <a:r>
              <a:rPr lang="en-US" i="1" smtClean="0"/>
              <a:t>k</a:t>
            </a:r>
            <a:r>
              <a:rPr lang="en-US" smtClean="0"/>
              <a:t> = 2, 1-1/</a:t>
            </a:r>
            <a:r>
              <a:rPr lang="en-US" i="1" smtClean="0"/>
              <a:t>k</a:t>
            </a:r>
            <a:r>
              <a:rPr lang="en-US" baseline="30000" smtClean="0"/>
              <a:t>2</a:t>
            </a:r>
            <a:r>
              <a:rPr lang="en-US" smtClean="0"/>
              <a:t> = 75%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Mean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± </a:t>
            </a:r>
            <a:r>
              <a:rPr lang="en-US" smtClean="0"/>
              <a:t>2(Stdev.) = [-$33,390.34, $85,980.98]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89 of the 94 data values (94.68%)</a:t>
            </a:r>
          </a:p>
          <a:p>
            <a:pPr>
              <a:spcBef>
                <a:spcPts val="1200"/>
              </a:spcBef>
            </a:pPr>
            <a:r>
              <a:rPr lang="en-US" smtClean="0"/>
              <a:t>When </a:t>
            </a:r>
            <a:r>
              <a:rPr lang="en-US" i="1" smtClean="0"/>
              <a:t>k</a:t>
            </a:r>
            <a:r>
              <a:rPr lang="en-US" smtClean="0"/>
              <a:t> = 3, 1-1/</a:t>
            </a:r>
            <a:r>
              <a:rPr lang="en-US" i="1" smtClean="0"/>
              <a:t>k</a:t>
            </a:r>
            <a:r>
              <a:rPr lang="en-US" baseline="30000" smtClean="0"/>
              <a:t>2</a:t>
            </a:r>
            <a:r>
              <a:rPr lang="en-US" smtClean="0"/>
              <a:t> = 89%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Mean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± </a:t>
            </a:r>
            <a:r>
              <a:rPr lang="en-US" smtClean="0"/>
              <a:t>3(Stdev.) = [-$63,233.17, $115,823.81]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92 of the 94 data values (97.9%)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CE6B316D-7233-4736-95C5-D5750BA578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018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Process Capability Index</a:t>
            </a:r>
            <a:r>
              <a:rPr lang="en-US" smtClean="0"/>
              <a:t> (</a:t>
            </a:r>
            <a:r>
              <a:rPr lang="en-US" i="1" smtClean="0"/>
              <a:t>C</a:t>
            </a:r>
            <a:r>
              <a:rPr lang="en-US" i="1" baseline="-25000" smtClean="0"/>
              <a:t>p</a:t>
            </a:r>
            <a:r>
              <a:rPr lang="en-US" smtClean="0"/>
              <a:t>)</a:t>
            </a:r>
          </a:p>
          <a:p>
            <a:r>
              <a:rPr lang="en-US" smtClean="0"/>
              <a:t>To measure how well a manufacturing process can achieve specifications, take a sample of output, measure dimensions, compute the total variation using the third empirical rule.</a:t>
            </a:r>
          </a:p>
          <a:p>
            <a:r>
              <a:rPr lang="en-US" smtClean="0"/>
              <a:t>Compare results to specifications using:</a:t>
            </a:r>
          </a:p>
          <a:p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F3EDA428-A73B-4F58-8843-0D136E4AC6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340225"/>
            <a:ext cx="57864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388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4.11 Using the Empirical Rule to Measure the Capability of a Manufacturing Process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err="1" smtClean="0">
                <a:ea typeface="+mn-ea"/>
                <a:cs typeface="+mn-cs"/>
              </a:rPr>
              <a:t>C</a:t>
            </a:r>
            <a:r>
              <a:rPr lang="en-US" i="1" baseline="-25000" dirty="0" err="1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 = 0.57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err="1" smtClean="0">
                <a:ea typeface="+mn-ea"/>
                <a:cs typeface="+mn-cs"/>
              </a:rPr>
              <a:t>C</a:t>
            </a:r>
            <a:r>
              <a:rPr lang="en-US" i="1" baseline="-25000" dirty="0" err="1" smtClean="0">
                <a:ea typeface="+mn-ea"/>
                <a:cs typeface="+mn-cs"/>
              </a:rPr>
              <a:t>p</a:t>
            </a:r>
            <a:r>
              <a:rPr lang="en-US" i="1" baseline="-25000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&lt; 1 indicates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variation is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wider than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specified. 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Want </a:t>
            </a:r>
            <a:r>
              <a:rPr lang="en-US" i="1" dirty="0" err="1">
                <a:ea typeface="+mn-ea"/>
                <a:cs typeface="+mn-cs"/>
              </a:rPr>
              <a:t>C</a:t>
            </a:r>
            <a:r>
              <a:rPr lang="en-US" i="1" baseline="-25000" dirty="0" err="1">
                <a:ea typeface="+mn-ea"/>
                <a:cs typeface="+mn-cs"/>
              </a:rPr>
              <a:t>p</a:t>
            </a:r>
            <a:r>
              <a:rPr lang="en-US" i="1" baseline="-25000" dirty="0"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≥</a:t>
            </a:r>
            <a:r>
              <a:rPr lang="en-US" dirty="0" smtClean="0">
                <a:ea typeface="+mn-ea"/>
                <a:cs typeface="+mn-cs"/>
              </a:rPr>
              <a:t> 1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or </a:t>
            </a:r>
            <a:r>
              <a:rPr lang="en-US" i="1" dirty="0" err="1">
                <a:ea typeface="+mn-ea"/>
                <a:cs typeface="+mn-cs"/>
              </a:rPr>
              <a:t>C</a:t>
            </a:r>
            <a:r>
              <a:rPr lang="en-US" i="1" baseline="-25000" dirty="0" err="1">
                <a:ea typeface="+mn-ea"/>
                <a:cs typeface="+mn-cs"/>
              </a:rPr>
              <a:t>p</a:t>
            </a:r>
            <a:r>
              <a:rPr lang="en-US" i="1" baseline="-25000" dirty="0">
                <a:ea typeface="+mn-ea"/>
                <a:cs typeface="+mn-cs"/>
              </a:rPr>
              <a:t> </a:t>
            </a:r>
            <a:r>
              <a:rPr lang="en-US" dirty="0">
                <a:latin typeface="Cambria Math"/>
                <a:ea typeface="Cambria Math"/>
                <a:cs typeface="+mn-cs"/>
              </a:rPr>
              <a:t>≥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1.5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6EFE807-BEBC-414E-8CB3-634F229329F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7904163" y="601503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4.8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38400"/>
            <a:ext cx="5538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4.11 (continued) </a:t>
            </a:r>
          </a:p>
          <a:p>
            <a:r>
              <a:rPr lang="en-US" smtClean="0"/>
              <a:t>3+3+1+1 = 8 of 200 (4%) fall outside the specification limits of between 4.8 and 5.2.</a:t>
            </a:r>
          </a:p>
          <a:p>
            <a:r>
              <a:rPr lang="en-US" u="sng" smtClean="0"/>
              <a:t>3</a:t>
            </a:r>
            <a:r>
              <a:rPr lang="en-US" u="sng" baseline="30000" smtClean="0"/>
              <a:t>rd</a:t>
            </a:r>
            <a:r>
              <a:rPr lang="en-US" u="sng" smtClean="0"/>
              <a:t> Empirical Rule</a:t>
            </a:r>
            <a:r>
              <a:rPr lang="en-US" smtClean="0"/>
              <a:t>: approximately 0.3% of the data falls outside 3 standard deviations of the mean.</a:t>
            </a:r>
          </a:p>
          <a:p>
            <a:r>
              <a:rPr lang="en-US" u="sng" smtClean="0"/>
              <a:t>Chebyshev’s Theorem</a:t>
            </a:r>
            <a:r>
              <a:rPr lang="en-US" smtClean="0"/>
              <a:t>: less than 11% fall outside.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448266F-928F-4CE6-865C-671A95835A8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7543800" y="60960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4.9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27463"/>
            <a:ext cx="56864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4.12 Computing </a:t>
            </a:r>
            <a:r>
              <a:rPr lang="en-US" i="1" u="sng" dirty="0" smtClean="0">
                <a:ea typeface="+mn-ea"/>
                <a:cs typeface="+mn-cs"/>
              </a:rPr>
              <a:t>z</a:t>
            </a:r>
            <a:r>
              <a:rPr lang="en-US" u="sng" dirty="0">
                <a:ea typeface="+mn-ea"/>
                <a:cs typeface="+mn-cs"/>
              </a:rPr>
              <a:t>-scores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(</a:t>
            </a:r>
            <a:r>
              <a:rPr lang="en-US" i="1" dirty="0">
                <a:ea typeface="+mn-ea"/>
                <a:cs typeface="+mn-cs"/>
              </a:rPr>
              <a:t>Purchase Orders </a:t>
            </a:r>
            <a:r>
              <a:rPr lang="en-US" dirty="0">
                <a:ea typeface="+mn-ea"/>
                <a:cs typeface="+mn-cs"/>
              </a:rPr>
              <a:t>data)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3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=STANDARDIZE(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i="1" dirty="0">
                <a:ea typeface="+mn-ea"/>
                <a:cs typeface="+mn-cs"/>
              </a:rPr>
              <a:t>, mean, </a:t>
            </a:r>
            <a:r>
              <a:rPr lang="en-US" i="1" dirty="0" smtClean="0">
                <a:ea typeface="+mn-ea"/>
                <a:cs typeface="+mn-cs"/>
              </a:rPr>
              <a:t>standard deviation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Dispersion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37CB7877-B83D-4095-8A62-BE5DF26E60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427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731125" y="611346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4.10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427413"/>
            <a:ext cx="35194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2286000"/>
            <a:ext cx="14001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Coefficient of Variation (CV)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Provides a relative measure of dispersion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Sometimes measured as a percentage.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Provides a relative measure of risk to return.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Return to risk </a:t>
            </a:r>
            <a:r>
              <a:rPr lang="en-US" dirty="0" smtClean="0">
                <a:ea typeface="+mn-ea"/>
                <a:cs typeface="+mn-cs"/>
              </a:rPr>
              <a:t>= 1/CV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Sharpe ratio is a related measure in finance.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Sharpe ratio = excess returns/standard deviation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Dispersion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3AFEF60-0238-4896-977D-84C95E45E5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30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7696200" y="58674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1425"/>
            <a:ext cx="31956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4.13  Applying the Coefficient of Variation</a:t>
            </a:r>
          </a:p>
          <a:p>
            <a:r>
              <a:rPr lang="en-US" smtClean="0"/>
              <a:t>Intel (INTC) is slightly riskier than the other stocks.</a:t>
            </a:r>
          </a:p>
          <a:p>
            <a:r>
              <a:rPr lang="en-US" smtClean="0"/>
              <a:t>The Index fund has the least risk (lowest CV).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Dispersion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09606E63-209B-4C48-B20D-4E6E7704C0A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7696200" y="5867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4.11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6225"/>
            <a:ext cx="61023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 describes lack of symmetry.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3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Coefficient of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 =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=SKEW(</a:t>
            </a:r>
            <a:r>
              <a:rPr lang="en-US" i="1" dirty="0" smtClean="0">
                <a:ea typeface="+mn-ea"/>
                <a:cs typeface="+mn-cs"/>
              </a:rPr>
              <a:t>data, range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CS is negative for left-skewed data.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CS is positive for right-skewed data.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|CS| &gt; 1 suggests high degree of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0.5 </a:t>
            </a:r>
            <a:r>
              <a:rPr lang="en-US" dirty="0">
                <a:latin typeface="Cambria Math"/>
                <a:ea typeface="Cambria Math"/>
                <a:cs typeface="+mn-cs"/>
              </a:rPr>
              <a:t>≤</a:t>
            </a:r>
            <a:r>
              <a:rPr lang="en-US" dirty="0" smtClean="0">
                <a:ea typeface="+mn-ea"/>
                <a:cs typeface="+mn-cs"/>
              </a:rPr>
              <a:t> |CS|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dirty="0" smtClean="0">
                <a:ea typeface="+mn-ea"/>
                <a:cs typeface="+mn-cs"/>
              </a:rPr>
              <a:t>1 suggests moderate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|</a:t>
            </a:r>
            <a:r>
              <a:rPr lang="en-US" dirty="0">
                <a:ea typeface="+mn-ea"/>
                <a:cs typeface="+mn-cs"/>
              </a:rPr>
              <a:t>CS| </a:t>
            </a:r>
            <a:r>
              <a:rPr lang="en-US" dirty="0" smtClean="0">
                <a:ea typeface="+mn-ea"/>
                <a:cs typeface="+mn-cs"/>
              </a:rPr>
              <a:t>&lt;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0.5 suggests relative symmetry.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Shape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0E59F29A-7276-4F01-9094-8D6ACF5FD6B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0575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117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Populations and Samples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Measures of Location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Measures of Dispersion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Measures of Shape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>
                <a:ea typeface="+mn-ea"/>
                <a:cs typeface="+mn-cs"/>
              </a:rPr>
              <a:t>Excel </a:t>
            </a:r>
            <a:r>
              <a:rPr lang="en-US" sz="2600" i="1" dirty="0">
                <a:ea typeface="+mn-ea"/>
                <a:cs typeface="+mn-cs"/>
              </a:rPr>
              <a:t>Descriptive Statistics </a:t>
            </a:r>
            <a:r>
              <a:rPr lang="en-US" sz="2600" dirty="0" smtClean="0">
                <a:ea typeface="+mn-ea"/>
                <a:cs typeface="+mn-cs"/>
              </a:rPr>
              <a:t>Tool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>
                <a:ea typeface="+mn-ea"/>
                <a:cs typeface="+mn-cs"/>
              </a:rPr>
              <a:t>Descriptive Statistics for Grouped </a:t>
            </a:r>
            <a:r>
              <a:rPr lang="en-US" sz="2600" dirty="0" smtClean="0">
                <a:ea typeface="+mn-ea"/>
                <a:cs typeface="+mn-cs"/>
              </a:rPr>
              <a:t>Data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>
                <a:ea typeface="+mn-ea"/>
                <a:cs typeface="+mn-cs"/>
              </a:rPr>
              <a:t>Descriptive Statistics for Categorical Data: The </a:t>
            </a:r>
            <a:r>
              <a:rPr lang="en-US" sz="2600" dirty="0" smtClean="0">
                <a:ea typeface="+mn-ea"/>
                <a:cs typeface="+mn-cs"/>
              </a:rPr>
              <a:t>Proportion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>
                <a:ea typeface="+mn-ea"/>
                <a:cs typeface="+mn-cs"/>
              </a:rPr>
              <a:t>Statistics in PivotTables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Measures of Association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Outliers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ea typeface="+mn-ea"/>
                <a:cs typeface="+mn-cs"/>
              </a:rPr>
              <a:t>Statistical </a:t>
            </a:r>
            <a:r>
              <a:rPr lang="en-US" sz="2600" dirty="0">
                <a:ea typeface="+mn-ea"/>
                <a:cs typeface="+mn-cs"/>
              </a:rPr>
              <a:t>Thinking in Business </a:t>
            </a:r>
            <a:r>
              <a:rPr lang="en-US" sz="2600" dirty="0" smtClean="0">
                <a:ea typeface="+mn-ea"/>
                <a:cs typeface="+mn-cs"/>
              </a:rPr>
              <a:t>Decisions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4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C8D23EE2-5A3D-431E-996C-3E541B163F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70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Shape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6DB4C949-7D4C-40DC-9D34-A5E312A8254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837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4.14  Measuring Skewness</a:t>
            </a:r>
          </a:p>
          <a:p>
            <a:r>
              <a:rPr lang="en-US" smtClean="0"/>
              <a:t>For cost per order: CS = 1.66  (high)</a:t>
            </a:r>
          </a:p>
          <a:p>
            <a:r>
              <a:rPr lang="en-US" smtClean="0"/>
              <a:t>For A/P terms: CS = 0.60 (moderate)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8373" name="TextBox 9"/>
          <p:cNvSpPr txBox="1">
            <a:spLocks noChangeArrowheads="1"/>
          </p:cNvSpPr>
          <p:nvPr/>
        </p:nvSpPr>
        <p:spPr bwMode="auto">
          <a:xfrm>
            <a:off x="6943725" y="5257800"/>
            <a:ext cx="830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4.12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3124200"/>
            <a:ext cx="6838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Kurtosis</a:t>
            </a:r>
            <a:r>
              <a:rPr lang="en-US" dirty="0" smtClean="0">
                <a:ea typeface="+mn-ea"/>
                <a:cs typeface="+mn-cs"/>
              </a:rPr>
              <a:t> refers to </a:t>
            </a:r>
            <a:r>
              <a:rPr lang="en-US" dirty="0" err="1" smtClean="0">
                <a:ea typeface="+mn-ea"/>
                <a:cs typeface="+mn-cs"/>
              </a:rPr>
              <a:t>peakedness</a:t>
            </a:r>
            <a:r>
              <a:rPr lang="en-US" dirty="0" smtClean="0">
                <a:ea typeface="+mn-ea"/>
                <a:cs typeface="+mn-cs"/>
              </a:rPr>
              <a:t> or flatness.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3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Coefficient of Kurtosis =</a:t>
            </a:r>
          </a:p>
          <a:p>
            <a:pPr marL="109728" indent="0" fontAlgn="auto">
              <a:spcBef>
                <a:spcPts val="1800"/>
              </a:spcBef>
              <a:spcAft>
                <a:spcPts val="180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    =KURT(</a:t>
            </a:r>
            <a:r>
              <a:rPr lang="en-US" i="1" dirty="0" smtClean="0">
                <a:ea typeface="+mn-ea"/>
                <a:cs typeface="+mn-cs"/>
              </a:rPr>
              <a:t>data, range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CK &lt; 3 indicates the data is somewhat flat with a wide degree of dispersion.</a:t>
            </a:r>
          </a:p>
          <a:p>
            <a:pPr marL="365760" indent="-256032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CK &gt; 3 indicates </a:t>
            </a:r>
            <a:r>
              <a:rPr lang="en-US" dirty="0" smtClean="0">
                <a:ea typeface="+mn-ea"/>
                <a:cs typeface="+mn-cs"/>
              </a:rPr>
              <a:t>the data is somewhat peaked with less </a:t>
            </a:r>
            <a:r>
              <a:rPr lang="en-US" dirty="0">
                <a:ea typeface="+mn-ea"/>
                <a:cs typeface="+mn-cs"/>
              </a:rPr>
              <a:t>dispersion.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Shape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5092CBC9-5215-4A30-9812-B589EB09E02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3200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Shape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9C4D6008-202F-4E13-A1EF-E1ECF237C0F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042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7658100" cy="2028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7562850" y="49768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025" y="1616075"/>
            <a:ext cx="3548063" cy="1160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ea typeface="+mn-ea"/>
                <a:cs typeface="+mn-cs"/>
              </a:rPr>
              <a:t>Negatively skewed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9728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Mean </a:t>
            </a:r>
            <a:r>
              <a:rPr lang="en-US" sz="2400" dirty="0">
                <a:latin typeface="+mn-lt"/>
                <a:ea typeface="+mn-ea"/>
                <a:cs typeface="+mn-cs"/>
              </a:rPr>
              <a:t>&lt; Median &lt; 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463" y="1616075"/>
            <a:ext cx="3548062" cy="1160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9728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ea typeface="+mn-ea"/>
                <a:cs typeface="+mn-cs"/>
              </a:rPr>
              <a:t>Positively skewed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9728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Mode </a:t>
            </a:r>
            <a:r>
              <a:rPr lang="en-US" sz="2400" dirty="0">
                <a:latin typeface="+mn-lt"/>
                <a:ea typeface="+mn-ea"/>
                <a:cs typeface="+mn-cs"/>
              </a:rPr>
              <a:t>&lt; Median &lt; Mean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</a:t>
            </a:r>
            <a:r>
              <a:rPr lang="en-US" sz="3200" i="1" dirty="0">
                <a:ea typeface="+mj-ea"/>
                <a:cs typeface="+mj-cs"/>
              </a:rPr>
              <a:t>Descriptive Statistics </a:t>
            </a:r>
            <a:r>
              <a:rPr lang="en-US" sz="3200" dirty="0">
                <a:ea typeface="+mj-ea"/>
                <a:cs typeface="+mj-cs"/>
              </a:rPr>
              <a:t>Tool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C42C683-0C60-464D-A65C-0B679E68FE0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144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03325"/>
            <a:ext cx="8229600" cy="4525963"/>
          </a:xfrm>
        </p:spPr>
        <p:txBody>
          <a:bodyPr>
            <a:normAutofit/>
          </a:bodyPr>
          <a:lstStyle/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This tool provides a summary of numerical statistical measures for sample data.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Analysis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Descriptive Statistics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Enter</a:t>
            </a:r>
            <a:r>
              <a:rPr lang="en-US" i="1" dirty="0" smtClean="0">
                <a:ea typeface="+mn-ea"/>
                <a:cs typeface="+mn-cs"/>
              </a:rPr>
              <a:t> Input Range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Labels </a:t>
            </a:r>
            <a:r>
              <a:rPr lang="en-US" dirty="0" smtClean="0">
                <a:ea typeface="+mn-ea"/>
                <a:cs typeface="+mn-cs"/>
              </a:rPr>
              <a:t>(optional)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Summary Statistics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7620000" y="56388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4.14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4048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</a:t>
            </a:r>
            <a:r>
              <a:rPr lang="en-US" sz="3200" i="1" dirty="0">
                <a:ea typeface="+mj-ea"/>
                <a:cs typeface="+mj-cs"/>
              </a:rPr>
              <a:t>Descriptive Statistics </a:t>
            </a:r>
            <a:r>
              <a:rPr lang="en-US" sz="3200" dirty="0">
                <a:ea typeface="+mj-ea"/>
                <a:cs typeface="+mj-cs"/>
              </a:rPr>
              <a:t>Tool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6E323E60-2692-4810-BFBC-E1CDFBD634C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246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4.15  Using the Descriptive Statistics Tool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7543800" y="58674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4.15</a:t>
            </a: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35238"/>
            <a:ext cx="52578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1"/>
          <p:cNvSpPr txBox="1">
            <a:spLocks noChangeArrowheads="1"/>
          </p:cNvSpPr>
          <p:nvPr/>
        </p:nvSpPr>
        <p:spPr bwMode="auto">
          <a:xfrm>
            <a:off x="685800" y="2859088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Results of the </a:t>
            </a:r>
            <a:r>
              <a:rPr lang="en-US" sz="2400" i="1"/>
              <a:t>Analysis Toolpak </a:t>
            </a:r>
            <a:r>
              <a:rPr lang="en-US" sz="2400"/>
              <a:t>do </a:t>
            </a:r>
            <a:r>
              <a:rPr lang="en-US" sz="2400" u="sng"/>
              <a:t>not</a:t>
            </a:r>
            <a:r>
              <a:rPr lang="en-US" sz="2400"/>
              <a:t> change when changes are made to the data itself.  </a:t>
            </a:r>
          </a:p>
        </p:txBody>
      </p:sp>
      <p:sp>
        <p:nvSpPr>
          <p:cNvPr id="62472" name="TextBox 2"/>
          <p:cNvSpPr txBox="1">
            <a:spLocks noChangeArrowheads="1"/>
          </p:cNvSpPr>
          <p:nvPr/>
        </p:nvSpPr>
        <p:spPr bwMode="auto">
          <a:xfrm>
            <a:off x="2905125" y="2211388"/>
            <a:ext cx="569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Descriptive Statistics for Cost per order and A/P terms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Descriptive Statistics for Grouped Data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95B66B6-D52B-42DB-AAAB-7CB461571D5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349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Computing Statistical Measures from Frequency Distributions</a:t>
            </a:r>
          </a:p>
          <a:p>
            <a:r>
              <a:rPr lang="en-US" smtClean="0"/>
              <a:t>Mean formulas: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Variance formulas: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81313"/>
            <a:ext cx="1276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881313"/>
            <a:ext cx="1282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724400"/>
            <a:ext cx="22621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825" y="4716463"/>
            <a:ext cx="23526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612F54E-9C63-46DF-906F-B0A7CD349EB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451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4.16  Computing Statistical Measures from Frequency Distributions</a:t>
            </a:r>
            <a:r>
              <a:rPr lang="en-US" i="1" dirty="0" smtClean="0">
                <a:ea typeface="+mn-ea"/>
                <a:cs typeface="+mn-cs"/>
              </a:rPr>
              <a:t> (Computer Repair Times)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4516" name="TextBox 7"/>
          <p:cNvSpPr txBox="1">
            <a:spLocks noChangeArrowheads="1"/>
          </p:cNvSpPr>
          <p:nvPr/>
        </p:nvSpPr>
        <p:spPr bwMode="auto">
          <a:xfrm>
            <a:off x="576263" y="5594350"/>
            <a:ext cx="830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4.16</a:t>
            </a:r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362200"/>
            <a:ext cx="7951787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Descriptive Statistics for Grouped Data</a:t>
            </a:r>
            <a:endParaRPr lang="en-US" sz="3200" dirty="0"/>
          </a:p>
        </p:txBody>
      </p:sp>
      <p:pic>
        <p:nvPicPr>
          <p:cNvPr id="645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559425"/>
            <a:ext cx="8604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5578475"/>
            <a:ext cx="1489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5B30D0FF-5AD8-4D7D-98BC-0C40D6057D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553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3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4.17  Computing Descriptive Statistics for a Grouped Frequency Distribution</a:t>
            </a:r>
            <a:endParaRPr lang="en-US" smtClean="0"/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7620000" y="58674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4.17</a:t>
            </a: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2590800"/>
            <a:ext cx="52609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Descriptive Statistics for Grouped Data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43" name="TextBox 1"/>
          <p:cNvSpPr txBox="1">
            <a:spLocks noChangeArrowheads="1"/>
          </p:cNvSpPr>
          <p:nvPr/>
        </p:nvSpPr>
        <p:spPr bwMode="auto">
          <a:xfrm>
            <a:off x="609600" y="2590800"/>
            <a:ext cx="2530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We can use group midpoints as approximate percentages of household income spent on rent  (except in   rows 13, 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DCBAF7C-8A97-4C8B-A304-7CA5354CB49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656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4.17 (continued) 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Our calculations indicate that the typical renter spends about 30% of household income on rent.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7620000" y="58674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4.18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95600"/>
            <a:ext cx="7553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Descriptive Statistics for Grouped Data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Descriptive Statistics for Categorical Data: The Proportion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804B8375-7F6F-4805-BA8C-EA9346BAB64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758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4.18  Computing a Proportion </a:t>
            </a: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Proportion of orders placed by </a:t>
            </a:r>
            <a:r>
              <a:rPr lang="en-US" sz="2400" dirty="0" err="1" smtClean="0">
                <a:ea typeface="+mn-ea"/>
                <a:cs typeface="+mn-cs"/>
              </a:rPr>
              <a:t>Spacetime</a:t>
            </a:r>
            <a:r>
              <a:rPr lang="en-US" sz="2400" dirty="0" smtClean="0">
                <a:ea typeface="+mn-ea"/>
                <a:cs typeface="+mn-cs"/>
              </a:rPr>
              <a:t> Technologies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=COUNTIF(A4:A97, “</a:t>
            </a:r>
            <a:r>
              <a:rPr lang="en-US" sz="2400" dirty="0" err="1" smtClean="0">
                <a:ea typeface="+mn-ea"/>
                <a:cs typeface="+mn-cs"/>
              </a:rPr>
              <a:t>Spacetime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</a:rPr>
              <a:t>Technologies”)/</a:t>
            </a:r>
            <a:r>
              <a:rPr lang="en-US" sz="2400" dirty="0" smtClean="0">
                <a:ea typeface="+mn-ea"/>
                <a:cs typeface="+mn-cs"/>
              </a:rPr>
              <a:t>94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 12/94 = 0.128</a:t>
            </a: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8229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9"/>
          <p:cNvSpPr txBox="1">
            <a:spLocks noChangeArrowheads="1"/>
          </p:cNvSpPr>
          <p:nvPr/>
        </p:nvSpPr>
        <p:spPr bwMode="auto">
          <a:xfrm>
            <a:off x="7924800" y="57150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Population</a:t>
            </a:r>
            <a:r>
              <a:rPr lang="en-US" dirty="0" smtClean="0">
                <a:ea typeface="+mn-ea"/>
                <a:cs typeface="+mn-cs"/>
              </a:rPr>
              <a:t> - all items of interest for a particular decision or investigation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i="1" dirty="0" smtClean="0">
                <a:ea typeface="+mn-ea"/>
                <a:cs typeface="+mn-cs"/>
              </a:rPr>
              <a:t>all</a:t>
            </a:r>
            <a:r>
              <a:rPr lang="en-US" dirty="0" smtClean="0">
                <a:ea typeface="+mn-ea"/>
                <a:cs typeface="+mn-cs"/>
              </a:rPr>
              <a:t> married drivers over 25 years old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</a:t>
            </a:r>
            <a:r>
              <a:rPr lang="en-US" i="1" dirty="0" smtClean="0">
                <a:ea typeface="+mn-ea"/>
                <a:cs typeface="+mn-cs"/>
              </a:rPr>
              <a:t>all</a:t>
            </a:r>
            <a:r>
              <a:rPr lang="en-US" dirty="0" smtClean="0">
                <a:ea typeface="+mn-ea"/>
                <a:cs typeface="+mn-cs"/>
              </a:rPr>
              <a:t> subscribers to Netflix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Sample</a:t>
            </a:r>
            <a:r>
              <a:rPr lang="en-US" dirty="0" smtClean="0">
                <a:ea typeface="+mn-ea"/>
                <a:cs typeface="+mn-cs"/>
              </a:rPr>
              <a:t> - a subset of the population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 list of individuals who rented a comedy from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Netflix in the past year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purpose of sampling is to obtain sufficient information to draw a valid inference about a population.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Populations and Samples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37F5040-7E98-4FF8-B6E8-3BCE7AE427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072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Statistics in PivotTables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A00DEC81-2ADF-435C-97E1-002AD025DEB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861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Statistical Measure Choices in PivotTables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Under </a:t>
            </a:r>
            <a:r>
              <a:rPr lang="en-US" i="1" dirty="0" smtClean="0">
                <a:ea typeface="+mn-ea"/>
                <a:cs typeface="+mn-cs"/>
              </a:rPr>
              <a:t>Value Field Settings: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Max and Min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Product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Variance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7762875" y="5829300"/>
            <a:ext cx="8302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4.19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19431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Statistics </a:t>
            </a:r>
            <a:r>
              <a:rPr lang="en-US" sz="3200" dirty="0">
                <a:ea typeface="+mj-ea"/>
                <a:cs typeface="+mj-cs"/>
              </a:rPr>
              <a:t>in PivotTables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1128AE2-0F29-4501-903A-CFE1157D49D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963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4.19  Statistical Measures in PivotTables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(Credit Risk Data)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7696200" y="61722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4.20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46338"/>
            <a:ext cx="50196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1"/>
          <p:cNvSpPr txBox="1">
            <a:spLocks noChangeArrowheads="1"/>
          </p:cNvSpPr>
          <p:nvPr/>
        </p:nvSpPr>
        <p:spPr bwMode="auto">
          <a:xfrm>
            <a:off x="685800" y="2590800"/>
            <a:ext cx="2590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/>
              <a:t>Fields</a:t>
            </a:r>
            <a:r>
              <a:rPr lang="en-US" sz="2000"/>
              <a:t>: Checking</a:t>
            </a:r>
          </a:p>
          <a:p>
            <a:r>
              <a:rPr lang="en-US" sz="2000"/>
              <a:t>            Savings</a:t>
            </a:r>
          </a:p>
          <a:p>
            <a:r>
              <a:rPr lang="en-US" sz="2000"/>
              <a:t>            Job Classif.</a:t>
            </a:r>
          </a:p>
          <a:p>
            <a:r>
              <a:rPr lang="en-US" sz="2000" i="1"/>
              <a:t>Row Labels</a:t>
            </a:r>
            <a:r>
              <a:rPr lang="en-US" sz="2000"/>
              <a:t>: Job</a:t>
            </a:r>
          </a:p>
          <a:p>
            <a:r>
              <a:rPr lang="el-GR" sz="2000" i="1"/>
              <a:t>Σ</a:t>
            </a:r>
            <a:r>
              <a:rPr lang="en-US" sz="2000" i="1"/>
              <a:t> Values</a:t>
            </a:r>
            <a:r>
              <a:rPr lang="en-US" sz="2000"/>
              <a:t>: </a:t>
            </a:r>
          </a:p>
          <a:p>
            <a:r>
              <a:rPr lang="en-US" sz="2000"/>
              <a:t>    Average Checking</a:t>
            </a:r>
          </a:p>
          <a:p>
            <a:r>
              <a:rPr lang="en-US" sz="2000"/>
              <a:t>    Average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BA27007-C679-4996-B0A0-445098EDB03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065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0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mtClean="0"/>
              <a:t>Data from 49 top liberal arts and research universities can be used to answer questions:</a:t>
            </a:r>
          </a:p>
          <a:p>
            <a:pPr>
              <a:spcBef>
                <a:spcPts val="1800"/>
              </a:spcBef>
            </a:pPr>
            <a:r>
              <a:rPr lang="en-US" smtClean="0"/>
              <a:t>Is </a:t>
            </a:r>
            <a:r>
              <a:rPr lang="en-US" i="1" smtClean="0"/>
              <a:t>Top 10% HS </a:t>
            </a:r>
            <a:r>
              <a:rPr lang="en-US" smtClean="0"/>
              <a:t>related to </a:t>
            </a:r>
            <a:r>
              <a:rPr lang="en-US" i="1" smtClean="0"/>
              <a:t>Graduation %</a:t>
            </a:r>
            <a:r>
              <a:rPr lang="en-US" smtClean="0"/>
              <a:t>?</a:t>
            </a:r>
          </a:p>
          <a:p>
            <a:r>
              <a:rPr lang="en-US" smtClean="0"/>
              <a:t>Is </a:t>
            </a:r>
            <a:r>
              <a:rPr lang="en-US" i="1" smtClean="0"/>
              <a:t>Accept. Rate </a:t>
            </a:r>
            <a:r>
              <a:rPr lang="en-US" smtClean="0"/>
              <a:t>related to </a:t>
            </a:r>
            <a:r>
              <a:rPr lang="en-US" i="1" smtClean="0"/>
              <a:t>Expenditures/Student?</a:t>
            </a:r>
          </a:p>
          <a:p>
            <a:r>
              <a:rPr lang="en-US" smtClean="0"/>
              <a:t>Is</a:t>
            </a:r>
            <a:r>
              <a:rPr lang="en-US" i="1" smtClean="0"/>
              <a:t> Median SAT </a:t>
            </a:r>
            <a:r>
              <a:rPr lang="en-US" smtClean="0"/>
              <a:t>related to </a:t>
            </a:r>
            <a:r>
              <a:rPr lang="en-US" i="1" smtClean="0"/>
              <a:t>Acceptance Rate?</a:t>
            </a:r>
            <a:endParaRPr lang="en-US" smtClean="0"/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7391400" y="60198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4.21</a:t>
            </a: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74406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7D93828-C0B2-4483-B885-A08A8E4460B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168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Covariance</a:t>
            </a:r>
            <a:r>
              <a:rPr lang="en-US" dirty="0" smtClean="0">
                <a:ea typeface="+mn-ea"/>
                <a:cs typeface="+mn-cs"/>
              </a:rPr>
              <a:t> is a measure of the linear association between two variables,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population: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=</a:t>
            </a:r>
            <a:r>
              <a:rPr lang="en-US" dirty="0">
                <a:ea typeface="+mn-ea"/>
                <a:cs typeface="+mn-cs"/>
              </a:rPr>
              <a:t>COVARIANCE.P(</a:t>
            </a:r>
            <a:r>
              <a:rPr lang="en-US" i="1" dirty="0">
                <a:ea typeface="+mn-ea"/>
                <a:cs typeface="+mn-cs"/>
              </a:rPr>
              <a:t>array1, array2</a:t>
            </a:r>
            <a:r>
              <a:rPr lang="en-US" dirty="0">
                <a:ea typeface="+mn-ea"/>
                <a:cs typeface="+mn-cs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sample: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=</a:t>
            </a:r>
            <a:r>
              <a:rPr lang="en-US" dirty="0">
                <a:ea typeface="+mn-ea"/>
                <a:cs typeface="+mn-cs"/>
              </a:rPr>
              <a:t>COVARIANCE.S(</a:t>
            </a:r>
            <a:r>
              <a:rPr lang="en-US" i="1" dirty="0">
                <a:ea typeface="+mn-ea"/>
                <a:cs typeface="+mn-cs"/>
              </a:rPr>
              <a:t>array1, array2</a:t>
            </a:r>
            <a:r>
              <a:rPr lang="en-US" dirty="0">
                <a:ea typeface="+mn-ea"/>
                <a:cs typeface="+mn-cs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09800"/>
            <a:ext cx="427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267200"/>
            <a:ext cx="4191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D6D5598F-F2B5-4F25-A4AA-5BCBF65E068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270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8" name="Content Placeholder 1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4.20  Computing the Covariance</a:t>
            </a:r>
          </a:p>
          <a:p>
            <a:r>
              <a:rPr lang="en-US" smtClean="0"/>
              <a:t>Scatterplot of the </a:t>
            </a:r>
            <a:r>
              <a:rPr lang="en-US" i="1" smtClean="0"/>
              <a:t>Colleges and Universities </a:t>
            </a:r>
            <a:r>
              <a:rPr lang="en-US" smtClean="0"/>
              <a:t>data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6477000" y="579437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4.22</a:t>
            </a: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2362200"/>
            <a:ext cx="560705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50B2B4B3-35AA-427F-985A-694471437E8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373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2" name="Content Placeholder 1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4.20 (continued) 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Computing the Covariance</a:t>
            </a:r>
            <a:endParaRPr lang="en-US" smtClean="0"/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609600" y="55229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4.23</a:t>
            </a: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75438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5522913"/>
            <a:ext cx="25606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0C669193-B652-445F-BE24-5E41DD6BA93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475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Correlation</a:t>
            </a:r>
            <a:r>
              <a:rPr lang="en-US" dirty="0" smtClean="0">
                <a:ea typeface="+mn-ea"/>
                <a:cs typeface="+mn-cs"/>
              </a:rPr>
              <a:t> is a measure of the linear association between two variables,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Correlation Coefficient formulas: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=</a:t>
            </a:r>
            <a:r>
              <a:rPr lang="en-US" dirty="0">
                <a:ea typeface="+mn-ea"/>
                <a:cs typeface="+mn-cs"/>
              </a:rPr>
              <a:t>CORREL(</a:t>
            </a:r>
            <a:r>
              <a:rPr lang="en-US" i="1" dirty="0">
                <a:ea typeface="+mn-ea"/>
                <a:cs typeface="+mn-cs"/>
              </a:rPr>
              <a:t>array1, array2</a:t>
            </a:r>
            <a:r>
              <a:rPr lang="en-US" dirty="0">
                <a:ea typeface="+mn-ea"/>
                <a:cs typeface="+mn-cs"/>
              </a:rPr>
              <a:t>)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Correlation Coefficient does not depend upon units of measurement (unlike covariance).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Also known as the: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Pearson product moment correlation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313" y="2686050"/>
            <a:ext cx="18430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3484563"/>
            <a:ext cx="17716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1"/>
          <p:cNvSpPr txBox="1">
            <a:spLocks noChangeArrowheads="1"/>
          </p:cNvSpPr>
          <p:nvPr/>
        </p:nvSpPr>
        <p:spPr bwMode="auto">
          <a:xfrm>
            <a:off x="852488" y="3641725"/>
            <a:ext cx="159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 a sample: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838200" y="2855913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 a population: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6501615B-8CA7-49A0-88CF-D5C30B68B2F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577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TextBox 7"/>
          <p:cNvSpPr txBox="1">
            <a:spLocks noChangeArrowheads="1"/>
          </p:cNvSpPr>
          <p:nvPr/>
        </p:nvSpPr>
        <p:spPr bwMode="auto">
          <a:xfrm>
            <a:off x="7848600" y="58388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4.24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A11C2DE9-01CE-4EE7-90C6-ED1EC6BE6D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680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4.21 Computing the Correlation Coefficient</a:t>
            </a:r>
            <a:r>
              <a:rPr lang="en-US" i="1" dirty="0" smtClean="0">
                <a:ea typeface="+mn-ea"/>
                <a:cs typeface="+mn-cs"/>
              </a:rPr>
              <a:t> (Colleges </a:t>
            </a:r>
            <a:r>
              <a:rPr lang="en-US" i="1" dirty="0">
                <a:ea typeface="+mn-ea"/>
                <a:cs typeface="+mn-cs"/>
              </a:rPr>
              <a:t>and Universities </a:t>
            </a:r>
            <a:r>
              <a:rPr lang="en-US" dirty="0" smtClean="0">
                <a:ea typeface="+mn-ea"/>
                <a:cs typeface="+mn-cs"/>
              </a:rPr>
              <a:t>data)</a:t>
            </a: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Graduation %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Median SAT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666750" y="56261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4.25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2971800"/>
            <a:ext cx="7181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619750"/>
            <a:ext cx="1447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5D369E0B-DE21-4350-8DB6-A132286C3A1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782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 </a:t>
            </a:r>
            <a:r>
              <a:rPr lang="en-US" i="1" u="sng" dirty="0" smtClean="0">
                <a:ea typeface="+mn-ea"/>
                <a:cs typeface="+mn-cs"/>
              </a:rPr>
              <a:t>Correlation</a:t>
            </a:r>
            <a:r>
              <a:rPr lang="en-US" u="sng" dirty="0" smtClean="0">
                <a:ea typeface="+mn-ea"/>
                <a:cs typeface="+mn-cs"/>
              </a:rPr>
              <a:t> Tool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 Analysis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Correlation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Excel computes the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correlation coefficient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between all pairs of variables in the </a:t>
            </a:r>
            <a:r>
              <a:rPr lang="en-US" i="1" dirty="0" smtClean="0">
                <a:ea typeface="+mn-ea"/>
                <a:cs typeface="+mn-cs"/>
              </a:rPr>
              <a:t>Input Range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Input Range </a:t>
            </a:r>
            <a:r>
              <a:rPr lang="en-US" dirty="0" smtClean="0">
                <a:ea typeface="+mn-ea"/>
                <a:cs typeface="+mn-cs"/>
              </a:rPr>
              <a:t>Data must be in contiguous columns.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7962900" y="433863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4.26</a:t>
            </a:r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71625"/>
            <a:ext cx="45243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Arithmetic Mean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population of size </a:t>
            </a:r>
            <a:r>
              <a:rPr lang="en-US" i="1" dirty="0" smtClean="0">
                <a:ea typeface="+mn-ea"/>
                <a:cs typeface="+mn-cs"/>
              </a:rPr>
              <a:t>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a sample of 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 observations</a:t>
            </a:r>
            <a:r>
              <a:rPr lang="en-US" i="1" dirty="0" smtClean="0">
                <a:ea typeface="+mn-ea"/>
                <a:cs typeface="+mn-cs"/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function: =AVERAGE(</a:t>
            </a:r>
            <a:r>
              <a:rPr lang="en-US" i="1" dirty="0" smtClean="0">
                <a:ea typeface="+mn-ea"/>
                <a:cs typeface="+mn-cs"/>
              </a:rPr>
              <a:t>data range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Property of the mean: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Outliers can affect the value of the mean.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93395C5C-94B9-4F3F-BF17-76619A49F93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1168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90788"/>
            <a:ext cx="11969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9425" y="4419600"/>
            <a:ext cx="18430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Measures of Association</a:t>
            </a:r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FE2B39A-EE70-439E-A7A3-E055BB5874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885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4.22  Using the </a:t>
            </a:r>
            <a:r>
              <a:rPr lang="en-US" i="1" u="sng" dirty="0" smtClean="0">
                <a:ea typeface="+mn-ea"/>
                <a:cs typeface="+mn-cs"/>
              </a:rPr>
              <a:t>Correlation</a:t>
            </a:r>
            <a:r>
              <a:rPr lang="en-US" u="sng" dirty="0" smtClean="0">
                <a:ea typeface="+mn-ea"/>
                <a:cs typeface="+mn-cs"/>
              </a:rPr>
              <a:t> Tool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(Colleges and Universities </a:t>
            </a:r>
            <a:r>
              <a:rPr lang="en-US" dirty="0" smtClean="0">
                <a:ea typeface="+mn-ea"/>
                <a:cs typeface="+mn-cs"/>
              </a:rPr>
              <a:t>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Lower acceptance rate, higher median SAT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ower acceptance rate, </a:t>
            </a:r>
            <a:r>
              <a:rPr lang="en-US" dirty="0">
                <a:ea typeface="+mn-ea"/>
                <a:cs typeface="+mn-cs"/>
              </a:rPr>
              <a:t>higher % top 10 HS </a:t>
            </a:r>
            <a:r>
              <a:rPr lang="en-US" dirty="0" smtClean="0">
                <a:ea typeface="+mn-ea"/>
                <a:cs typeface="+mn-cs"/>
              </a:rPr>
              <a:t>students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Lower acceptance rate, higher </a:t>
            </a:r>
            <a:r>
              <a:rPr lang="en-US" dirty="0">
                <a:ea typeface="+mn-ea"/>
                <a:cs typeface="+mn-cs"/>
              </a:rPr>
              <a:t>graduation </a:t>
            </a:r>
            <a:r>
              <a:rPr lang="en-US" dirty="0" smtClean="0">
                <a:ea typeface="+mn-ea"/>
                <a:cs typeface="+mn-cs"/>
              </a:rPr>
              <a:t>rate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Higher median SAT, higher graduation rate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7943850" y="3990975"/>
            <a:ext cx="830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4.27</a:t>
            </a:r>
          </a:p>
        </p:txBody>
      </p:sp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362200"/>
            <a:ext cx="80724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Outliers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827B0AEB-E860-420D-9FB2-5A3AB998E5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987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Mean and Range are sensitive to outliers.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do we identify outliers?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Some possible methods to identify outliers are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z-</a:t>
            </a:r>
            <a:r>
              <a:rPr lang="en-US" dirty="0" smtClean="0">
                <a:ea typeface="+mn-ea"/>
                <a:cs typeface="+mn-cs"/>
              </a:rPr>
              <a:t>scores greater than +3 or less than -3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extreme outliers are more than 3*IQR to the left of Q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or right of 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mild outliers are between 1.5*IQR and 3*IQR </a:t>
            </a:r>
            <a:r>
              <a:rPr lang="en-US" dirty="0">
                <a:ea typeface="+mn-ea"/>
                <a:cs typeface="+mn-cs"/>
              </a:rPr>
              <a:t>to the left of Q</a:t>
            </a:r>
            <a:r>
              <a:rPr lang="en-US" baseline="-25000" dirty="0">
                <a:ea typeface="+mn-ea"/>
                <a:cs typeface="+mn-cs"/>
              </a:rPr>
              <a:t>1</a:t>
            </a:r>
            <a:r>
              <a:rPr lang="en-US" dirty="0">
                <a:ea typeface="+mn-ea"/>
                <a:cs typeface="+mn-cs"/>
              </a:rPr>
              <a:t> or </a:t>
            </a:r>
            <a:r>
              <a:rPr lang="en-US" dirty="0" smtClean="0">
                <a:ea typeface="+mn-ea"/>
                <a:cs typeface="+mn-cs"/>
              </a:rPr>
              <a:t>right </a:t>
            </a:r>
            <a:r>
              <a:rPr lang="en-US" dirty="0">
                <a:ea typeface="+mn-ea"/>
                <a:cs typeface="+mn-cs"/>
              </a:rPr>
              <a:t>of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 is no standard definition of what constitutes an outlier.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Outliers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F01BBDF-5A8C-428B-9FD2-ACEB5243D1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089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00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4.23  Investigating Outliers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(Home Market Value</a:t>
            </a:r>
            <a:r>
              <a:rPr lang="en-US" dirty="0" smtClean="0">
                <a:ea typeface="+mn-ea"/>
                <a:cs typeface="+mn-cs"/>
              </a:rPr>
              <a:t> 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Are any homes outliers?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3797300" y="4703763"/>
            <a:ext cx="828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4.28</a:t>
            </a: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36576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Box 1"/>
          <p:cNvSpPr txBox="1">
            <a:spLocks noChangeArrowheads="1"/>
          </p:cNvSpPr>
          <p:nvPr/>
        </p:nvSpPr>
        <p:spPr bwMode="auto">
          <a:xfrm>
            <a:off x="5181600" y="3033713"/>
            <a:ext cx="23368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Note that the  </a:t>
            </a:r>
          </a:p>
          <a:p>
            <a:r>
              <a:rPr lang="en-US"/>
              <a:t>complete data set has 43 observations.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Outliers</a:t>
            </a: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8CE3A51-6F23-4C8A-A7AE-A9E84024F12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192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4.23 (continued)  Investigating Outliers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7620000" y="57912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4.29</a:t>
            </a: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57400"/>
            <a:ext cx="5791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1"/>
          <p:cNvSpPr txBox="1">
            <a:spLocks noChangeArrowheads="1"/>
          </p:cNvSpPr>
          <p:nvPr/>
        </p:nvSpPr>
        <p:spPr bwMode="auto">
          <a:xfrm>
            <a:off x="609600" y="2068513"/>
            <a:ext cx="1981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None of the </a:t>
            </a:r>
            <a:r>
              <a:rPr lang="en-US" sz="2400" i="1"/>
              <a:t>z</a:t>
            </a:r>
            <a:r>
              <a:rPr lang="en-US" sz="2400"/>
              <a:t>-scores for Square Feet or </a:t>
            </a:r>
          </a:p>
          <a:p>
            <a:r>
              <a:rPr lang="en-US" sz="2400"/>
              <a:t>Market Value exceed 3.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Outliers</a:t>
            </a: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938D29AC-2448-49A0-81EB-69A664AF1E3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294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4.23 (continued)  Investigating Outliers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2949" name="TextBox 7"/>
          <p:cNvSpPr txBox="1">
            <a:spLocks noChangeArrowheads="1"/>
          </p:cNvSpPr>
          <p:nvPr/>
        </p:nvSpPr>
        <p:spPr bwMode="auto">
          <a:xfrm>
            <a:off x="5192713" y="5534025"/>
            <a:ext cx="830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4.30</a:t>
            </a:r>
          </a:p>
        </p:txBody>
      </p:sp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33625"/>
            <a:ext cx="530542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1"/>
          <p:cNvSpPr txBox="1">
            <a:spLocks noChangeArrowheads="1"/>
          </p:cNvSpPr>
          <p:nvPr/>
        </p:nvSpPr>
        <p:spPr bwMode="auto">
          <a:xfrm>
            <a:off x="6172200" y="2333625"/>
            <a:ext cx="2209800" cy="25542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The house with a market value near $120,000 and square footage near 1600 does not fall in line with the rest of the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1C7E0AFF-02CC-4B91-9E04-C260A7CCE9A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397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Statistical Thinking</a:t>
            </a:r>
            <a:r>
              <a:rPr lang="en-US" dirty="0" smtClean="0">
                <a:ea typeface="+mn-ea"/>
                <a:cs typeface="+mn-cs"/>
              </a:rPr>
              <a:t> is a philosophy of learning and action for improvement, based on principles that: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all work occurs in a system of interconnected processes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variation exists in all processes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better performance results from understanding and reducing variation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Business Analytics provide managers with insights into facts and relationships that enables them to make better decisions.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499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8819064-56F1-4372-A369-BD8BFFFAB94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499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4.24  Applying Statistical Thinking</a:t>
            </a:r>
          </a:p>
          <a:p>
            <a:r>
              <a:rPr lang="en-US" smtClean="0"/>
              <a:t>Average infection rate = 0.0072</a:t>
            </a:r>
          </a:p>
          <a:p>
            <a:pPr>
              <a:spcBef>
                <a:spcPct val="0"/>
              </a:spcBef>
            </a:pPr>
            <a:r>
              <a:rPr lang="en-US" smtClean="0"/>
              <a:t>Standard deviation = 0.0053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84997" name="TextBox 7"/>
          <p:cNvSpPr txBox="1">
            <a:spLocks noChangeArrowheads="1"/>
          </p:cNvSpPr>
          <p:nvPr/>
        </p:nvSpPr>
        <p:spPr bwMode="auto">
          <a:xfrm>
            <a:off x="7543800" y="62071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4.31</a:t>
            </a:r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68675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0E29BB5E-4F67-4327-9129-21DDA2CEBE9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601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0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4.24 (continued) Applying Statistical Thinking</a:t>
            </a:r>
            <a:r>
              <a:rPr lang="en-US" i="1" smtClean="0"/>
              <a:t> (Surgery Infections </a:t>
            </a:r>
            <a:r>
              <a:rPr lang="en-US" smtClean="0"/>
              <a:t>data)</a:t>
            </a:r>
          </a:p>
          <a:p>
            <a:pPr>
              <a:spcBef>
                <a:spcPct val="0"/>
              </a:spcBef>
            </a:pPr>
            <a:r>
              <a:rPr lang="en-US" smtClean="0"/>
              <a:t>Control limits set at </a:t>
            </a:r>
            <a:r>
              <a:rPr lang="en-US" i="1" smtClean="0"/>
              <a:t>z</a:t>
            </a:r>
            <a:r>
              <a:rPr lang="en-US" smtClean="0"/>
              <a:t>-scores of -3 and +3</a:t>
            </a:r>
          </a:p>
          <a:p>
            <a:pPr>
              <a:spcBef>
                <a:spcPct val="0"/>
              </a:spcBef>
            </a:pPr>
            <a:r>
              <a:rPr lang="en-US" smtClean="0"/>
              <a:t>Control limits: -0.009 (set to 0) and 0.0023 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86021" name="TextBox 7"/>
          <p:cNvSpPr txBox="1">
            <a:spLocks noChangeArrowheads="1"/>
          </p:cNvSpPr>
          <p:nvPr/>
        </p:nvSpPr>
        <p:spPr bwMode="auto">
          <a:xfrm>
            <a:off x="6291263" y="593883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4.32</a:t>
            </a:r>
          </a:p>
        </p:txBody>
      </p:sp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81313"/>
            <a:ext cx="50371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BD0F3F05-46DD-45EB-A179-CC5C47BFA7F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704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4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4.25  Variation in Sample Data</a:t>
            </a:r>
          </a:p>
          <a:p>
            <a:r>
              <a:rPr lang="en-US" smtClean="0"/>
              <a:t>Population: 250 computer repair times</a:t>
            </a:r>
          </a:p>
          <a:p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mtClean="0"/>
              <a:t>= 14.91 days, </a:t>
            </a:r>
            <a:r>
              <a:rPr lang="el-GR" smtClean="0">
                <a:latin typeface="Cambria Math" charset="0"/>
                <a:ea typeface="Cambria Math" charset="0"/>
                <a:cs typeface="Cambria Math" charset="0"/>
              </a:rPr>
              <a:t>σ</a:t>
            </a:r>
            <a:r>
              <a:rPr lang="en-US" baseline="30000" smtClean="0"/>
              <a:t>2</a:t>
            </a:r>
            <a:r>
              <a:rPr lang="en-US" smtClean="0"/>
              <a:t> = 35.5 days</a:t>
            </a:r>
            <a:r>
              <a:rPr lang="en-US" baseline="30000" smtClean="0"/>
              <a:t>2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7620000" y="57912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4.33</a:t>
            </a: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84899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1"/>
          <p:cNvSpPr txBox="1">
            <a:spLocks noChangeArrowheads="1"/>
          </p:cNvSpPr>
          <p:nvPr/>
        </p:nvSpPr>
        <p:spPr bwMode="auto">
          <a:xfrm>
            <a:off x="3657600" y="5073650"/>
            <a:ext cx="2973388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Two samples of size </a:t>
            </a:r>
            <a:r>
              <a:rPr lang="en-US" i="1"/>
              <a:t>n</a:t>
            </a:r>
            <a:r>
              <a:rPr lang="en-US"/>
              <a:t> = 50</a:t>
            </a:r>
          </a:p>
        </p:txBody>
      </p:sp>
      <p:sp>
        <p:nvSpPr>
          <p:cNvPr id="3" name="Oval 2"/>
          <p:cNvSpPr/>
          <p:nvPr/>
        </p:nvSpPr>
        <p:spPr>
          <a:xfrm>
            <a:off x="1524000" y="5341938"/>
            <a:ext cx="1219200" cy="4572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10930F3C-F041-4215-8435-66DCAC953D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806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8" name="Content Placeholder 1"/>
          <p:cNvSpPr>
            <a:spLocks noGrp="1"/>
          </p:cNvSpPr>
          <p:nvPr>
            <p:ph idx="1"/>
          </p:nvPr>
        </p:nvSpPr>
        <p:spPr>
          <a:xfrm>
            <a:off x="525463" y="12192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4.25 (continued)  Variation in Sample Data</a:t>
            </a:r>
          </a:p>
          <a:p>
            <a:r>
              <a:rPr lang="en-US" smtClean="0"/>
              <a:t>The two </a:t>
            </a:r>
            <a:r>
              <a:rPr lang="en-US" i="1" smtClean="0"/>
              <a:t>n</a:t>
            </a:r>
            <a:r>
              <a:rPr lang="en-US" smtClean="0"/>
              <a:t> = 25 samples have higher variation than the population and the </a:t>
            </a:r>
            <a:r>
              <a:rPr lang="en-US" i="1" smtClean="0"/>
              <a:t>n</a:t>
            </a:r>
            <a:r>
              <a:rPr lang="en-US" smtClean="0"/>
              <a:t> = 50 samples.</a:t>
            </a:r>
          </a:p>
          <a:p>
            <a:pPr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88069" name="TextBox 7"/>
          <p:cNvSpPr txBox="1">
            <a:spLocks noChangeArrowheads="1"/>
          </p:cNvSpPr>
          <p:nvPr/>
        </p:nvSpPr>
        <p:spPr bwMode="auto">
          <a:xfrm>
            <a:off x="7767638" y="61722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4.34</a:t>
            </a:r>
          </a:p>
        </p:txBody>
      </p:sp>
      <p:pic>
        <p:nvPicPr>
          <p:cNvPr id="880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2667000"/>
            <a:ext cx="79105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Box 9"/>
          <p:cNvSpPr txBox="1">
            <a:spLocks noChangeArrowheads="1"/>
          </p:cNvSpPr>
          <p:nvPr/>
        </p:nvSpPr>
        <p:spPr bwMode="auto">
          <a:xfrm>
            <a:off x="4114800" y="5464175"/>
            <a:ext cx="2973388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Two samples of size </a:t>
            </a:r>
            <a:r>
              <a:rPr lang="en-US" i="1"/>
              <a:t>n</a:t>
            </a:r>
            <a:r>
              <a:rPr lang="en-US"/>
              <a:t> = 25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0" y="5713413"/>
            <a:ext cx="1219200" cy="4572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  Computing Mean Cost per Order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Purchase Orders </a:t>
            </a:r>
            <a:r>
              <a:rPr lang="en-US" dirty="0" smtClean="0">
                <a:ea typeface="+mn-ea"/>
                <a:cs typeface="+mn-cs"/>
              </a:rPr>
              <a:t>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formula: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Mean = $2,471,760/94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= $26,295.32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6DA29C5C-E8EA-47C4-9C63-4E6968C5E8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6788"/>
            <a:ext cx="8229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7935913" y="59451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4.1</a:t>
            </a:r>
          </a:p>
        </p:txBody>
      </p:sp>
      <p:sp>
        <p:nvSpPr>
          <p:cNvPr id="3" name="Oval 2"/>
          <p:cNvSpPr/>
          <p:nvPr/>
        </p:nvSpPr>
        <p:spPr>
          <a:xfrm>
            <a:off x="5345113" y="3908425"/>
            <a:ext cx="914400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209800"/>
            <a:ext cx="14668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8C045E85-01A9-46EA-BA16-56AB89185EF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09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Applying Statistical Thinking to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Detecting Financial Problems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Sarbanes-Oxley Act (2002)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helped improve the quality of data that companies disclose to the public but companies can still commit financial fraud.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Anomaly detection scores</a:t>
            </a:r>
            <a:r>
              <a:rPr lang="en-US" dirty="0" smtClean="0">
                <a:ea typeface="+mn-ea"/>
                <a:cs typeface="+mn-cs"/>
              </a:rPr>
              <a:t> (a form of </a:t>
            </a:r>
            <a:r>
              <a:rPr lang="en-US" i="1" dirty="0" smtClean="0">
                <a:ea typeface="+mn-ea"/>
                <a:cs typeface="+mn-cs"/>
              </a:rPr>
              <a:t>z</a:t>
            </a:r>
            <a:r>
              <a:rPr lang="en-US" dirty="0" smtClean="0">
                <a:ea typeface="+mn-ea"/>
                <a:cs typeface="+mn-cs"/>
              </a:rPr>
              <a:t>-score) are often used by the SEC to detect companies committing financial fraud.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63638"/>
            <a:ext cx="22098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536B0FC9-6D6F-4E0D-BAF3-FE4FEA71384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4 </a:t>
            </a:r>
            <a:r>
              <a:rPr lang="en-US" sz="3200" dirty="0">
                <a:ea typeface="+mj-ea"/>
                <a:cs typeface="+mj-cs"/>
              </a:rPr>
              <a:t>- Key </a:t>
            </a:r>
            <a:r>
              <a:rPr lang="en-US" sz="3200" dirty="0" smtClean="0">
                <a:ea typeface="+mj-ea"/>
                <a:cs typeface="+mj-cs"/>
              </a:rPr>
              <a:t>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4222750" cy="52705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Arithmetic mean (mean)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Bimodal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</a:rPr>
              <a:t>Chebyshev’s</a:t>
            </a:r>
            <a:r>
              <a:rPr lang="en-US" dirty="0" smtClean="0">
                <a:ea typeface="+mn-ea"/>
                <a:cs typeface="+mn-cs"/>
              </a:rPr>
              <a:t> theorem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Coefficient of kurtosis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Coefficient of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Coefficient of variation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Correlation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Correlation coefficient (Pearson product  </a:t>
            </a:r>
          </a:p>
          <a:p>
            <a:pPr marL="109728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moment correlation</a:t>
            </a:r>
          </a:p>
          <a:p>
            <a:pPr marL="109728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coefficient)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0117" name="Content Placeholder 1"/>
          <p:cNvSpPr txBox="1">
            <a:spLocks/>
          </p:cNvSpPr>
          <p:nvPr/>
        </p:nvSpPr>
        <p:spPr bwMode="auto">
          <a:xfrm>
            <a:off x="4953000" y="1371600"/>
            <a:ext cx="36909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Covariance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Dispersion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Empirical rules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Interquartile range (midspread)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Kurtosis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Median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Midrange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Mode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Outlier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3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EBF36F2A-7DDA-4C5C-9328-3D5F6DE2D9D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4 </a:t>
            </a:r>
            <a:r>
              <a:rPr lang="en-US" sz="3200" dirty="0">
                <a:ea typeface="+mj-ea"/>
                <a:cs typeface="+mj-cs"/>
              </a:rPr>
              <a:t>- Key Terms (continued)</a:t>
            </a:r>
          </a:p>
        </p:txBody>
      </p:sp>
      <p:sp>
        <p:nvSpPr>
          <p:cNvPr id="91140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722687" cy="4648200"/>
          </a:xfrm>
        </p:spPr>
        <p:txBody>
          <a:bodyPr/>
          <a:lstStyle/>
          <a:p>
            <a:r>
              <a:rPr lang="en-US" smtClean="0"/>
              <a:t>Population</a:t>
            </a:r>
          </a:p>
          <a:p>
            <a:r>
              <a:rPr lang="en-US" smtClean="0"/>
              <a:t>Process capability index</a:t>
            </a:r>
          </a:p>
          <a:p>
            <a:r>
              <a:rPr lang="en-US" smtClean="0"/>
              <a:t>Proportion</a:t>
            </a:r>
          </a:p>
          <a:p>
            <a:r>
              <a:rPr lang="en-US" smtClean="0"/>
              <a:t>Range</a:t>
            </a:r>
          </a:p>
          <a:p>
            <a:r>
              <a:rPr lang="en-US" smtClean="0"/>
              <a:t>Return to risk</a:t>
            </a:r>
          </a:p>
          <a:p>
            <a:r>
              <a:rPr lang="en-US" smtClean="0"/>
              <a:t>Sample</a:t>
            </a:r>
          </a:p>
          <a:p>
            <a:r>
              <a:rPr lang="en-US" smtClean="0"/>
              <a:t>Sample correlation coefficient</a:t>
            </a:r>
          </a:p>
          <a:p>
            <a:r>
              <a:rPr lang="en-US" smtClean="0"/>
              <a:t>Skewness</a:t>
            </a:r>
          </a:p>
          <a:p>
            <a:endParaRPr lang="en-US" smtClean="0"/>
          </a:p>
        </p:txBody>
      </p:sp>
      <p:sp>
        <p:nvSpPr>
          <p:cNvPr id="91141" name="Content Placeholder 1"/>
          <p:cNvSpPr txBox="1">
            <a:spLocks/>
          </p:cNvSpPr>
          <p:nvPr/>
        </p:nvSpPr>
        <p:spPr bwMode="auto">
          <a:xfrm>
            <a:off x="4724400" y="1371600"/>
            <a:ext cx="39195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Standard deviation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Standardized value (</a:t>
            </a:r>
            <a:r>
              <a:rPr lang="en-US" sz="2700" i="1"/>
              <a:t>z</a:t>
            </a:r>
            <a:r>
              <a:rPr lang="en-US" sz="2700"/>
              <a:t>-score)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Statistical thinking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Unimodal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457200" y="1514475"/>
            <a:ext cx="8305800" cy="47974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Compute the mean satisfaction ratings by year and region and provide descriptive statistics for the 2012 customer survey data.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how responses times change quarterly.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Examine changes in defects over time.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Compare sales with industry totals and write a formal report summarizing your results.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(4)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2163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4328C81A-0DAF-4D94-AFF1-CC6406FF20E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2165" name="Picture 3" descr="C:\Documents and Settings\MSB.JSCC\Local Settings\Temporary Internet Files\Content.IE5\EWI7P9AD\MC900297203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160020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4" descr="C:\Documents and Settings\MSB.JSCC\Local Settings\Temporary Internet Files\Content.IE5\EWI7P9AD\MC900200357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331788"/>
            <a:ext cx="11715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2A7170AC-F897-4E32-9A27-127A962B5B8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3187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4.1  (continued)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Computing Mean Cost per Order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Applying Formula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=Sum(B2:B95)/Count(B2:B95)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Average Function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=Average(B2:B95)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C7255314-97CB-4190-A0FF-99A2B092D0F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79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409825"/>
            <a:ext cx="328771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7696200" y="5707063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4.2  Finding the Median Cost per Order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(</a:t>
            </a:r>
            <a:r>
              <a:rPr lang="en-US" i="1" dirty="0">
                <a:ea typeface="+mn-ea"/>
                <a:cs typeface="+mn-cs"/>
              </a:rPr>
              <a:t>Purchase Orders </a:t>
            </a:r>
            <a:r>
              <a:rPr lang="en-US" dirty="0">
                <a:ea typeface="+mn-ea"/>
                <a:cs typeface="+mn-cs"/>
              </a:rPr>
              <a:t>data)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Median</a:t>
            </a:r>
            <a:r>
              <a:rPr lang="en-US" dirty="0" smtClean="0">
                <a:ea typeface="+mn-ea"/>
                <a:cs typeface="+mn-cs"/>
              </a:rPr>
              <a:t> - middle value of </a:t>
            </a:r>
            <a:r>
              <a:rPr lang="en-US" dirty="0">
                <a:ea typeface="+mn-ea"/>
                <a:cs typeface="+mn-cs"/>
              </a:rPr>
              <a:t>the data </a:t>
            </a:r>
            <a:r>
              <a:rPr lang="en-US" dirty="0" smtClean="0">
                <a:ea typeface="+mn-ea"/>
                <a:cs typeface="+mn-cs"/>
              </a:rPr>
              <a:t>when arranged from least </a:t>
            </a:r>
            <a:r>
              <a:rPr lang="en-US" dirty="0">
                <a:ea typeface="+mn-ea"/>
                <a:cs typeface="+mn-cs"/>
              </a:rPr>
              <a:t>to greatest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12A98B73-DBA2-4B37-B909-E7893F2597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7696200" y="59436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4.3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05125"/>
            <a:ext cx="36655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576263" y="3048000"/>
            <a:ext cx="430053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Sort the data in column B.</a:t>
            </a:r>
          </a:p>
          <a:p>
            <a:r>
              <a:rPr lang="en-US" sz="2400"/>
              <a:t>Since </a:t>
            </a:r>
            <a:r>
              <a:rPr lang="en-US" sz="2400" i="1"/>
              <a:t>n</a:t>
            </a:r>
            <a:r>
              <a:rPr lang="en-US" sz="2400"/>
              <a:t> = 94, </a:t>
            </a:r>
          </a:p>
          <a:p>
            <a:r>
              <a:rPr lang="en-US" sz="2400"/>
              <a:t>Median = $15,656.25</a:t>
            </a:r>
          </a:p>
          <a:p>
            <a:r>
              <a:rPr lang="en-US" sz="2400"/>
              <a:t>             = average of 47</a:t>
            </a:r>
            <a:r>
              <a:rPr lang="en-US" sz="2400" baseline="30000"/>
              <a:t>th</a:t>
            </a:r>
            <a:r>
              <a:rPr lang="en-US" sz="2400"/>
              <a:t> and</a:t>
            </a:r>
          </a:p>
          <a:p>
            <a:r>
              <a:rPr lang="en-US" sz="2400"/>
              <a:t>                48</a:t>
            </a:r>
            <a:r>
              <a:rPr lang="en-US" sz="2400" baseline="30000"/>
              <a:t>th</a:t>
            </a:r>
            <a:r>
              <a:rPr lang="en-US" sz="2400"/>
              <a:t> observations.</a:t>
            </a:r>
          </a:p>
          <a:p>
            <a:endParaRPr lang="en-US" sz="2400"/>
          </a:p>
          <a:p>
            <a:r>
              <a:rPr lang="en-US" sz="2400"/>
              <a:t>=MEDIAN(B2:B94)</a:t>
            </a:r>
          </a:p>
          <a:p>
            <a:r>
              <a:rPr lang="en-US" sz="2400"/>
              <a:t>=Average(B48,B49)</a:t>
            </a:r>
          </a:p>
          <a:p>
            <a:endParaRPr lang="en-US" sz="24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434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4.3  Finding the Mode of A/P terms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(</a:t>
            </a:r>
            <a:r>
              <a:rPr lang="en-US" i="1" dirty="0">
                <a:ea typeface="+mn-ea"/>
                <a:cs typeface="+mn-cs"/>
              </a:rPr>
              <a:t>Purchase Orders </a:t>
            </a:r>
            <a:r>
              <a:rPr lang="en-US" dirty="0">
                <a:ea typeface="+mn-ea"/>
                <a:cs typeface="+mn-cs"/>
              </a:rPr>
              <a:t>data)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Mode - observation that occurs most often or, for grouped data, the group with the greatest frequency.</a:t>
            </a: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Mode of A/P terms: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 30 months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=MODE.SNGL(H4:H97)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dirty="0">
                <a:ea typeface="+mn-ea"/>
                <a:cs typeface="+mn-cs"/>
              </a:rPr>
              <a:t>multiple </a:t>
            </a:r>
            <a:r>
              <a:rPr lang="en-US" dirty="0" smtClean="0">
                <a:ea typeface="+mn-ea"/>
                <a:cs typeface="+mn-cs"/>
              </a:rPr>
              <a:t>modes:  </a:t>
            </a:r>
            <a:r>
              <a:rPr lang="en-US" dirty="0">
                <a:ea typeface="+mn-ea"/>
                <a:cs typeface="+mn-cs"/>
              </a:rPr>
              <a:t>=</a:t>
            </a:r>
            <a:r>
              <a:rPr lang="en-US" dirty="0" smtClean="0">
                <a:ea typeface="+mn-ea"/>
                <a:cs typeface="+mn-cs"/>
              </a:rPr>
              <a:t>MODE.MULT(</a:t>
            </a:r>
            <a:r>
              <a:rPr lang="en-US" i="1" dirty="0">
                <a:ea typeface="+mn-ea"/>
                <a:cs typeface="+mn-cs"/>
              </a:rPr>
              <a:t>data range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4-</a:t>
            </a:r>
            <a:fld id="{77F0711A-5D68-4267-BA05-E2936A9E30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584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81350"/>
            <a:ext cx="41544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7848600" y="51054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2724</Words>
  <Application>Microsoft Office PowerPoint</Application>
  <PresentationFormat>On-screen Show (4:3)</PresentationFormat>
  <Paragraphs>553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Calibri</vt:lpstr>
      <vt:lpstr>ＭＳ Ｐゴシック</vt:lpstr>
      <vt:lpstr>Arial</vt:lpstr>
      <vt:lpstr>Wingdings 3</vt:lpstr>
      <vt:lpstr>Verdana</vt:lpstr>
      <vt:lpstr>Wingdings 2</vt:lpstr>
      <vt:lpstr>Wingdings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175</cp:revision>
  <dcterms:created xsi:type="dcterms:W3CDTF">2011-11-27T17:51:45Z</dcterms:created>
  <dcterms:modified xsi:type="dcterms:W3CDTF">2012-03-01T16:21:43Z</dcterms:modified>
</cp:coreProperties>
</file>