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1" r:id="rId1"/>
    <p:sldMasterId id="2147483865" r:id="rId2"/>
  </p:sldMasterIdLst>
  <p:notesMasterIdLst>
    <p:notesMasterId r:id="rId58"/>
  </p:notesMasterIdLst>
  <p:sldIdLst>
    <p:sldId id="263" r:id="rId3"/>
    <p:sldId id="333" r:id="rId4"/>
    <p:sldId id="336" r:id="rId5"/>
    <p:sldId id="264" r:id="rId6"/>
    <p:sldId id="269" r:id="rId7"/>
    <p:sldId id="313" r:id="rId8"/>
    <p:sldId id="314" r:id="rId9"/>
    <p:sldId id="334" r:id="rId10"/>
    <p:sldId id="271" r:id="rId11"/>
    <p:sldId id="272" r:id="rId12"/>
    <p:sldId id="273" r:id="rId13"/>
    <p:sldId id="274" r:id="rId14"/>
    <p:sldId id="275" r:id="rId15"/>
    <p:sldId id="276" r:id="rId16"/>
    <p:sldId id="279" r:id="rId17"/>
    <p:sldId id="280" r:id="rId18"/>
    <p:sldId id="340" r:id="rId19"/>
    <p:sldId id="281" r:id="rId20"/>
    <p:sldId id="315" r:id="rId21"/>
    <p:sldId id="316" r:id="rId22"/>
    <p:sldId id="317" r:id="rId23"/>
    <p:sldId id="282" r:id="rId24"/>
    <p:sldId id="283" r:id="rId25"/>
    <p:sldId id="267" r:id="rId26"/>
    <p:sldId id="290" r:id="rId27"/>
    <p:sldId id="331" r:id="rId28"/>
    <p:sldId id="318" r:id="rId29"/>
    <p:sldId id="319" r:id="rId30"/>
    <p:sldId id="291" r:id="rId31"/>
    <p:sldId id="292" r:id="rId32"/>
    <p:sldId id="332" r:id="rId33"/>
    <p:sldId id="320" r:id="rId34"/>
    <p:sldId id="293" r:id="rId35"/>
    <p:sldId id="321" r:id="rId36"/>
    <p:sldId id="294" r:id="rId37"/>
    <p:sldId id="295" r:id="rId38"/>
    <p:sldId id="322" r:id="rId39"/>
    <p:sldId id="323" r:id="rId40"/>
    <p:sldId id="324" r:id="rId41"/>
    <p:sldId id="296" r:id="rId42"/>
    <p:sldId id="325" r:id="rId43"/>
    <p:sldId id="326" r:id="rId44"/>
    <p:sldId id="268" r:id="rId45"/>
    <p:sldId id="335" r:id="rId46"/>
    <p:sldId id="301" r:id="rId47"/>
    <p:sldId id="302" r:id="rId48"/>
    <p:sldId id="328" r:id="rId49"/>
    <p:sldId id="330" r:id="rId50"/>
    <p:sldId id="329" r:id="rId51"/>
    <p:sldId id="327" r:id="rId52"/>
    <p:sldId id="303" r:id="rId53"/>
    <p:sldId id="338" r:id="rId54"/>
    <p:sldId id="339" r:id="rId55"/>
    <p:sldId id="337" r:id="rId56"/>
    <p:sldId id="265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74" d="100"/>
          <a:sy n="174" d="100"/>
        </p:scale>
        <p:origin x="-6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3D52E4-4260-462B-8454-B4293682A9E2}" type="datetimeFigureOut">
              <a:rPr lang="en-US"/>
              <a:pPr>
                <a:defRPr/>
              </a:pPr>
              <a:t>3/1/12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0531C4-B6D3-4198-97FD-0E7751496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E6BBA70-BD8D-483A-93F4-C8FEDE451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03E61-0093-447F-8439-1A78AB288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6FA3A-FF47-4A37-92B6-17AD496C3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6A88F902-9720-475A-A5DF-48D8E33A3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F75CF56-6870-4C97-988E-03D22406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CE612BB3-4033-4114-85C8-042B5B468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B77C4A76-B78A-46EC-A1E7-59CB9C9AF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8E260B03-2710-41DD-A27C-9F1014AAA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BB55FF8-304A-4E0E-BE64-6D5CAD5DF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70A58C3-A919-46D4-89D2-7D8DCB3F7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54F8CDA-980F-465E-A492-2203269C7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6D1AF86C-6E26-4D9D-AE55-6C89366DC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379913" y="6408738"/>
            <a:ext cx="31638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B0257394-9DB8-4E35-BE8E-3A2B24F7E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34249AD-8682-41B2-8095-EF3823956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CEC8F58-2044-461D-9E98-5E8914174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B69684C7-C271-4A42-86C7-D61A417A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759020A2-A4AA-4C3E-B4A9-4D970389D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1E07-B6C4-4771-9A2E-4DAE7C814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AFF0-1D80-4490-B9FE-253FEDC3B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01928-7EEB-45F7-A692-F4766EC6E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6F6BB6AD-0D72-4B18-B7CE-0227A106F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E216-ACF4-49D6-9C45-98AD80167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35BA2-0AB3-4209-8BEF-4C10B1ECF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BC662F95-1A1B-440B-B500-8A374630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4" r:id="rId2"/>
    <p:sldLayoutId id="2147483883" r:id="rId3"/>
    <p:sldLayoutId id="2147483889" r:id="rId4"/>
    <p:sldLayoutId id="2147483890" r:id="rId5"/>
    <p:sldLayoutId id="2147483891" r:id="rId6"/>
    <p:sldLayoutId id="2147483882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EFD937E8-C54E-4B9B-86DD-AEAFFACD7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8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887" r:id="rId10"/>
    <p:sldLayoutId id="2147483886" r:id="rId11"/>
    <p:sldLayoutId id="214748390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ng"/><Relationship Id="rId3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Relationship Id="rId3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3: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Visualizing and Exploring Data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685800" y="2378075"/>
            <a:ext cx="7391400" cy="1655763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82880" tIns="182880" rIns="182880" bIns="182880" anchor="ctr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Business Analytics: Methods, Models, </a:t>
            </a:r>
          </a:p>
          <a:p>
            <a:r>
              <a:rPr lang="en-US" sz="2800" i="1"/>
              <a:t>and Decisions</a:t>
            </a:r>
            <a:r>
              <a:rPr lang="en-US" sz="2800"/>
              <a:t>, 1</a:t>
            </a:r>
            <a:r>
              <a:rPr lang="en-US" sz="2800" baseline="30000"/>
              <a:t>st</a:t>
            </a:r>
            <a:r>
              <a:rPr lang="en-US" sz="2800"/>
              <a:t> edition</a:t>
            </a:r>
          </a:p>
          <a:p>
            <a:r>
              <a:rPr lang="en-US" sz="2800"/>
              <a:t>James R. Evans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7652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FEA7FDA2-3C9A-4FE5-BEAC-86BBD7CD1C8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3.3  Pie Chart for Census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686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686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96D6E22F-0D0C-4BBF-BDDC-7FA2253CAFB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3540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271713"/>
            <a:ext cx="42195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3368675" y="40386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3.8</a:t>
            </a:r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7804150" y="5291138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3.4  Area Chart for Energy Consumption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789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789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939CE968-09B8-4FEE-90B0-CDB5C0D2CF9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2109788"/>
            <a:ext cx="70866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7391400" y="47244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3.5  Scatter Chart for Real Estate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891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891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C8ABFFD5-76DA-485F-B00B-60C038432A8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24063"/>
            <a:ext cx="64008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6650038" y="589915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3.6 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Bubble Chart for Comparing Stock Characteristics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993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994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E4308FB8-7A26-43DB-9B5A-74AC576B959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487613"/>
            <a:ext cx="6372225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858000" y="58674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Miscellaneous Excel Charts</a:t>
            </a:r>
          </a:p>
          <a:p>
            <a:pPr marL="109538" indent="0" eaLnBrk="1" hangingPunct="1"/>
            <a:r>
              <a:rPr lang="en-US" smtClean="0"/>
              <a:t>Stock chart</a:t>
            </a:r>
          </a:p>
          <a:p>
            <a:pPr marL="109538" indent="0" eaLnBrk="1" hangingPunct="1"/>
            <a:r>
              <a:rPr lang="en-US" smtClean="0"/>
              <a:t>Surface chart</a:t>
            </a:r>
          </a:p>
          <a:p>
            <a:pPr marL="109538" indent="0" eaLnBrk="1" hangingPunct="1"/>
            <a:r>
              <a:rPr lang="en-US" smtClean="0"/>
              <a:t>Doughnut chart</a:t>
            </a:r>
          </a:p>
          <a:p>
            <a:pPr marL="109538" indent="0" eaLnBrk="1" hangingPunct="1"/>
            <a:r>
              <a:rPr lang="en-US" smtClean="0"/>
              <a:t>Radar chart</a:t>
            </a:r>
          </a:p>
          <a:p>
            <a:pPr marL="109538" indent="0" eaLnBrk="1" hangingPunct="1"/>
            <a:r>
              <a:rPr lang="en-US" smtClean="0"/>
              <a:t>Geographic mapping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4096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096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FDE23A5D-7366-429F-A6F2-2FCAAD08E8F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3.7 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Sorting Data in the Purchase Orders Database</a:t>
            </a:r>
          </a:p>
        </p:txBody>
      </p:sp>
      <p:sp>
        <p:nvSpPr>
          <p:cNvPr id="4198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1E6B19A9-FEB4-4F2C-B396-7EDE95770C6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2481263"/>
            <a:ext cx="8077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0"/>
            <a:ext cx="7734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7543800" y="34290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3.13</a:t>
            </a:r>
          </a:p>
        </p:txBody>
      </p:sp>
      <p:sp>
        <p:nvSpPr>
          <p:cNvPr id="41991" name="TextBox 8"/>
          <p:cNvSpPr txBox="1">
            <a:spLocks noChangeArrowheads="1"/>
          </p:cNvSpPr>
          <p:nvPr/>
        </p:nvSpPr>
        <p:spPr bwMode="auto">
          <a:xfrm>
            <a:off x="7453313" y="617220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3.14</a:t>
            </a:r>
          </a:p>
        </p:txBody>
      </p:sp>
      <p:sp>
        <p:nvSpPr>
          <p:cNvPr id="41992" name="TextBox 10"/>
          <p:cNvSpPr txBox="1">
            <a:spLocks noChangeArrowheads="1"/>
          </p:cNvSpPr>
          <p:nvPr/>
        </p:nvSpPr>
        <p:spPr bwMode="auto">
          <a:xfrm>
            <a:off x="762000" y="3487738"/>
            <a:ext cx="1633538" cy="339725"/>
          </a:xfrm>
          <a:prstGeom prst="rect">
            <a:avLst/>
          </a:prstGeom>
          <a:solidFill>
            <a:schemeClr val="bg2">
              <a:alpha val="25098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Sort by Supplier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355725" y="3825875"/>
            <a:ext cx="625475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00400" y="2700338"/>
            <a:ext cx="647700" cy="6096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6663"/>
            <a:ext cx="8229600" cy="4525962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Pareto </a:t>
            </a:r>
            <a:r>
              <a:rPr lang="en-US" u="sng" dirty="0" smtClean="0">
                <a:ea typeface="+mn-ea"/>
                <a:cs typeface="+mn-cs"/>
              </a:rPr>
              <a:t>Analysis</a:t>
            </a: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 Italian economist, </a:t>
            </a:r>
            <a:r>
              <a:rPr lang="en-US" dirty="0" err="1" smtClean="0">
                <a:ea typeface="+mn-ea"/>
                <a:cs typeface="+mn-cs"/>
              </a:rPr>
              <a:t>Vilfredo</a:t>
            </a:r>
            <a:r>
              <a:rPr lang="en-US" dirty="0" smtClean="0">
                <a:ea typeface="+mn-ea"/>
                <a:cs typeface="+mn-cs"/>
              </a:rPr>
              <a:t> Pareto, observed in 1906 that a large proportion of the wealth in Italy was owned by a small proportion of the people.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Similarly, businesses often find that a large proportion of sales come from a small proportion of customers.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 A Pareto analysis involves sorting data and calculating cumulative proportions.</a:t>
            </a: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F2316930-FEA5-4478-AC16-174212D5918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457200" y="1236663"/>
            <a:ext cx="8229600" cy="4525962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3.8   Applying the Pareto Principle</a:t>
            </a:r>
          </a:p>
          <a:p>
            <a:pPr marL="109538" indent="0" eaLnBrk="1" hangingPunct="1"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4403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F523263E-D381-4E4F-97EE-FF0AB000364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15657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7696200" y="56388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3.15</a:t>
            </a:r>
          </a:p>
        </p:txBody>
      </p:sp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1406525" y="5762625"/>
            <a:ext cx="6251575" cy="339725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75% of the bicycle inventory value comes from 40% (9/24) of items.</a:t>
            </a:r>
          </a:p>
        </p:txBody>
      </p:sp>
      <p:sp>
        <p:nvSpPr>
          <p:cNvPr id="44040" name="TextBox 8"/>
          <p:cNvSpPr txBox="1">
            <a:spLocks noChangeArrowheads="1"/>
          </p:cNvSpPr>
          <p:nvPr/>
        </p:nvSpPr>
        <p:spPr bwMode="auto">
          <a:xfrm>
            <a:off x="7526338" y="1344613"/>
            <a:ext cx="831850" cy="339725"/>
          </a:xfrm>
          <a:prstGeom prst="rect">
            <a:avLst/>
          </a:prstGeom>
          <a:solidFill>
            <a:schemeClr val="bg2">
              <a:alpha val="25098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Sort by</a:t>
            </a:r>
          </a:p>
        </p:txBody>
      </p:sp>
      <p:cxnSp>
        <p:nvCxnSpPr>
          <p:cNvPr id="10" name="Straight Arrow Connector 9"/>
          <p:cNvCxnSpPr>
            <a:stCxn id="44040" idx="2"/>
          </p:cNvCxnSpPr>
          <p:nvPr/>
        </p:nvCxnSpPr>
        <p:spPr>
          <a:xfrm flipH="1">
            <a:off x="6856413" y="1684338"/>
            <a:ext cx="1085850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110538" y="3352800"/>
            <a:ext cx="503237" cy="1524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1524000" y="2341563"/>
            <a:ext cx="950913" cy="1143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/>
              <a:t>Example 3.9   Filtering Records by Item Description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/>
              <a:t>Highlight A3:J97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/>
              <a:t>Data </a:t>
            </a:r>
            <a:r>
              <a:rPr lang="en-US"/>
              <a:t>tab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i="1"/>
              <a:t>Sort &amp; Filter </a:t>
            </a:r>
            <a:r>
              <a:rPr lang="en-US"/>
              <a:t>group</a:t>
            </a:r>
            <a:endParaRPr lang="en-US" i="1"/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i="1"/>
              <a:t>Filter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/>
              <a:t>Click on the D3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/>
              <a:t>   dropdown arrow.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/>
              <a:t>Select Bolt-nut 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/>
              <a:t>   package to filter out 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/>
              <a:t>   all other items.</a:t>
            </a:r>
          </a:p>
          <a:p>
            <a:pPr marL="109538" indent="0" eaLnBrk="1" hangingPunct="1"/>
            <a:endParaRPr lang="en-US"/>
          </a:p>
        </p:txBody>
      </p:sp>
      <p:sp>
        <p:nvSpPr>
          <p:cNvPr id="4505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E9283455-4418-4F36-8D7C-2D044BED7C3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057400"/>
            <a:ext cx="4386263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7620000" y="59436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3.16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  <p:sp>
        <p:nvSpPr>
          <p:cNvPr id="8" name="Oval 7"/>
          <p:cNvSpPr/>
          <p:nvPr/>
        </p:nvSpPr>
        <p:spPr>
          <a:xfrm>
            <a:off x="8110538" y="2514600"/>
            <a:ext cx="338137" cy="3048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</a:t>
            </a:r>
            <a:r>
              <a:rPr lang="en-US" u="sng" dirty="0" smtClean="0">
                <a:ea typeface="+mn-ea"/>
                <a:cs typeface="+mn-cs"/>
              </a:rPr>
              <a:t>3.9  (continued)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Filtering Records by Item Description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Filter results for the bolt-nut package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608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0CCAE14D-BB70-40A9-BA37-98AE584A393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2971800"/>
            <a:ext cx="8185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7912100" y="527843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3.17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  <p:sp>
        <p:nvSpPr>
          <p:cNvPr id="8" name="Oval 7"/>
          <p:cNvSpPr/>
          <p:nvPr/>
        </p:nvSpPr>
        <p:spPr>
          <a:xfrm>
            <a:off x="2971800" y="3254375"/>
            <a:ext cx="1447800" cy="22701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8674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99081E52-3506-4342-B4E3-EE5AD06DD4E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/>
              <a:t>Example 3.10   Filtering Records by Item Cost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/>
              <a:t>To identify items that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/>
              <a:t>  cost at least $200</a:t>
            </a:r>
          </a:p>
          <a:p>
            <a:pPr marL="109538" indent="0" eaLnBrk="1" hangingPunct="1"/>
            <a:r>
              <a:rPr lang="en-US"/>
              <a:t>Click on dropdown 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/>
              <a:t>   arrow for item cost</a:t>
            </a:r>
          </a:p>
          <a:p>
            <a:pPr marL="109538" indent="0" eaLnBrk="1" hangingPunct="1"/>
            <a:r>
              <a:rPr lang="en-US" i="1"/>
              <a:t>Number Filters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z="2400" i="1"/>
              <a:t>   Greater Than </a:t>
            </a:r>
            <a:r>
              <a:rPr lang="en-US" sz="2400" i="1" u="sng"/>
              <a:t>O</a:t>
            </a:r>
            <a:r>
              <a:rPr lang="en-US" sz="2400" i="1"/>
              <a:t>r 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z="2400" i="1"/>
              <a:t>   Equal To…</a:t>
            </a:r>
          </a:p>
          <a:p>
            <a:pPr marL="109538" indent="0" eaLnBrk="1" hangingPunct="1">
              <a:buFont typeface="Wingdings 3" pitchFamily="-72" charset="2"/>
              <a:buNone/>
            </a:pPr>
            <a:endParaRPr lang="en-US" sz="2400" i="1"/>
          </a:p>
          <a:p>
            <a:pPr marL="109538" indent="0" eaLnBrk="1" hangingPunct="1"/>
            <a:endParaRPr lang="en-US" sz="2400"/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FD1E5975-B8FD-4732-B514-C1BBD211B64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981200"/>
            <a:ext cx="47577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7772400" y="565308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3.18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  <p:sp>
        <p:nvSpPr>
          <p:cNvPr id="8" name="Oval 7"/>
          <p:cNvSpPr/>
          <p:nvPr/>
        </p:nvSpPr>
        <p:spPr>
          <a:xfrm>
            <a:off x="8296275" y="2438400"/>
            <a:ext cx="347663" cy="2286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</a:t>
            </a:r>
            <a:r>
              <a:rPr lang="en-US" u="sng" dirty="0" smtClean="0">
                <a:ea typeface="+mn-ea"/>
                <a:cs typeface="+mn-cs"/>
              </a:rPr>
              <a:t>3.10 (</a:t>
            </a:r>
            <a:r>
              <a:rPr lang="en-US" u="sng" dirty="0">
                <a:ea typeface="+mn-ea"/>
                <a:cs typeface="+mn-cs"/>
              </a:rPr>
              <a:t>continued</a:t>
            </a:r>
            <a:r>
              <a:rPr lang="en-US" u="sng" dirty="0" smtClean="0">
                <a:ea typeface="+mn-ea"/>
                <a:cs typeface="+mn-cs"/>
              </a:rPr>
              <a:t>)  Filtering by Item Cost </a:t>
            </a:r>
            <a:r>
              <a:rPr lang="en-US" dirty="0" smtClean="0">
                <a:ea typeface="+mn-ea"/>
                <a:cs typeface="+mn-cs"/>
              </a:rPr>
              <a:t>Custom </a:t>
            </a:r>
            <a:r>
              <a:rPr lang="en-US" i="1" dirty="0" smtClean="0">
                <a:ea typeface="+mn-ea"/>
                <a:cs typeface="+mn-cs"/>
              </a:rPr>
              <a:t>AutoFilter</a:t>
            </a:r>
            <a:r>
              <a:rPr lang="en-US" dirty="0" smtClean="0">
                <a:ea typeface="+mn-ea"/>
                <a:cs typeface="+mn-cs"/>
              </a:rPr>
              <a:t> dialog box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Click OK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Only items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costing at least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$200 is then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displayed.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813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9758EA02-16EF-4631-82C2-04761E01FA7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514600"/>
            <a:ext cx="513397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7696200" y="5791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3.19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u="sng" dirty="0" smtClean="0">
                <a:ea typeface="+mn-ea"/>
                <a:cs typeface="+mn-cs"/>
              </a:rPr>
              <a:t>AutoFilter</a:t>
            </a:r>
            <a:r>
              <a:rPr lang="en-US" u="sng" dirty="0" smtClean="0">
                <a:ea typeface="+mn-ea"/>
                <a:cs typeface="+mn-cs"/>
              </a:rPr>
              <a:t> criteria is based on the data type.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Number Filters </a:t>
            </a:r>
            <a:r>
              <a:rPr lang="en-US" dirty="0" smtClean="0">
                <a:ea typeface="+mn-ea"/>
                <a:cs typeface="+mn-cs"/>
              </a:rPr>
              <a:t>includes numerical criteria.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Date Filters </a:t>
            </a:r>
            <a:r>
              <a:rPr lang="en-US" dirty="0" smtClean="0">
                <a:ea typeface="+mn-ea"/>
                <a:cs typeface="+mn-cs"/>
              </a:rPr>
              <a:t>include tomorrow, next week, etc.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u="sng" dirty="0" smtClean="0">
                <a:ea typeface="+mn-ea"/>
                <a:cs typeface="+mn-cs"/>
              </a:rPr>
              <a:t>AutoFilter</a:t>
            </a:r>
            <a:r>
              <a:rPr lang="en-US" u="sng" dirty="0" smtClean="0">
                <a:ea typeface="+mn-ea"/>
                <a:cs typeface="+mn-cs"/>
              </a:rPr>
              <a:t> can be used sequentially.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First filter by one variable.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T</a:t>
            </a:r>
            <a:r>
              <a:rPr lang="en-US" dirty="0" smtClean="0">
                <a:ea typeface="+mn-ea"/>
                <a:cs typeface="+mn-cs"/>
              </a:rPr>
              <a:t>hen filter those data by another variable.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915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4EAF12B6-5645-4488-8909-D9656AA8172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Analytics in Practice: Discovering Value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of Data Analysis at Alders International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Duty free operations at airports, seaports, etc.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Maintain a data warehouse to track point-of-sale information and inventory levels.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Pareto analysis revealed that 80% of profits were generated from 20% of their product lines.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llows selective elimination of less profitable items.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017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69D81FB2-666B-48EA-8E74-1A0195D3B7B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7825" y="1066800"/>
            <a:ext cx="21336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u="sng" dirty="0" smtClean="0">
                <a:ea typeface="+mn-ea"/>
                <a:cs typeface="+mn-cs"/>
              </a:rPr>
              <a:t>statistic</a:t>
            </a:r>
            <a:r>
              <a:rPr lang="en-US" dirty="0" smtClean="0">
                <a:ea typeface="+mn-ea"/>
                <a:cs typeface="+mn-cs"/>
              </a:rPr>
              <a:t> is a summary measure of data.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Descriptive statistics </a:t>
            </a:r>
            <a:r>
              <a:rPr lang="en-US" dirty="0" smtClean="0">
                <a:ea typeface="+mn-ea"/>
                <a:cs typeface="+mn-cs"/>
              </a:rPr>
              <a:t>are methods that describe and summarize data.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Microsoft Excel supports statistical analysis in two ways: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1. Statistical functions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2. </a:t>
            </a:r>
            <a:r>
              <a:rPr lang="en-US" i="1" dirty="0" smtClean="0">
                <a:ea typeface="+mn-ea"/>
                <a:cs typeface="+mn-cs"/>
              </a:rPr>
              <a:t>Analysis </a:t>
            </a:r>
            <a:r>
              <a:rPr lang="en-US" i="1" dirty="0" err="1" smtClean="0">
                <a:ea typeface="+mn-ea"/>
                <a:cs typeface="+mn-cs"/>
              </a:rPr>
              <a:t>Toolpak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add-in for PCs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(for Macs, </a:t>
            </a:r>
            <a:r>
              <a:rPr lang="en-US" dirty="0" err="1" smtClean="0">
                <a:ea typeface="+mn-ea"/>
                <a:cs typeface="+mn-cs"/>
              </a:rPr>
              <a:t>StatPlus</a:t>
            </a:r>
            <a:r>
              <a:rPr lang="en-US" dirty="0" smtClean="0">
                <a:ea typeface="+mn-ea"/>
                <a:cs typeface="+mn-cs"/>
              </a:rPr>
              <a:t> is similar)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120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687B58FF-F52A-4657-A158-75F49C8739B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410200"/>
            <a:ext cx="7543800" cy="466725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Statistical methods are essential to Business Analytics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Example 3.11  Constructing a Frequency Distribution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for Items in the Purchase Order Database</a:t>
            </a:r>
          </a:p>
        </p:txBody>
      </p:sp>
      <p:sp>
        <p:nvSpPr>
          <p:cNvPr id="5222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5F125569-B4B6-4F8F-BC0B-DAD9197A20B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7847013" y="5491163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3.20</a:t>
            </a: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59113"/>
            <a:ext cx="81534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Box 8"/>
          <p:cNvSpPr txBox="1">
            <a:spLocks noChangeArrowheads="1"/>
          </p:cNvSpPr>
          <p:nvPr/>
        </p:nvSpPr>
        <p:spPr bwMode="auto">
          <a:xfrm>
            <a:off x="609600" y="2590800"/>
            <a:ext cx="7767638" cy="400050"/>
          </a:xfrm>
          <a:prstGeom prst="rect">
            <a:avLst/>
          </a:prstGeom>
          <a:solidFill>
            <a:schemeClr val="bg2">
              <a:alpha val="25098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Copy Column D (Item Description) to Column A in a new worksheet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10000" y="2957513"/>
            <a:ext cx="152400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Example 3.11 (continued) Constructing a Frequency Distribution for Items in the Purchase Order Database</a:t>
            </a:r>
          </a:p>
        </p:txBody>
      </p:sp>
      <p:sp>
        <p:nvSpPr>
          <p:cNvPr id="5325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81C21423-0572-45FE-842D-820426F85CE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6291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514600"/>
            <a:ext cx="3171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Box 7"/>
          <p:cNvSpPr txBox="1">
            <a:spLocks noChangeArrowheads="1"/>
          </p:cNvSpPr>
          <p:nvPr/>
        </p:nvSpPr>
        <p:spPr bwMode="auto">
          <a:xfrm>
            <a:off x="7620000" y="57150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3.22</a:t>
            </a:r>
          </a:p>
        </p:txBody>
      </p:sp>
      <p:sp>
        <p:nvSpPr>
          <p:cNvPr id="53256" name="TextBox 8"/>
          <p:cNvSpPr txBox="1">
            <a:spLocks noChangeArrowheads="1"/>
          </p:cNvSpPr>
          <p:nvPr/>
        </p:nvSpPr>
        <p:spPr bwMode="auto">
          <a:xfrm>
            <a:off x="4191000" y="57150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1"/>
          <p:cNvSpPr>
            <a:spLocks noGrp="1"/>
          </p:cNvSpPr>
          <p:nvPr>
            <p:ph idx="1"/>
          </p:nvPr>
        </p:nvSpPr>
        <p:spPr>
          <a:xfrm>
            <a:off x="457200" y="1406525"/>
            <a:ext cx="82296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Example 3.11 (continued) Constructing a Frequency Distribution for Items in the Purchase Order Database</a:t>
            </a:r>
          </a:p>
        </p:txBody>
      </p:sp>
      <p:sp>
        <p:nvSpPr>
          <p:cNvPr id="5427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30B157FC-F1DB-4ABA-8C30-F60A0386452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409825"/>
            <a:ext cx="5410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Box 6"/>
          <p:cNvSpPr txBox="1">
            <a:spLocks noChangeArrowheads="1"/>
          </p:cNvSpPr>
          <p:nvPr/>
        </p:nvSpPr>
        <p:spPr bwMode="auto">
          <a:xfrm>
            <a:off x="6324600" y="568642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Example 3.12  Constructing a Relative Frequency Distribution for Items Purchased</a:t>
            </a:r>
          </a:p>
        </p:txBody>
      </p:sp>
      <p:sp>
        <p:nvSpPr>
          <p:cNvPr id="5529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C5B92AB5-2C80-4609-B0D9-CC2B7705E26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800" y="2667000"/>
            <a:ext cx="422433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7637463" y="569595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3.24</a:t>
            </a:r>
          </a:p>
        </p:txBody>
      </p:sp>
      <p:sp>
        <p:nvSpPr>
          <p:cNvPr id="55303" name="TextBox 5"/>
          <p:cNvSpPr txBox="1">
            <a:spLocks noChangeArrowheads="1"/>
          </p:cNvSpPr>
          <p:nvPr/>
        </p:nvSpPr>
        <p:spPr bwMode="auto">
          <a:xfrm>
            <a:off x="685800" y="2743200"/>
            <a:ext cx="2895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Compute relative frequencies by</a:t>
            </a:r>
          </a:p>
          <a:p>
            <a:r>
              <a:rPr lang="en-US" sz="2800"/>
              <a:t>dividing each frequency by 94.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3.13  Frequency and Relative Frequency Distribution for A/P Terms</a:t>
            </a:r>
          </a:p>
        </p:txBody>
      </p:sp>
      <p:sp>
        <p:nvSpPr>
          <p:cNvPr id="5632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C05265DA-1AE3-4F8C-84FB-4FC7E4FD0FA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628900"/>
            <a:ext cx="3914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628900"/>
            <a:ext cx="26955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Box 7"/>
          <p:cNvSpPr txBox="1">
            <a:spLocks noChangeArrowheads="1"/>
          </p:cNvSpPr>
          <p:nvPr/>
        </p:nvSpPr>
        <p:spPr bwMode="auto">
          <a:xfrm>
            <a:off x="7162800" y="60198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3.26</a:t>
            </a:r>
          </a:p>
        </p:txBody>
      </p:sp>
      <p:sp>
        <p:nvSpPr>
          <p:cNvPr id="56328" name="TextBox 8"/>
          <p:cNvSpPr txBox="1">
            <a:spLocks noChangeArrowheads="1"/>
          </p:cNvSpPr>
          <p:nvPr/>
        </p:nvSpPr>
        <p:spPr bwMode="auto">
          <a:xfrm>
            <a:off x="3848100" y="42291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Visualization</a:t>
            </a:r>
          </a:p>
          <a:p>
            <a:pPr eaLnBrk="1" hangingPunct="1"/>
            <a:r>
              <a:rPr lang="en-US" sz="2800" smtClean="0"/>
              <a:t>Data Queries: Using Sorting and Filtering</a:t>
            </a:r>
          </a:p>
          <a:p>
            <a:pPr eaLnBrk="1" hangingPunct="1"/>
            <a:r>
              <a:rPr lang="en-US" sz="2800" smtClean="0"/>
              <a:t>Statistical Methods for Summarizing Data</a:t>
            </a:r>
          </a:p>
          <a:p>
            <a:pPr eaLnBrk="1" hangingPunct="1"/>
            <a:r>
              <a:rPr lang="en-US" sz="2800" smtClean="0"/>
              <a:t>Exploring Data Using PivotTables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3 Topics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2969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970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58429432-ADE2-4844-8B1A-27EF6FA3484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Excel’s Histogram Tool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Using the </a:t>
            </a:r>
            <a:r>
              <a:rPr lang="en-US" i="1" dirty="0" smtClean="0">
                <a:ea typeface="+mn-ea"/>
                <a:cs typeface="+mn-cs"/>
              </a:rPr>
              <a:t>Analysis </a:t>
            </a:r>
            <a:r>
              <a:rPr lang="en-US" i="1" dirty="0" err="1" smtClean="0">
                <a:ea typeface="+mn-ea"/>
                <a:cs typeface="+mn-cs"/>
              </a:rPr>
              <a:t>Toolpak</a:t>
            </a:r>
            <a:endParaRPr lang="en-US" i="1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Data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Data Analysis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Histogram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Fill in the </a:t>
            </a:r>
            <a:r>
              <a:rPr lang="en-US" i="1" dirty="0" smtClean="0">
                <a:ea typeface="+mn-ea"/>
                <a:cs typeface="+mn-cs"/>
              </a:rPr>
              <a:t>Input Range </a:t>
            </a:r>
            <a:r>
              <a:rPr lang="en-US" dirty="0" smtClean="0">
                <a:ea typeface="+mn-ea"/>
                <a:cs typeface="+mn-cs"/>
              </a:rPr>
              <a:t>and</a:t>
            </a:r>
            <a:r>
              <a:rPr lang="en-US" i="1" dirty="0" smtClean="0">
                <a:ea typeface="+mn-ea"/>
                <a:cs typeface="+mn-cs"/>
              </a:rPr>
              <a:t> Bin Range </a:t>
            </a:r>
            <a:r>
              <a:rPr lang="en-US" dirty="0" smtClean="0">
                <a:ea typeface="+mn-ea"/>
                <a:cs typeface="+mn-cs"/>
              </a:rPr>
              <a:t>(optional)</a:t>
            </a:r>
            <a:r>
              <a:rPr lang="en-US" i="1" dirty="0" smtClean="0">
                <a:ea typeface="+mn-ea"/>
                <a:cs typeface="+mn-cs"/>
              </a:rPr>
              <a:t>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Choose Labels </a:t>
            </a:r>
            <a:r>
              <a:rPr lang="en-US" dirty="0" smtClean="0">
                <a:ea typeface="+mn-ea"/>
                <a:cs typeface="+mn-cs"/>
              </a:rPr>
              <a:t>if columns have headers rows.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Choose</a:t>
            </a:r>
            <a:r>
              <a:rPr lang="en-US" i="1" dirty="0" smtClean="0">
                <a:ea typeface="+mn-ea"/>
                <a:cs typeface="+mn-cs"/>
              </a:rPr>
              <a:t> Chart Output.</a:t>
            </a:r>
            <a:endParaRPr lang="en-US" i="1" dirty="0">
              <a:ea typeface="+mn-ea"/>
              <a:cs typeface="+mn-cs"/>
            </a:endParaRPr>
          </a:p>
        </p:txBody>
      </p:sp>
      <p:sp>
        <p:nvSpPr>
          <p:cNvPr id="5734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B2243424-CC49-4F6E-AC22-40475743562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sp>
        <p:nvSpPr>
          <p:cNvPr id="57349" name="TextBox 6"/>
          <p:cNvSpPr txBox="1">
            <a:spLocks noChangeArrowheads="1"/>
          </p:cNvSpPr>
          <p:nvPr/>
        </p:nvSpPr>
        <p:spPr bwMode="auto">
          <a:xfrm>
            <a:off x="7573963" y="4151313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3.27</a:t>
            </a:r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4575" y="1524000"/>
            <a:ext cx="352742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3.14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the Histogram Tool for A/P Terms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A/P data in H3:H97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Bins below in H99:H103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      </a:t>
            </a:r>
            <a:r>
              <a:rPr lang="en-US" sz="2400" u="sng" dirty="0" smtClean="0">
                <a:ea typeface="+mn-ea"/>
                <a:cs typeface="+mn-cs"/>
              </a:rPr>
              <a:t>Month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        15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        25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        30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        45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5837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7B32221E-B0F4-497B-B758-FB4023F0378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590800"/>
            <a:ext cx="40481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Box 6"/>
          <p:cNvSpPr txBox="1">
            <a:spLocks noChangeArrowheads="1"/>
          </p:cNvSpPr>
          <p:nvPr/>
        </p:nvSpPr>
        <p:spPr bwMode="auto">
          <a:xfrm>
            <a:off x="7391400" y="55626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1"/>
          <p:cNvSpPr>
            <a:spLocks noGrp="1"/>
          </p:cNvSpPr>
          <p:nvPr>
            <p:ph idx="1"/>
          </p:nvPr>
        </p:nvSpPr>
        <p:spPr>
          <a:xfrm>
            <a:off x="457200" y="1377950"/>
            <a:ext cx="82296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3.14 (continued)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Using the Histogram Tool for A/P Terms</a:t>
            </a:r>
          </a:p>
        </p:txBody>
      </p:sp>
      <p:sp>
        <p:nvSpPr>
          <p:cNvPr id="5939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B89FAD62-8E06-4FF6-91ED-D3BF8D14B61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14600"/>
            <a:ext cx="708660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6858000" y="5791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3.29</a:t>
            </a:r>
          </a:p>
        </p:txBody>
      </p:sp>
      <p:sp>
        <p:nvSpPr>
          <p:cNvPr id="59399" name="TextBox 9"/>
          <p:cNvSpPr txBox="1">
            <a:spLocks noChangeArrowheads="1"/>
          </p:cNvSpPr>
          <p:nvPr/>
        </p:nvSpPr>
        <p:spPr bwMode="auto">
          <a:xfrm>
            <a:off x="1143000" y="4468813"/>
            <a:ext cx="1524000" cy="9255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Table above is </a:t>
            </a:r>
            <a:r>
              <a:rPr lang="en-US" sz="1800" u="sng"/>
              <a:t>not</a:t>
            </a:r>
            <a:r>
              <a:rPr lang="en-US" sz="1800"/>
              <a:t> linked to chart.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3.15  Constructing a Frequency Distribution and Histogram for Cost Per Order</a:t>
            </a:r>
          </a:p>
        </p:txBody>
      </p:sp>
      <p:sp>
        <p:nvSpPr>
          <p:cNvPr id="6041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E79FFF46-C282-4958-A65D-14C16D7F5AD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766445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1143000" y="4953000"/>
            <a:ext cx="2265363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5 groups with a</a:t>
            </a:r>
          </a:p>
          <a:p>
            <a:r>
              <a:rPr lang="en-US" sz="1800"/>
              <a:t>$26,000 group width</a:t>
            </a:r>
          </a:p>
        </p:txBody>
      </p:sp>
      <p:sp>
        <p:nvSpPr>
          <p:cNvPr id="60423" name="TextBox 7"/>
          <p:cNvSpPr txBox="1">
            <a:spLocks noChangeArrowheads="1"/>
          </p:cNvSpPr>
          <p:nvPr/>
        </p:nvSpPr>
        <p:spPr bwMode="auto">
          <a:xfrm>
            <a:off x="7543800" y="60960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3.15 (continued) Constructing a Frequency Distribution and Histogram for Cost Per Order</a:t>
            </a:r>
          </a:p>
        </p:txBody>
      </p:sp>
      <p:sp>
        <p:nvSpPr>
          <p:cNvPr id="6144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4990E838-4879-4A20-92A7-389763335FE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79390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Box 7"/>
          <p:cNvSpPr txBox="1">
            <a:spLocks noChangeArrowheads="1"/>
          </p:cNvSpPr>
          <p:nvPr/>
        </p:nvSpPr>
        <p:spPr bwMode="auto">
          <a:xfrm>
            <a:off x="7772400" y="60198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3.31</a:t>
            </a:r>
          </a:p>
        </p:txBody>
      </p:sp>
      <p:sp>
        <p:nvSpPr>
          <p:cNvPr id="61447" name="TextBox 8"/>
          <p:cNvSpPr txBox="1">
            <a:spLocks noChangeArrowheads="1"/>
          </p:cNvSpPr>
          <p:nvPr/>
        </p:nvSpPr>
        <p:spPr bwMode="auto">
          <a:xfrm>
            <a:off x="990600" y="5181600"/>
            <a:ext cx="2265363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10 groups with a</a:t>
            </a:r>
          </a:p>
          <a:p>
            <a:r>
              <a:rPr lang="en-US" sz="1800"/>
              <a:t>$13,000 group 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3.16  Computing Cumulative Relative Frequencies for the Cost Per Order Data</a:t>
            </a:r>
          </a:p>
        </p:txBody>
      </p:sp>
      <p:sp>
        <p:nvSpPr>
          <p:cNvPr id="6246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F7268E99-6DCB-4C3E-8A12-39A5DCE093E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92388"/>
            <a:ext cx="37338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592388"/>
            <a:ext cx="4038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34100" y="5073650"/>
            <a:ext cx="981075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  <a:ea typeface="+mn-ea"/>
                <a:cs typeface="+mn-cs"/>
              </a:rPr>
              <a:t>Ogive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2472" name="TextBox 9"/>
          <p:cNvSpPr txBox="1">
            <a:spLocks noChangeArrowheads="1"/>
          </p:cNvSpPr>
          <p:nvPr/>
        </p:nvSpPr>
        <p:spPr bwMode="auto">
          <a:xfrm>
            <a:off x="7696200" y="5029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3.33</a:t>
            </a:r>
          </a:p>
        </p:txBody>
      </p:sp>
      <p:sp>
        <p:nvSpPr>
          <p:cNvPr id="62473" name="TextBox 10"/>
          <p:cNvSpPr txBox="1">
            <a:spLocks noChangeArrowheads="1"/>
          </p:cNvSpPr>
          <p:nvPr/>
        </p:nvSpPr>
        <p:spPr bwMode="auto">
          <a:xfrm>
            <a:off x="3429000" y="5410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3.17  Computing Percentiles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Compute the 90</a:t>
            </a:r>
            <a:r>
              <a:rPr lang="en-US" baseline="30000" smtClean="0"/>
              <a:t>th</a:t>
            </a:r>
            <a:r>
              <a:rPr lang="en-US" smtClean="0"/>
              <a:t> percentile for </a:t>
            </a:r>
            <a:r>
              <a:rPr lang="en-US" i="1" smtClean="0"/>
              <a:t>cost per order </a:t>
            </a:r>
            <a:r>
              <a:rPr lang="en-US" smtClean="0"/>
              <a:t>in the Purchase Orders Data.</a:t>
            </a:r>
          </a:p>
          <a:p>
            <a:pPr marL="109538" indent="0" eaLnBrk="1" hangingPunct="1">
              <a:spcBef>
                <a:spcPts val="1200"/>
              </a:spcBef>
            </a:pPr>
            <a:r>
              <a:rPr lang="en-US" smtClean="0"/>
              <a:t>Rank of </a:t>
            </a:r>
            <a:r>
              <a:rPr lang="en-US" i="1" smtClean="0"/>
              <a:t>k</a:t>
            </a:r>
            <a:r>
              <a:rPr lang="en-US" baseline="30000" smtClean="0"/>
              <a:t>th</a:t>
            </a:r>
            <a:r>
              <a:rPr lang="en-US" smtClean="0"/>
              <a:t> percentile =</a:t>
            </a:r>
          </a:p>
          <a:p>
            <a:pPr marL="109538" indent="0" eaLnBrk="1" hangingPunct="1"/>
            <a:r>
              <a:rPr lang="en-US" i="1" smtClean="0"/>
              <a:t>n</a:t>
            </a:r>
            <a:r>
              <a:rPr lang="en-US" smtClean="0"/>
              <a:t> = 94 observations</a:t>
            </a:r>
          </a:p>
          <a:p>
            <a:pPr marL="109538" indent="0" eaLnBrk="1" hangingPunct="1"/>
            <a:r>
              <a:rPr lang="en-US" i="1" smtClean="0"/>
              <a:t>k</a:t>
            </a:r>
            <a:r>
              <a:rPr lang="en-US" smtClean="0"/>
              <a:t> = 90</a:t>
            </a:r>
          </a:p>
          <a:p>
            <a:pPr marL="109538" indent="0" eaLnBrk="1" hangingPunct="1"/>
            <a:r>
              <a:rPr lang="en-US" smtClean="0"/>
              <a:t>Rank of 90</a:t>
            </a:r>
            <a:r>
              <a:rPr lang="en-US" baseline="30000" smtClean="0"/>
              <a:t>th</a:t>
            </a:r>
            <a:r>
              <a:rPr lang="en-US" smtClean="0"/>
              <a:t> percentile = 94(90)/100+0.5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                                        = 85.1 (round to 85)</a:t>
            </a:r>
          </a:p>
          <a:p>
            <a:pPr marL="109538" indent="0" eaLnBrk="1" hangingPunct="1"/>
            <a:r>
              <a:rPr lang="en-US" smtClean="0"/>
              <a:t>Value of the 85</a:t>
            </a:r>
            <a:r>
              <a:rPr lang="en-US" baseline="30000" smtClean="0"/>
              <a:t>th</a:t>
            </a:r>
            <a:r>
              <a:rPr lang="en-US" smtClean="0"/>
              <a:t> observation = $74,375</a:t>
            </a:r>
          </a:p>
          <a:p>
            <a:pPr marL="109538" indent="0" eaLnBrk="1" hangingPunct="1"/>
            <a:endParaRPr lang="en-US" u="sng" smtClean="0"/>
          </a:p>
        </p:txBody>
      </p:sp>
      <p:sp>
        <p:nvSpPr>
          <p:cNvPr id="6349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FD523D2C-27E4-4921-95B3-5D7DA12AEC2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8663" y="2819400"/>
            <a:ext cx="1447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3.18  Computing Percentiles in Excel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Compute the 90</a:t>
            </a:r>
            <a:r>
              <a:rPr lang="en-US" baseline="30000" smtClean="0"/>
              <a:t>th</a:t>
            </a:r>
            <a:r>
              <a:rPr lang="en-US" smtClean="0"/>
              <a:t> percentile for </a:t>
            </a:r>
            <a:r>
              <a:rPr lang="en-US" i="1" smtClean="0"/>
              <a:t>cost per order.</a:t>
            </a:r>
            <a:endParaRPr lang="en-US" smtClean="0"/>
          </a:p>
          <a:p>
            <a:pPr marL="109538" indent="0" eaLnBrk="1" hangingPunct="1">
              <a:spcBef>
                <a:spcPts val="1200"/>
              </a:spcBef>
            </a:pPr>
            <a:r>
              <a:rPr lang="en-US" smtClean="0"/>
              <a:t>Excel function for the </a:t>
            </a:r>
            <a:r>
              <a:rPr lang="en-US" i="1" smtClean="0"/>
              <a:t>k</a:t>
            </a:r>
            <a:r>
              <a:rPr lang="en-US" baseline="30000" smtClean="0"/>
              <a:t>th</a:t>
            </a:r>
            <a:r>
              <a:rPr lang="en-US" smtClean="0"/>
              <a:t> percentile: =PERCENTILE.INC</a:t>
            </a:r>
            <a:r>
              <a:rPr lang="en-US" i="1" smtClean="0"/>
              <a:t>(array, k)</a:t>
            </a:r>
            <a:endParaRPr lang="en-US" smtClean="0"/>
          </a:p>
          <a:p>
            <a:pPr marL="109538" indent="0"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smtClean="0"/>
              <a:t>   =PERCENTILE.INC</a:t>
            </a:r>
            <a:r>
              <a:rPr lang="en-US" i="1" smtClean="0"/>
              <a:t>(</a:t>
            </a:r>
            <a:r>
              <a:rPr lang="en-US" smtClean="0"/>
              <a:t>G4:G97, 0.90</a:t>
            </a:r>
            <a:r>
              <a:rPr lang="en-US" i="1" smtClean="0"/>
              <a:t>)</a:t>
            </a:r>
            <a:endParaRPr lang="en-US" smtClean="0"/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   = $73,737.50 </a:t>
            </a:r>
          </a:p>
          <a:p>
            <a:pPr marL="109538" indent="0" eaLnBrk="1" hangingPunct="1">
              <a:spcBef>
                <a:spcPts val="1200"/>
              </a:spcBef>
            </a:pPr>
            <a:r>
              <a:rPr lang="en-US" smtClean="0"/>
              <a:t>Excel does not use the formula on previous slide. </a:t>
            </a:r>
          </a:p>
        </p:txBody>
      </p:sp>
      <p:sp>
        <p:nvSpPr>
          <p:cNvPr id="6451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892CBA4D-DA4A-4F90-8178-66BCB40B824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Example 3.19  Excel’s </a:t>
            </a:r>
            <a:r>
              <a:rPr lang="en-US" i="1" u="sng" smtClean="0"/>
              <a:t>Rank</a:t>
            </a:r>
            <a:r>
              <a:rPr lang="en-US" u="sng" smtClean="0"/>
              <a:t> and </a:t>
            </a:r>
            <a:r>
              <a:rPr lang="en-US" i="1" u="sng" smtClean="0"/>
              <a:t>Percentile</a:t>
            </a:r>
            <a:r>
              <a:rPr lang="en-US" u="sng" smtClean="0"/>
              <a:t> Tool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i="1" smtClean="0"/>
              <a:t>Data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i="1" smtClean="0"/>
              <a:t>Data Analysis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i="1" smtClean="0"/>
              <a:t>Rank and Percentile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endParaRPr lang="en-US" i="1" smtClean="0"/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90.3</a:t>
            </a:r>
            <a:r>
              <a:rPr lang="en-US" baseline="30000" smtClean="0"/>
              <a:t>rd</a:t>
            </a:r>
            <a:r>
              <a:rPr lang="en-US" smtClean="0"/>
              <a:t> percentile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= $74,375 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(same result as 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manually computing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the 90</a:t>
            </a:r>
            <a:r>
              <a:rPr lang="en-US" baseline="30000" smtClean="0"/>
              <a:t>th</a:t>
            </a:r>
            <a:r>
              <a:rPr lang="en-US" smtClean="0"/>
              <a:t> percentile)</a:t>
            </a:r>
          </a:p>
        </p:txBody>
      </p:sp>
      <p:sp>
        <p:nvSpPr>
          <p:cNvPr id="6553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2B7464E2-56B1-4461-B5E1-670B6A2CAB9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057400"/>
            <a:ext cx="431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7543800" y="59436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3.20  Computing Quartiles in Excel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Compute the </a:t>
            </a:r>
            <a:r>
              <a:rPr lang="en-US" dirty="0" smtClean="0">
                <a:ea typeface="+mn-ea"/>
                <a:cs typeface="+mn-cs"/>
              </a:rPr>
              <a:t>Quartiles of the </a:t>
            </a:r>
            <a:r>
              <a:rPr lang="en-US" dirty="0">
                <a:ea typeface="+mn-ea"/>
                <a:cs typeface="+mn-cs"/>
              </a:rPr>
              <a:t>Cost per </a:t>
            </a:r>
            <a:r>
              <a:rPr lang="en-US" dirty="0" smtClean="0">
                <a:ea typeface="+mn-ea"/>
                <a:cs typeface="+mn-cs"/>
              </a:rPr>
              <a:t>Order data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Excel function for </a:t>
            </a:r>
            <a:r>
              <a:rPr lang="en-US" dirty="0" smtClean="0">
                <a:ea typeface="+mn-ea"/>
                <a:cs typeface="+mn-cs"/>
              </a:rPr>
              <a:t>quartiles: =QUARTILE.INC</a:t>
            </a:r>
            <a:r>
              <a:rPr lang="en-US" i="1" dirty="0" smtClean="0">
                <a:ea typeface="+mn-ea"/>
                <a:cs typeface="+mn-cs"/>
              </a:rPr>
              <a:t>(array</a:t>
            </a:r>
            <a:r>
              <a:rPr lang="en-US" i="1" dirty="0">
                <a:ea typeface="+mn-ea"/>
                <a:cs typeface="+mn-cs"/>
              </a:rPr>
              <a:t>, </a:t>
            </a:r>
            <a:r>
              <a:rPr lang="en-US" i="1" dirty="0" smtClean="0">
                <a:ea typeface="+mn-ea"/>
                <a:cs typeface="+mn-cs"/>
              </a:rPr>
              <a:t>quart)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=QUARTILE.INC</a:t>
            </a:r>
            <a:r>
              <a:rPr lang="en-US" i="1" dirty="0" smtClean="0">
                <a:ea typeface="+mn-ea"/>
                <a:cs typeface="+mn-cs"/>
              </a:rPr>
              <a:t>(</a:t>
            </a:r>
            <a:r>
              <a:rPr lang="en-US" dirty="0" smtClean="0">
                <a:ea typeface="+mn-ea"/>
                <a:cs typeface="+mn-cs"/>
              </a:rPr>
              <a:t>G4:G97</a:t>
            </a:r>
            <a:r>
              <a:rPr lang="en-US" dirty="0">
                <a:ea typeface="+mn-ea"/>
                <a:cs typeface="+mn-cs"/>
              </a:rPr>
              <a:t>, </a:t>
            </a:r>
            <a:r>
              <a:rPr lang="en-US" dirty="0" smtClean="0">
                <a:ea typeface="+mn-ea"/>
                <a:cs typeface="+mn-cs"/>
              </a:rPr>
              <a:t>1</a:t>
            </a:r>
            <a:r>
              <a:rPr lang="en-US" i="1" dirty="0" smtClean="0">
                <a:ea typeface="+mn-ea"/>
                <a:cs typeface="+mn-cs"/>
              </a:rPr>
              <a:t>) = </a:t>
            </a:r>
            <a:r>
              <a:rPr lang="en-US" dirty="0" smtClean="0">
                <a:ea typeface="+mn-ea"/>
                <a:cs typeface="+mn-cs"/>
              </a:rPr>
              <a:t>$6,757.81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40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=QUARTILE.INC</a:t>
            </a:r>
            <a:r>
              <a:rPr lang="en-US" i="1" dirty="0">
                <a:ea typeface="+mn-ea"/>
                <a:cs typeface="+mn-cs"/>
              </a:rPr>
              <a:t>(</a:t>
            </a:r>
            <a:r>
              <a:rPr lang="en-US" dirty="0">
                <a:ea typeface="+mn-ea"/>
                <a:cs typeface="+mn-cs"/>
              </a:rPr>
              <a:t>G4:G97, </a:t>
            </a:r>
            <a:r>
              <a:rPr lang="en-US" dirty="0" smtClean="0">
                <a:ea typeface="+mn-ea"/>
                <a:cs typeface="+mn-cs"/>
              </a:rPr>
              <a:t>2</a:t>
            </a:r>
            <a:r>
              <a:rPr lang="en-US" i="1" dirty="0" smtClean="0">
                <a:ea typeface="+mn-ea"/>
                <a:cs typeface="+mn-cs"/>
              </a:rPr>
              <a:t>) </a:t>
            </a:r>
            <a:r>
              <a:rPr lang="en-US" i="1" dirty="0">
                <a:ea typeface="+mn-ea"/>
                <a:cs typeface="+mn-cs"/>
              </a:rPr>
              <a:t>= </a:t>
            </a:r>
            <a:r>
              <a:rPr lang="en-US" dirty="0" smtClean="0">
                <a:ea typeface="+mn-ea"/>
                <a:cs typeface="+mn-cs"/>
              </a:rPr>
              <a:t>$15,656.25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40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=QUARTILE.INC</a:t>
            </a:r>
            <a:r>
              <a:rPr lang="en-US" i="1" dirty="0">
                <a:ea typeface="+mn-ea"/>
                <a:cs typeface="+mn-cs"/>
              </a:rPr>
              <a:t>(</a:t>
            </a:r>
            <a:r>
              <a:rPr lang="en-US" dirty="0">
                <a:ea typeface="+mn-ea"/>
                <a:cs typeface="+mn-cs"/>
              </a:rPr>
              <a:t>G4:G97, </a:t>
            </a:r>
            <a:r>
              <a:rPr lang="en-US" dirty="0" smtClean="0">
                <a:ea typeface="+mn-ea"/>
                <a:cs typeface="+mn-cs"/>
              </a:rPr>
              <a:t>3</a:t>
            </a:r>
            <a:r>
              <a:rPr lang="en-US" i="1" dirty="0" smtClean="0">
                <a:ea typeface="+mn-ea"/>
                <a:cs typeface="+mn-cs"/>
              </a:rPr>
              <a:t>) </a:t>
            </a:r>
            <a:r>
              <a:rPr lang="en-US" i="1" dirty="0">
                <a:ea typeface="+mn-ea"/>
                <a:cs typeface="+mn-cs"/>
              </a:rPr>
              <a:t>= </a:t>
            </a:r>
            <a:r>
              <a:rPr lang="en-US" dirty="0" smtClean="0">
                <a:ea typeface="+mn-ea"/>
                <a:cs typeface="+mn-cs"/>
              </a:rPr>
              <a:t>$27,593.75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40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=QUARTILE.INC</a:t>
            </a:r>
            <a:r>
              <a:rPr lang="en-US" i="1" dirty="0">
                <a:ea typeface="+mn-ea"/>
                <a:cs typeface="+mn-cs"/>
              </a:rPr>
              <a:t>(</a:t>
            </a:r>
            <a:r>
              <a:rPr lang="en-US" dirty="0">
                <a:ea typeface="+mn-ea"/>
                <a:cs typeface="+mn-cs"/>
              </a:rPr>
              <a:t>G4:G97, </a:t>
            </a:r>
            <a:r>
              <a:rPr lang="en-US" dirty="0" smtClean="0">
                <a:ea typeface="+mn-ea"/>
                <a:cs typeface="+mn-cs"/>
              </a:rPr>
              <a:t>4</a:t>
            </a:r>
            <a:r>
              <a:rPr lang="en-US" i="1" dirty="0" smtClean="0">
                <a:ea typeface="+mn-ea"/>
                <a:cs typeface="+mn-cs"/>
              </a:rPr>
              <a:t>) </a:t>
            </a:r>
            <a:r>
              <a:rPr lang="en-US" i="1" dirty="0">
                <a:ea typeface="+mn-ea"/>
                <a:cs typeface="+mn-cs"/>
              </a:rPr>
              <a:t>= </a:t>
            </a:r>
            <a:r>
              <a:rPr lang="en-US" dirty="0" smtClean="0">
                <a:ea typeface="+mn-ea"/>
                <a:cs typeface="+mn-cs"/>
              </a:rPr>
              <a:t>$127,500.00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656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410F2365-F7A5-4EF3-A25E-DD0A8E133BF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088" y="1241425"/>
            <a:ext cx="8393112" cy="4525963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Creating Charts in Microsoft Excel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Select the </a:t>
            </a:r>
            <a:r>
              <a:rPr lang="en-US" i="1" dirty="0" smtClean="0">
                <a:ea typeface="+mn-ea"/>
                <a:cs typeface="+mn-cs"/>
              </a:rPr>
              <a:t>insert</a:t>
            </a:r>
            <a:r>
              <a:rPr lang="en-US" dirty="0" smtClean="0">
                <a:ea typeface="+mn-ea"/>
                <a:cs typeface="+mn-cs"/>
              </a:rPr>
              <a:t> tab.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Highlight the data.  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Click on chart type, then subtype.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Use </a:t>
            </a:r>
            <a:r>
              <a:rPr lang="en-US" i="1" dirty="0" smtClean="0">
                <a:ea typeface="+mn-ea"/>
                <a:cs typeface="+mn-cs"/>
              </a:rPr>
              <a:t>chart tools</a:t>
            </a:r>
            <a:r>
              <a:rPr lang="en-US" dirty="0" smtClean="0">
                <a:ea typeface="+mn-ea"/>
                <a:cs typeface="+mn-cs"/>
              </a:rPr>
              <a:t> to customize.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072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072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B3710F28-6642-44C5-921E-722F036E48E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971800"/>
            <a:ext cx="75088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894263"/>
            <a:ext cx="738505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7653338" y="41068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</a:t>
            </a:r>
          </a:p>
        </p:txBody>
      </p:sp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7519988" y="60007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</a:t>
            </a:r>
          </a:p>
        </p:txBody>
      </p:sp>
      <p:sp>
        <p:nvSpPr>
          <p:cNvPr id="3" name="Oval 2"/>
          <p:cNvSpPr/>
          <p:nvPr/>
        </p:nvSpPr>
        <p:spPr>
          <a:xfrm>
            <a:off x="3113088" y="3319463"/>
            <a:ext cx="1817687" cy="75088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Oval 11"/>
          <p:cNvSpPr/>
          <p:nvPr/>
        </p:nvSpPr>
        <p:spPr>
          <a:xfrm>
            <a:off x="5867400" y="4894263"/>
            <a:ext cx="1525588" cy="94138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</a:t>
            </a:r>
            <a:r>
              <a:rPr lang="en-US" u="sng" dirty="0" smtClean="0">
                <a:ea typeface="+mn-ea"/>
                <a:cs typeface="+mn-cs"/>
              </a:rPr>
              <a:t>3.21  Constructing a Cross-Tabulation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Sales Transactions</a:t>
            </a:r>
            <a:r>
              <a:rPr lang="en-US" dirty="0" smtClean="0">
                <a:ea typeface="+mn-ea"/>
                <a:cs typeface="+mn-cs"/>
              </a:rPr>
              <a:t> database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Identify the number (and percentage) of books and DVDs ordered by region.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6758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AD84F8C4-36D5-407C-B629-E40ABDF67AF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438400"/>
            <a:ext cx="5424488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TextBox 6"/>
          <p:cNvSpPr txBox="1">
            <a:spLocks noChangeArrowheads="1"/>
          </p:cNvSpPr>
          <p:nvPr/>
        </p:nvSpPr>
        <p:spPr bwMode="auto">
          <a:xfrm>
            <a:off x="5562600" y="44958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1"/>
          <p:cNvSpPr>
            <a:spLocks noGrp="1"/>
          </p:cNvSpPr>
          <p:nvPr>
            <p:ph idx="1"/>
          </p:nvPr>
        </p:nvSpPr>
        <p:spPr>
          <a:xfrm>
            <a:off x="457200" y="1363663"/>
            <a:ext cx="8229600" cy="4525962"/>
          </a:xfrm>
        </p:spPr>
        <p:txBody>
          <a:bodyPr/>
          <a:lstStyle/>
          <a:p>
            <a:pPr eaLnBrk="1" hangingPunct="1"/>
            <a:r>
              <a:rPr lang="en-US" u="sng"/>
              <a:t>Example 3.21 (continued) Constructing a Cross-Tabulation</a:t>
            </a:r>
            <a:endParaRPr lang="en-US"/>
          </a:p>
        </p:txBody>
      </p:sp>
      <p:sp>
        <p:nvSpPr>
          <p:cNvPr id="6861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05D8E830-5CAC-426D-84D7-6914FD9CD49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011363"/>
            <a:ext cx="423545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Box 6"/>
          <p:cNvSpPr txBox="1">
            <a:spLocks noChangeArrowheads="1"/>
          </p:cNvSpPr>
          <p:nvPr/>
        </p:nvSpPr>
        <p:spPr bwMode="auto">
          <a:xfrm>
            <a:off x="6473825" y="3759200"/>
            <a:ext cx="71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Table 3.1</a:t>
            </a:r>
          </a:p>
        </p:txBody>
      </p:sp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170363"/>
            <a:ext cx="4267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6" name="TextBox 8"/>
          <p:cNvSpPr txBox="1">
            <a:spLocks noChangeArrowheads="1"/>
          </p:cNvSpPr>
          <p:nvPr/>
        </p:nvSpPr>
        <p:spPr bwMode="auto">
          <a:xfrm>
            <a:off x="6548438" y="5622925"/>
            <a:ext cx="71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Table 3.2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900" u="sng" dirty="0" smtClean="0">
                <a:ea typeface="+mn-ea"/>
                <a:cs typeface="+mn-cs"/>
              </a:rPr>
              <a:t>Example </a:t>
            </a:r>
            <a:r>
              <a:rPr lang="en-US" sz="2900" u="sng" dirty="0">
                <a:ea typeface="+mn-ea"/>
                <a:cs typeface="+mn-cs"/>
              </a:rPr>
              <a:t>3.21  (continued) Constructing a Cross-Tabulation</a:t>
            </a:r>
            <a:endParaRPr lang="en-US" sz="2900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Excel’s PivotTable (covered next) makes this easy.</a:t>
            </a:r>
          </a:p>
        </p:txBody>
      </p:sp>
      <p:sp>
        <p:nvSpPr>
          <p:cNvPr id="6963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43E5D8BD-9BE5-4380-9C26-1CC2BE3AF84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01888"/>
            <a:ext cx="423386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Box 9"/>
          <p:cNvSpPr txBox="1">
            <a:spLocks noChangeArrowheads="1"/>
          </p:cNvSpPr>
          <p:nvPr/>
        </p:nvSpPr>
        <p:spPr bwMode="auto">
          <a:xfrm>
            <a:off x="4038600" y="491648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3.36</a:t>
            </a:r>
          </a:p>
        </p:txBody>
      </p:sp>
      <p:pic>
        <p:nvPicPr>
          <p:cNvPr id="696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906713"/>
            <a:ext cx="31686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0" name="TextBox 11"/>
          <p:cNvSpPr txBox="1">
            <a:spLocks noChangeArrowheads="1"/>
          </p:cNvSpPr>
          <p:nvPr/>
        </p:nvSpPr>
        <p:spPr bwMode="auto">
          <a:xfrm>
            <a:off x="7693025" y="4214813"/>
            <a:ext cx="71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Table 3.1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733800" cy="4525962"/>
          </a:xfrm>
        </p:spPr>
        <p:txBody>
          <a:bodyPr>
            <a:normAutofit lnSpcReduction="10000"/>
          </a:bodyPr>
          <a:lstStyle/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ea typeface="+mn-ea"/>
                <a:cs typeface="+mn-cs"/>
              </a:rPr>
              <a:t>Data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ea typeface="+mn-ea"/>
                <a:cs typeface="+mn-cs"/>
              </a:rPr>
              <a:t>Tables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PivotTable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Follow wizard steps.</a:t>
            </a: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PivotTables allow: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Quick creation of cross tabulations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Numerous custom-made summary tables and charts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 smtClean="0">
              <a:ea typeface="+mn-ea"/>
              <a:cs typeface="+mn-cs"/>
            </a:endParaRPr>
          </a:p>
        </p:txBody>
      </p:sp>
      <p:sp>
        <p:nvSpPr>
          <p:cNvPr id="7065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CB291FDE-8D13-41EF-A3EB-96A305BA203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Exploring Data Using PivotTables</a:t>
            </a:r>
          </a:p>
        </p:txBody>
      </p:sp>
      <p:pic>
        <p:nvPicPr>
          <p:cNvPr id="706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39838"/>
            <a:ext cx="396240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Box 6"/>
          <p:cNvSpPr txBox="1">
            <a:spLocks noChangeArrowheads="1"/>
          </p:cNvSpPr>
          <p:nvPr/>
        </p:nvSpPr>
        <p:spPr bwMode="auto">
          <a:xfrm>
            <a:off x="7543800" y="6172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733800" cy="4710112"/>
          </a:xfrm>
        </p:spPr>
        <p:txBody>
          <a:bodyPr>
            <a:normAutofit fontScale="925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u="sng" dirty="0" smtClean="0">
                <a:ea typeface="+mn-ea"/>
                <a:cs typeface="+mn-cs"/>
              </a:rPr>
              <a:t>PivotTable Field List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Select the fields for: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Report Filter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Column Labels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Row Labels 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l-GR" b="1" dirty="0" smtClean="0">
                <a:latin typeface="Cambria Math"/>
                <a:ea typeface="Cambria Math"/>
                <a:cs typeface="+mn-cs"/>
              </a:rPr>
              <a:t>Σ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Values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Or, before choosing </a:t>
            </a:r>
            <a:r>
              <a:rPr lang="en-US" i="1" dirty="0" smtClean="0">
                <a:ea typeface="+mn-ea"/>
                <a:cs typeface="+mn-cs"/>
              </a:rPr>
              <a:t>PivotTable</a:t>
            </a:r>
            <a:r>
              <a:rPr lang="en-US" dirty="0" smtClean="0">
                <a:ea typeface="+mn-ea"/>
                <a:cs typeface="+mn-cs"/>
              </a:rPr>
              <a:t>, you can select a cell in the data and let Excel prepare a default PivotTable</a:t>
            </a:r>
            <a:r>
              <a:rPr lang="en-US" i="1" dirty="0" smtClean="0">
                <a:ea typeface="+mn-ea"/>
                <a:cs typeface="+mn-cs"/>
              </a:rPr>
              <a:t>.</a:t>
            </a:r>
          </a:p>
        </p:txBody>
      </p:sp>
      <p:sp>
        <p:nvSpPr>
          <p:cNvPr id="7168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F85E410A-D04E-47EB-A18A-3908C5C2196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Exploring Data Using PivotTables</a:t>
            </a:r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39838"/>
            <a:ext cx="396240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TextBox 6"/>
          <p:cNvSpPr txBox="1">
            <a:spLocks noChangeArrowheads="1"/>
          </p:cNvSpPr>
          <p:nvPr/>
        </p:nvSpPr>
        <p:spPr bwMode="auto">
          <a:xfrm>
            <a:off x="7543800" y="6172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138"/>
            <a:ext cx="297180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3.22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Creating a PivotTable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Default PivotTable for Regional Sales by Product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(sum of </a:t>
            </a:r>
            <a:r>
              <a:rPr lang="en-US" dirty="0" err="1" smtClean="0">
                <a:ea typeface="+mn-ea"/>
                <a:cs typeface="+mn-cs"/>
              </a:rPr>
              <a:t>CustID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is meaningless)</a:t>
            </a:r>
          </a:p>
        </p:txBody>
      </p:sp>
      <p:sp>
        <p:nvSpPr>
          <p:cNvPr id="7270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62DBEF74-03EE-4A24-BDC8-4AE6226A062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Exploring Data Using PivotTables</a:t>
            </a:r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95400"/>
            <a:ext cx="49530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Box 6"/>
          <p:cNvSpPr txBox="1">
            <a:spLocks noChangeArrowheads="1"/>
          </p:cNvSpPr>
          <p:nvPr/>
        </p:nvSpPr>
        <p:spPr bwMode="auto">
          <a:xfrm>
            <a:off x="7696200" y="62484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07720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3.22 (continued) Creating a PivotTable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Pivot Table Tools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Options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Active Field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Field Settings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Change summarization </a:t>
            </a:r>
          </a:p>
          <a:p>
            <a:pPr marL="109728" indent="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method in </a:t>
            </a:r>
            <a:r>
              <a:rPr lang="en-US" i="1" dirty="0" smtClean="0">
                <a:ea typeface="+mn-ea"/>
                <a:cs typeface="+mn-cs"/>
              </a:rPr>
              <a:t>Value Field </a:t>
            </a:r>
          </a:p>
          <a:p>
            <a:pPr marL="109728" indent="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  Settings</a:t>
            </a:r>
            <a:r>
              <a:rPr lang="en-US" dirty="0" smtClean="0">
                <a:ea typeface="+mn-ea"/>
                <a:cs typeface="+mn-cs"/>
              </a:rPr>
              <a:t> dialog box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Select Count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7373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30B4760A-5584-4F51-BC0C-43256653BDE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Exploring Data Using PivotTables</a:t>
            </a: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057400"/>
            <a:ext cx="36576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TextBox 6"/>
          <p:cNvSpPr txBox="1">
            <a:spLocks noChangeArrowheads="1"/>
          </p:cNvSpPr>
          <p:nvPr/>
        </p:nvSpPr>
        <p:spPr bwMode="auto">
          <a:xfrm>
            <a:off x="7620000" y="59436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7696200" cy="5762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3.22 (continued)  Creating a PivotTable</a:t>
            </a:r>
            <a:endParaRPr lang="en-US" smtClean="0"/>
          </a:p>
        </p:txBody>
      </p:sp>
      <p:sp>
        <p:nvSpPr>
          <p:cNvPr id="7475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CAD8E359-207C-431B-8DB6-D453344702F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Exploring Data Using PivotTables</a:t>
            </a:r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5613" y="1979613"/>
            <a:ext cx="43354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TextBox 7"/>
          <p:cNvSpPr txBox="1">
            <a:spLocks noChangeArrowheads="1"/>
          </p:cNvSpPr>
          <p:nvPr/>
        </p:nvSpPr>
        <p:spPr bwMode="auto">
          <a:xfrm>
            <a:off x="7753350" y="4037013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3.40</a:t>
            </a:r>
          </a:p>
        </p:txBody>
      </p:sp>
      <p:pic>
        <p:nvPicPr>
          <p:cNvPr id="747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213" y="4419600"/>
            <a:ext cx="4233862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TextBox 9"/>
          <p:cNvSpPr txBox="1">
            <a:spLocks noChangeArrowheads="1"/>
          </p:cNvSpPr>
          <p:nvPr/>
        </p:nvSpPr>
        <p:spPr bwMode="auto">
          <a:xfrm>
            <a:off x="7869238" y="6167438"/>
            <a:ext cx="71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Table 3.1</a:t>
            </a:r>
          </a:p>
        </p:txBody>
      </p:sp>
      <p:sp>
        <p:nvSpPr>
          <p:cNvPr id="74761" name="Content Placeholder 1"/>
          <p:cNvSpPr txBox="1">
            <a:spLocks/>
          </p:cNvSpPr>
          <p:nvPr/>
        </p:nvSpPr>
        <p:spPr bwMode="auto">
          <a:xfrm>
            <a:off x="577850" y="2278063"/>
            <a:ext cx="34178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PivotTable for Count of Regional Sales by Product</a:t>
            </a:r>
          </a:p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endParaRPr lang="en-US" sz="2700"/>
          </a:p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endParaRPr lang="en-US" sz="2700"/>
          </a:p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PivotTable results match those shown earlier in Table 3.1.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1"/>
          <p:cNvSpPr>
            <a:spLocks noGrp="1"/>
          </p:cNvSpPr>
          <p:nvPr>
            <p:ph idx="1"/>
          </p:nvPr>
        </p:nvSpPr>
        <p:spPr>
          <a:xfrm>
            <a:off x="647700" y="2819400"/>
            <a:ext cx="3543300" cy="3048000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Drag </a:t>
            </a:r>
            <a:r>
              <a:rPr lang="en-US" i="1" smtClean="0"/>
              <a:t>Source</a:t>
            </a:r>
            <a:r>
              <a:rPr lang="en-US" smtClean="0"/>
              <a:t> into the </a:t>
            </a:r>
            <a:r>
              <a:rPr lang="en-US" i="1" smtClean="0"/>
              <a:t>Row Labels </a:t>
            </a:r>
            <a:r>
              <a:rPr lang="en-US" smtClean="0"/>
              <a:t>box.</a:t>
            </a:r>
          </a:p>
          <a:p>
            <a:pPr marL="109538" indent="0" eaLnBrk="1" hangingPunct="1">
              <a:spcBef>
                <a:spcPts val="1200"/>
              </a:spcBef>
              <a:buFont typeface="Wingdings 3" pitchFamily="-72" charset="2"/>
              <a:buNone/>
            </a:pPr>
            <a:endParaRPr lang="en-US" smtClean="0"/>
          </a:p>
          <a:p>
            <a:pPr marL="109538" indent="0"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smtClean="0"/>
              <a:t>PivotTable for Sales by Region, Product, and Order Source</a:t>
            </a:r>
          </a:p>
          <a:p>
            <a:pPr marL="109538" indent="0" eaLnBrk="1" hangingPunct="1"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7577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25550A06-15DE-426F-AAFF-B34F3167905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Exploring Data Using PivotTables</a:t>
            </a: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95400"/>
            <a:ext cx="43434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Box 7"/>
          <p:cNvSpPr txBox="1">
            <a:spLocks noChangeArrowheads="1"/>
          </p:cNvSpPr>
          <p:nvPr/>
        </p:nvSpPr>
        <p:spPr bwMode="auto">
          <a:xfrm>
            <a:off x="7543800" y="6172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3.41</a:t>
            </a:r>
          </a:p>
        </p:txBody>
      </p:sp>
      <p:sp>
        <p:nvSpPr>
          <p:cNvPr id="75783" name="Content Placeholder 1"/>
          <p:cNvSpPr txBox="1">
            <a:spLocks/>
          </p:cNvSpPr>
          <p:nvPr/>
        </p:nvSpPr>
        <p:spPr bwMode="auto">
          <a:xfrm>
            <a:off x="457200" y="1481138"/>
            <a:ext cx="39624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u="sng"/>
              <a:t>Example 3.22 (continued)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 u="sng"/>
              <a:t>Creating a PivotTable</a:t>
            </a:r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138"/>
            <a:ext cx="342900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3.23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the Pivot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Table Report Filter</a:t>
            </a:r>
          </a:p>
          <a:p>
            <a:pPr marL="109728" indent="0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Drag </a:t>
            </a:r>
            <a:r>
              <a:rPr lang="en-US" i="1" dirty="0" smtClean="0">
                <a:ea typeface="+mn-ea"/>
                <a:cs typeface="+mn-cs"/>
              </a:rPr>
              <a:t>Payment</a:t>
            </a:r>
            <a:r>
              <a:rPr lang="en-US" dirty="0" smtClean="0">
                <a:ea typeface="+mn-ea"/>
                <a:cs typeface="+mn-cs"/>
              </a:rPr>
              <a:t> into </a:t>
            </a:r>
            <a:r>
              <a:rPr lang="en-US" i="1" dirty="0" smtClean="0">
                <a:ea typeface="+mn-ea"/>
                <a:cs typeface="+mn-cs"/>
              </a:rPr>
              <a:t>Report Filter </a:t>
            </a:r>
            <a:r>
              <a:rPr lang="en-US" dirty="0" smtClean="0">
                <a:ea typeface="+mn-ea"/>
                <a:cs typeface="+mn-cs"/>
              </a:rPr>
              <a:t>box.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PivotTable Filtered by Payment Type.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7680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03F47D4A-89E2-410D-BF87-DD175B9A9AE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Exploring Data Using PivotTables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447800"/>
            <a:ext cx="48275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TextBox 8"/>
          <p:cNvSpPr txBox="1">
            <a:spLocks noChangeArrowheads="1"/>
          </p:cNvSpPr>
          <p:nvPr/>
        </p:nvSpPr>
        <p:spPr bwMode="auto">
          <a:xfrm>
            <a:off x="7543800" y="6172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3.1  Creating a Column Chart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174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174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54CBDFB9-07D4-4B6F-A318-55BEC321A2B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70113"/>
            <a:ext cx="75977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67000" y="2590800"/>
            <a:ext cx="5638800" cy="685800"/>
          </a:xfrm>
          <a:prstGeom prst="rect">
            <a:avLst/>
          </a:prstGeom>
          <a:solidFill>
            <a:schemeClr val="accent1">
              <a:alpha val="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751" name="TextBox 9"/>
          <p:cNvSpPr txBox="1">
            <a:spLocks noChangeArrowheads="1"/>
          </p:cNvSpPr>
          <p:nvPr/>
        </p:nvSpPr>
        <p:spPr bwMode="auto">
          <a:xfrm>
            <a:off x="7634288" y="59610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</a:t>
            </a:r>
          </a:p>
        </p:txBody>
      </p:sp>
      <p:sp>
        <p:nvSpPr>
          <p:cNvPr id="31752" name="TextBox 3"/>
          <p:cNvSpPr txBox="1">
            <a:spLocks noChangeArrowheads="1"/>
          </p:cNvSpPr>
          <p:nvPr/>
        </p:nvSpPr>
        <p:spPr bwMode="auto">
          <a:xfrm>
            <a:off x="6673850" y="1549400"/>
            <a:ext cx="1712913" cy="339725"/>
          </a:xfrm>
          <a:prstGeom prst="rect">
            <a:avLst/>
          </a:prstGeom>
          <a:solidFill>
            <a:schemeClr val="bg2">
              <a:alpha val="25098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Highlighted Cells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46888" y="1881188"/>
            <a:ext cx="620712" cy="709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9478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3.23 (continued)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Using the PivotTable Report Filter</a:t>
            </a:r>
          </a:p>
          <a:p>
            <a:pPr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smtClean="0"/>
              <a:t>Click on the drop-down arrow in row 1.</a:t>
            </a:r>
          </a:p>
          <a:p>
            <a:pPr eaLnBrk="1" hangingPunct="1">
              <a:buFont typeface="Wingdings 3" pitchFamily="-72" charset="2"/>
              <a:buNone/>
            </a:pPr>
            <a:endParaRPr lang="en-US" u="sng" smtClean="0"/>
          </a:p>
        </p:txBody>
      </p:sp>
      <p:sp>
        <p:nvSpPr>
          <p:cNvPr id="7782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C7A8B7BA-BA86-4E10-9720-B059397911E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Exploring Data Using PivotTables</a:t>
            </a:r>
          </a:p>
        </p:txBody>
      </p:sp>
      <p:pic>
        <p:nvPicPr>
          <p:cNvPr id="778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325" y="4038600"/>
            <a:ext cx="3597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TextBox 7"/>
          <p:cNvSpPr txBox="1">
            <a:spLocks noChangeArrowheads="1"/>
          </p:cNvSpPr>
          <p:nvPr/>
        </p:nvSpPr>
        <p:spPr bwMode="auto">
          <a:xfrm>
            <a:off x="7766050" y="57150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3.43</a:t>
            </a:r>
          </a:p>
        </p:txBody>
      </p:sp>
      <p:sp>
        <p:nvSpPr>
          <p:cNvPr id="77831" name="Content Placeholder 1"/>
          <p:cNvSpPr txBox="1">
            <a:spLocks/>
          </p:cNvSpPr>
          <p:nvPr/>
        </p:nvSpPr>
        <p:spPr bwMode="auto">
          <a:xfrm>
            <a:off x="457200" y="3048000"/>
            <a:ext cx="449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Choose Credit-Card.</a:t>
            </a:r>
          </a:p>
          <a:p>
            <a:pPr marL="109538">
              <a:spcBef>
                <a:spcPts val="12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Obtain this cross-tabulation PivotTable for credit card transactions.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3.24  A PivotChart for Sales Data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Create a chart using the PivotTable for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Sales by Region, Product, and Order Source.</a:t>
            </a:r>
          </a:p>
          <a:p>
            <a:pPr eaLnBrk="1" hangingPunct="1"/>
            <a:r>
              <a:rPr lang="en-US" i="1" smtClean="0"/>
              <a:t>Insert </a:t>
            </a:r>
          </a:p>
          <a:p>
            <a:pPr eaLnBrk="1" hangingPunct="1"/>
            <a:r>
              <a:rPr lang="en-US" i="1" smtClean="0"/>
              <a:t>Column Chart</a:t>
            </a:r>
          </a:p>
          <a:p>
            <a:pPr eaLnBrk="1" hangingPunct="1">
              <a:spcBef>
                <a:spcPts val="1800"/>
              </a:spcBef>
              <a:buFont typeface="Wingdings 3" pitchFamily="-72" charset="2"/>
              <a:buNone/>
            </a:pPr>
            <a:r>
              <a:rPr lang="en-US" smtClean="0"/>
              <a:t>To display only Book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data, click on the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i="1" smtClean="0"/>
              <a:t>Product</a:t>
            </a:r>
            <a:r>
              <a:rPr lang="en-US" smtClean="0"/>
              <a:t> button and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deselect DVD.</a:t>
            </a:r>
          </a:p>
        </p:txBody>
      </p:sp>
      <p:sp>
        <p:nvSpPr>
          <p:cNvPr id="7885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81A3D607-0F5B-4AEB-B050-DB9C9FBA0E8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  <a:cs typeface="+mj-cs"/>
              </a:rPr>
              <a:t>Exploring Data Using Pivo</a:t>
            </a:r>
            <a:r>
              <a:rPr lang="en-US" dirty="0" smtClean="0">
                <a:ea typeface="+mj-ea"/>
                <a:cs typeface="+mj-cs"/>
              </a:rPr>
              <a:t>tTables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352800"/>
            <a:ext cx="4686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Box 6"/>
          <p:cNvSpPr txBox="1">
            <a:spLocks noChangeArrowheads="1"/>
          </p:cNvSpPr>
          <p:nvPr/>
        </p:nvSpPr>
        <p:spPr bwMode="auto">
          <a:xfrm>
            <a:off x="7848600" y="6172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9874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CAFE198D-4FC3-4EEC-82BA-EC569501911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Key Terms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9876" name="Content Placeholder 1"/>
          <p:cNvSpPr>
            <a:spLocks noGrp="1"/>
          </p:cNvSpPr>
          <p:nvPr>
            <p:ph idx="1"/>
          </p:nvPr>
        </p:nvSpPr>
        <p:spPr>
          <a:xfrm>
            <a:off x="468313" y="1358900"/>
            <a:ext cx="3951287" cy="4648200"/>
          </a:xfrm>
        </p:spPr>
        <p:txBody>
          <a:bodyPr/>
          <a:lstStyle/>
          <a:p>
            <a:pPr eaLnBrk="1" hangingPunct="1"/>
            <a:r>
              <a:rPr lang="en-US" smtClean="0"/>
              <a:t>Area chart</a:t>
            </a:r>
          </a:p>
          <a:p>
            <a:pPr eaLnBrk="1" hangingPunct="1"/>
            <a:r>
              <a:rPr lang="en-US" smtClean="0"/>
              <a:t>Bar chart</a:t>
            </a:r>
          </a:p>
          <a:p>
            <a:pPr eaLnBrk="1" hangingPunct="1"/>
            <a:r>
              <a:rPr lang="en-US" smtClean="0"/>
              <a:t>Bubble chart</a:t>
            </a:r>
          </a:p>
          <a:p>
            <a:pPr eaLnBrk="1" hangingPunct="1"/>
            <a:r>
              <a:rPr lang="en-US" smtClean="0"/>
              <a:t>Column chart</a:t>
            </a:r>
          </a:p>
          <a:p>
            <a:pPr eaLnBrk="1" hangingPunct="1"/>
            <a:r>
              <a:rPr lang="en-US" smtClean="0"/>
              <a:t>Contingency table</a:t>
            </a:r>
          </a:p>
          <a:p>
            <a:pPr eaLnBrk="1" hangingPunct="1"/>
            <a:r>
              <a:rPr lang="en-US" smtClean="0"/>
              <a:t>Cross-tabulation</a:t>
            </a:r>
          </a:p>
          <a:p>
            <a:pPr eaLnBrk="1" hangingPunct="1"/>
            <a:r>
              <a:rPr lang="en-US" smtClean="0"/>
              <a:t>Cumulative relative  frequency</a:t>
            </a:r>
          </a:p>
          <a:p>
            <a:pPr eaLnBrk="1" hangingPunct="1"/>
            <a:r>
              <a:rPr lang="en-US" smtClean="0"/>
              <a:t>Cumulative relative  frequency distribution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9877" name="Content Placeholder 1"/>
          <p:cNvSpPr txBox="1">
            <a:spLocks/>
          </p:cNvSpPr>
          <p:nvPr/>
        </p:nvSpPr>
        <p:spPr bwMode="auto">
          <a:xfrm>
            <a:off x="4691063" y="1371600"/>
            <a:ext cx="395287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endParaRPr lang="en-US" sz="2700"/>
          </a:p>
        </p:txBody>
      </p:sp>
      <p:sp>
        <p:nvSpPr>
          <p:cNvPr id="79878" name="Content Placeholder 1"/>
          <p:cNvSpPr txBox="1">
            <a:spLocks/>
          </p:cNvSpPr>
          <p:nvPr/>
        </p:nvSpPr>
        <p:spPr bwMode="auto">
          <a:xfrm>
            <a:off x="4843463" y="1382713"/>
            <a:ext cx="3952875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Data profile (fractile)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Descriptive statistics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Doughnut chart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Frequency distribution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Histogram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 i="1"/>
              <a:t>k</a:t>
            </a:r>
            <a:r>
              <a:rPr lang="en-US" sz="2700" baseline="30000"/>
              <a:t>th</a:t>
            </a:r>
            <a:r>
              <a:rPr lang="en-US" sz="2700"/>
              <a:t> percentile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Line chart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Ogive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Pareto analysis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Pie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0898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711AEC05-F521-45E1-A46D-B22EE7C17FD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3 - Key Terms (continued)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0900" name="Content Placeholder 1"/>
          <p:cNvSpPr>
            <a:spLocks noGrp="1"/>
          </p:cNvSpPr>
          <p:nvPr>
            <p:ph idx="1"/>
          </p:nvPr>
        </p:nvSpPr>
        <p:spPr>
          <a:xfrm>
            <a:off x="468313" y="1358900"/>
            <a:ext cx="3951287" cy="4648200"/>
          </a:xfrm>
        </p:spPr>
        <p:txBody>
          <a:bodyPr/>
          <a:lstStyle/>
          <a:p>
            <a:pPr eaLnBrk="1" hangingPunct="1"/>
            <a:r>
              <a:rPr lang="en-US" smtClean="0"/>
              <a:t>PivotChart</a:t>
            </a:r>
          </a:p>
          <a:p>
            <a:pPr eaLnBrk="1" hangingPunct="1"/>
            <a:r>
              <a:rPr lang="en-US" smtClean="0"/>
              <a:t>PivotTable</a:t>
            </a:r>
          </a:p>
          <a:p>
            <a:pPr eaLnBrk="1" hangingPunct="1"/>
            <a:r>
              <a:rPr lang="en-US" smtClean="0"/>
              <a:t>Quartile</a:t>
            </a:r>
          </a:p>
          <a:p>
            <a:pPr eaLnBrk="1" hangingPunct="1"/>
            <a:r>
              <a:rPr lang="en-US" smtClean="0"/>
              <a:t>Radar chart</a:t>
            </a:r>
          </a:p>
          <a:p>
            <a:pPr eaLnBrk="1" hangingPunct="1"/>
            <a:r>
              <a:rPr lang="en-US" smtClean="0"/>
              <a:t>Relative frequency</a:t>
            </a:r>
          </a:p>
          <a:p>
            <a:pPr eaLnBrk="1" hangingPunct="1"/>
            <a:r>
              <a:rPr lang="en-US" smtClean="0"/>
              <a:t>Relative frequency distribution</a:t>
            </a:r>
          </a:p>
          <a:p>
            <a:pPr eaLnBrk="1" hangingPunct="1"/>
            <a:r>
              <a:rPr lang="en-US" smtClean="0"/>
              <a:t>Scatter chart</a:t>
            </a:r>
          </a:p>
          <a:p>
            <a:pPr eaLnBrk="1" hangingPunct="1"/>
            <a:r>
              <a:rPr lang="en-US" smtClean="0"/>
              <a:t>Statistic</a:t>
            </a:r>
          </a:p>
          <a:p>
            <a:pPr eaLnBrk="1" hangingPunct="1"/>
            <a:r>
              <a:rPr lang="en-US" smtClean="0"/>
              <a:t>Statistics</a:t>
            </a:r>
          </a:p>
          <a:p>
            <a:pPr eaLnBrk="1" hangingPunct="1"/>
            <a:endParaRPr lang="en-US" smtClean="0"/>
          </a:p>
        </p:txBody>
      </p:sp>
      <p:sp>
        <p:nvSpPr>
          <p:cNvPr id="80901" name="Content Placeholder 1"/>
          <p:cNvSpPr txBox="1">
            <a:spLocks/>
          </p:cNvSpPr>
          <p:nvPr/>
        </p:nvSpPr>
        <p:spPr bwMode="auto">
          <a:xfrm>
            <a:off x="4691063" y="1371600"/>
            <a:ext cx="395287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endParaRPr lang="en-US" sz="2700"/>
          </a:p>
        </p:txBody>
      </p:sp>
      <p:sp>
        <p:nvSpPr>
          <p:cNvPr id="80902" name="Content Placeholder 1"/>
          <p:cNvSpPr txBox="1">
            <a:spLocks/>
          </p:cNvSpPr>
          <p:nvPr/>
        </p:nvSpPr>
        <p:spPr bwMode="auto">
          <a:xfrm>
            <a:off x="4843463" y="1382713"/>
            <a:ext cx="3952875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Stock chart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Surface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Content Placeholder 1"/>
          <p:cNvSpPr>
            <a:spLocks noGrp="1"/>
          </p:cNvSpPr>
          <p:nvPr>
            <p:ph idx="1"/>
          </p:nvPr>
        </p:nvSpPr>
        <p:spPr>
          <a:xfrm>
            <a:off x="381000" y="1612900"/>
            <a:ext cx="8305800" cy="479742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smtClean="0"/>
              <a:t>Recall that PLE produces lawnmowers and a medium size diesel power lawn tractor.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Create charts of the satisfaction data, sales data, delivery time data, and other variables of interest.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Compare shipping costs for existing and proposed plant locations. 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Examine customer attributes by region and write a formal report summarizing your results.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Case Study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Performance Lawn Equipment (3)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192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192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359ECFAF-A522-4728-A34D-D1E4EA3A0B0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2946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908D17D6-167B-4641-AAF2-BAA97002EF9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2947" name="Picture 2" descr="3293795473_47524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5486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117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3.1  </a:t>
            </a:r>
            <a:r>
              <a:rPr lang="en-US" u="sng" dirty="0">
                <a:ea typeface="+mn-ea"/>
                <a:cs typeface="+mn-cs"/>
              </a:rPr>
              <a:t>(continued</a:t>
            </a:r>
            <a:r>
              <a:rPr lang="en-US" u="sng" dirty="0" smtClean="0">
                <a:ea typeface="+mn-ea"/>
                <a:cs typeface="+mn-cs"/>
              </a:rPr>
              <a:t>)  Creating a Column Chart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Choose column chart (clustered or stacked).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Add chart title (Alabama Employment).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Rename Series1, Series2, and Series3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        (</a:t>
            </a:r>
            <a:r>
              <a:rPr lang="en-US" sz="2400" cap="small" dirty="0" smtClean="0">
                <a:ea typeface="+mn-ea"/>
                <a:cs typeface="+mn-cs"/>
              </a:rPr>
              <a:t>ALL EMPLOYEES</a:t>
            </a:r>
            <a:r>
              <a:rPr lang="en-US" sz="2400" dirty="0" smtClean="0">
                <a:ea typeface="+mn-ea"/>
                <a:cs typeface="+mn-cs"/>
              </a:rPr>
              <a:t>, Men, Women).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277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277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64B2719F-743C-494C-A387-AFE434919F8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713" y="3213100"/>
            <a:ext cx="5089525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5711825" y="6053138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3.1  (continued)  Creating a Column Chart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379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379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94E87382-D45A-4653-9BF4-2EC8364071C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62023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6238875" y="56388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3.5</a:t>
            </a:r>
          </a:p>
        </p:txBody>
      </p: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7199313" y="1847850"/>
            <a:ext cx="1171575" cy="925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Clustered</a:t>
            </a:r>
          </a:p>
          <a:p>
            <a:r>
              <a:rPr lang="en-US" sz="1800"/>
              <a:t>Column</a:t>
            </a:r>
          </a:p>
          <a:p>
            <a:r>
              <a:rPr lang="en-US" sz="1800"/>
              <a:t>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3.1  (continued)  Creating a Column Chart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481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482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08B106FE-AC37-4395-8C6A-FF3E951C06C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6251575" y="5735638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3.6</a:t>
            </a: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14513"/>
            <a:ext cx="56388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3"/>
          <p:cNvSpPr txBox="1">
            <a:spLocks noChangeArrowheads="1"/>
          </p:cNvSpPr>
          <p:nvPr/>
        </p:nvSpPr>
        <p:spPr bwMode="auto">
          <a:xfrm>
            <a:off x="7315200" y="1825625"/>
            <a:ext cx="1019175" cy="925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Stacked</a:t>
            </a:r>
          </a:p>
          <a:p>
            <a:r>
              <a:rPr lang="en-US" sz="1800"/>
              <a:t>Column</a:t>
            </a:r>
          </a:p>
          <a:p>
            <a:r>
              <a:rPr lang="en-US" sz="1800"/>
              <a:t>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3.2  Line Chart for U.S. Exports to China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584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584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2D5754E8-C6F4-44D3-B4DC-7CE6D681292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98688"/>
            <a:ext cx="60960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6632575" y="58991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1969</Words>
  <Application>Microsoft Office PowerPoint</Application>
  <PresentationFormat>On-screen Show (4:3)</PresentationFormat>
  <Paragraphs>439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ＭＳ Ｐゴシック</vt:lpstr>
      <vt:lpstr>Calibri</vt:lpstr>
      <vt:lpstr>Wingdings 3</vt:lpstr>
      <vt:lpstr>Verdana</vt:lpstr>
      <vt:lpstr>Wingdings 2</vt:lpstr>
      <vt:lpstr>Cambria Math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Ann Pulido</cp:lastModifiedBy>
  <cp:revision>140</cp:revision>
  <dcterms:created xsi:type="dcterms:W3CDTF">2011-11-27T17:51:45Z</dcterms:created>
  <dcterms:modified xsi:type="dcterms:W3CDTF">2012-03-01T20:07:20Z</dcterms:modified>
</cp:coreProperties>
</file>