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1" r:id="rId1"/>
    <p:sldMasterId id="2147483865" r:id="rId2"/>
  </p:sldMasterIdLst>
  <p:notesMasterIdLst>
    <p:notesMasterId r:id="rId42"/>
  </p:notesMasterIdLst>
  <p:sldIdLst>
    <p:sldId id="263" r:id="rId3"/>
    <p:sldId id="306" r:id="rId4"/>
    <p:sldId id="307" r:id="rId5"/>
    <p:sldId id="266" r:id="rId6"/>
    <p:sldId id="298" r:id="rId7"/>
    <p:sldId id="267" r:id="rId8"/>
    <p:sldId id="268" r:id="rId9"/>
    <p:sldId id="269" r:id="rId10"/>
    <p:sldId id="300" r:id="rId11"/>
    <p:sldId id="299" r:id="rId12"/>
    <p:sldId id="290" r:id="rId13"/>
    <p:sldId id="291" r:id="rId14"/>
    <p:sldId id="292" r:id="rId15"/>
    <p:sldId id="270" r:id="rId16"/>
    <p:sldId id="264" r:id="rId17"/>
    <p:sldId id="301" r:id="rId18"/>
    <p:sldId id="271" r:id="rId19"/>
    <p:sldId id="293" r:id="rId20"/>
    <p:sldId id="272" r:id="rId21"/>
    <p:sldId id="295" r:id="rId22"/>
    <p:sldId id="305" r:id="rId23"/>
    <p:sldId id="297" r:id="rId24"/>
    <p:sldId id="273" r:id="rId25"/>
    <p:sldId id="274" r:id="rId26"/>
    <p:sldId id="275" r:id="rId27"/>
    <p:sldId id="282" r:id="rId28"/>
    <p:sldId id="265" r:id="rId29"/>
    <p:sldId id="30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303" r:id="rId38"/>
    <p:sldId id="309" r:id="rId39"/>
    <p:sldId id="308" r:id="rId40"/>
    <p:sldId id="260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248" autoAdjust="0"/>
    <p:restoredTop sz="94660"/>
  </p:normalViewPr>
  <p:slideViewPr>
    <p:cSldViewPr>
      <p:cViewPr varScale="1">
        <p:scale>
          <a:sx n="174" d="100"/>
          <a:sy n="174" d="100"/>
        </p:scale>
        <p:origin x="-5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65D6203-3DD2-4A6A-98AE-4123AC026E84}" type="datetimeFigureOut">
              <a:rPr lang="en-US"/>
              <a:pPr>
                <a:defRPr/>
              </a:pPr>
              <a:t>3/8/12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E7134E3-AB19-40CD-90BF-CAD258A62B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304FCD-8461-43B0-9EA6-35B14730953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FFC7E4-F246-45B7-BA67-81D6572D5D1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457D1FEE-E691-4E2C-A4B5-BD822378B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0092D-8379-4718-AECD-05A2983B2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03BC5-9B81-48ED-A8D6-660DDE15F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CED76513-4D78-4246-9602-E0D8342EC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379913" y="6408738"/>
            <a:ext cx="2554287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05800" y="6408738"/>
            <a:ext cx="7080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7DEDB2CB-1CD5-4D44-8271-E3B6B8E2C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B4F53F9A-F5D6-4F71-93EF-4ABDA717B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57CA1EBF-BCBC-4209-AE6C-BB4530584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8049C668-FC91-489D-85EB-33BFD1D0D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604C49EB-C3DB-461C-B878-1D5D38ECE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AFE35AEF-B273-4A6B-9B2F-E8FFF11E2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88970C70-CB79-4303-ACA3-D3F47EA73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5B5A4C8B-B29D-4BF6-9045-AF2D9784E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379913" y="6408738"/>
            <a:ext cx="31638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B0EF29A0-9607-42E9-BF9F-BBEE58D9E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8B458CC0-5CA5-42D8-BEC3-C0AA43092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1510DF71-EC39-426A-9D28-7CCF5686F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896E173C-5F01-48B0-9959-26C09E6AC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4D8F4938-6990-4C01-A645-C5B064A6A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0CC03-A33B-4529-8D18-404A0B935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B88DF-2248-497A-963C-0AEE0F9B7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FEB31-AA5B-47D5-81AA-BF5CA3B8B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F90EE243-0340-4A10-B2CD-796266CA0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7D598-2F19-40DD-8971-0CC5701EE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C7CC7-FA66-472D-ADE8-794A6787A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378E79E8-7C01-4758-B4DF-F868FCE7F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2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3087687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82000" y="6408738"/>
            <a:ext cx="63182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6C8B9252-7A24-47B7-8290-5C7398D0C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888" r:id="rId4"/>
    <p:sldLayoutId id="2147483903" r:id="rId5"/>
    <p:sldLayoutId id="2147483887" r:id="rId6"/>
    <p:sldLayoutId id="2147483886" r:id="rId7"/>
    <p:sldLayoutId id="2147483904" r:id="rId8"/>
    <p:sldLayoutId id="2147483905" r:id="rId9"/>
    <p:sldLayoutId id="2147483906" r:id="rId10"/>
    <p:sldLayoutId id="2147483907" r:id="rId11"/>
    <p:sldLayoutId id="2147483908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pitchFamily="-72" charset="-128"/>
          <a:cs typeface="ＭＳ Ｐゴシック" pitchFamily="-7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-72" charset="2"/>
        <a:buChar char=""/>
        <a:defRPr sz="27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-72" charset="0"/>
        <a:buChar char="◦"/>
        <a:defRPr sz="23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-72" charset="2"/>
        <a:buChar char=""/>
        <a:defRPr sz="21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sz="19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Chapter 2: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Analytics on Spreadsheets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685800" y="2378075"/>
            <a:ext cx="6442075" cy="1655763"/>
          </a:xfrm>
          <a:prstGeom prst="rect">
            <a:avLst/>
          </a:prstGeom>
          <a:solidFill>
            <a:schemeClr val="bg2">
              <a:alpha val="30196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182880" tIns="182880" rIns="182880" bIns="182880" anchor="ctr">
            <a:prstTxWarp prst="textNoShape">
              <a:avLst/>
            </a:prstTxWarp>
            <a:spAutoFit/>
          </a:bodyPr>
          <a:lstStyle/>
          <a:p>
            <a:r>
              <a:rPr lang="en-US" sz="2800" i="1"/>
              <a:t>Business Analytics</a:t>
            </a:r>
            <a:r>
              <a:rPr lang="en-US" sz="2800"/>
              <a:t>: </a:t>
            </a:r>
            <a:r>
              <a:rPr lang="en-US" sz="2800" i="1"/>
              <a:t>Methods, Models, </a:t>
            </a:r>
          </a:p>
          <a:p>
            <a:r>
              <a:rPr lang="en-US" sz="2800" i="1"/>
              <a:t>and Decisions</a:t>
            </a:r>
            <a:r>
              <a:rPr lang="en-US" sz="2800"/>
              <a:t>,1</a:t>
            </a:r>
            <a:r>
              <a:rPr lang="en-US" sz="2800" baseline="30000"/>
              <a:t>st</a:t>
            </a:r>
            <a:r>
              <a:rPr lang="en-US" sz="2800"/>
              <a:t> edition</a:t>
            </a:r>
          </a:p>
          <a:p>
            <a:r>
              <a:rPr lang="en-US" sz="2800"/>
              <a:t>James R. Evans</a:t>
            </a:r>
          </a:p>
        </p:txBody>
      </p:sp>
      <p:sp>
        <p:nvSpPr>
          <p:cNvPr id="27651" name="Footer Placeholder 5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27652" name="Slide Number Placeholder 1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2-</a:t>
            </a:r>
            <a:fld id="{CB63E3F8-ACAE-476D-8FD0-6437AA18462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Copying Excel Formulas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Cells can be copied in many ways.</a:t>
            </a:r>
          </a:p>
          <a:p>
            <a:pPr eaLnBrk="1" hangingPunct="1"/>
            <a:r>
              <a:rPr lang="en-US" smtClean="0"/>
              <a:t>Use the Copy button in the Home tab, then Paste</a:t>
            </a:r>
          </a:p>
          <a:p>
            <a:pPr eaLnBrk="1" hangingPunct="1"/>
            <a:r>
              <a:rPr lang="en-US" smtClean="0"/>
              <a:t>Use Ctrl-C, then Ctrl-V</a:t>
            </a:r>
          </a:p>
          <a:p>
            <a:pPr eaLnBrk="1" hangingPunct="1"/>
            <a:r>
              <a:rPr lang="en-US" smtClean="0"/>
              <a:t>Drag the bottom right corner of a cell (the fill handle) across a row or column</a:t>
            </a:r>
          </a:p>
          <a:p>
            <a:pPr eaLnBrk="1" hangingPunct="1"/>
            <a:r>
              <a:rPr lang="en-US" smtClean="0"/>
              <a:t>Double click on the fill handle of a cell and its value (or formula) is copied to the cells below if there is data in an adjacent column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Basic Excel Skills</a:t>
            </a:r>
          </a:p>
        </p:txBody>
      </p:sp>
      <p:sp>
        <p:nvSpPr>
          <p:cNvPr id="36867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4379913" y="6408738"/>
            <a:ext cx="26304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2-</a:t>
            </a:r>
            <a:fld id="{1B311AE0-5628-42C0-BC6E-CDB57887AE5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2.2  Copying Excel Formulas by Dragging</a:t>
            </a:r>
          </a:p>
          <a:p>
            <a:pPr eaLnBrk="1" hangingPunct="1">
              <a:buFont typeface="Wingdings 3" pitchFamily="-7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Basic Excel Skills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057400"/>
            <a:ext cx="64293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4379913" y="6408738"/>
            <a:ext cx="27066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8917" name="TextBox 6"/>
          <p:cNvSpPr txBox="1">
            <a:spLocks noChangeArrowheads="1"/>
          </p:cNvSpPr>
          <p:nvPr/>
        </p:nvSpPr>
        <p:spPr bwMode="auto">
          <a:xfrm>
            <a:off x="6770688" y="596265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2.3</a:t>
            </a:r>
          </a:p>
        </p:txBody>
      </p:sp>
      <p:sp>
        <p:nvSpPr>
          <p:cNvPr id="37894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2-</a:t>
            </a:r>
            <a:fld id="{018A2C47-24A3-4245-8B4F-04D6E1FCD7B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/>
              <a:t>Example 2.2 (continued)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/>
              <a:t>Copying Excel Formulas by Dragging</a:t>
            </a:r>
          </a:p>
          <a:p>
            <a:pPr eaLnBrk="1" hangingPunct="1">
              <a:buFont typeface="Wingdings 3" pitchFamily="-72" charset="2"/>
              <a:buNone/>
            </a:pPr>
            <a:endParaRPr lang="en-US"/>
          </a:p>
          <a:p>
            <a:pPr eaLnBrk="1" hangingPunct="1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Basic Excel Skills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603500"/>
            <a:ext cx="57245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4379913" y="6408738"/>
            <a:ext cx="27066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9941" name="TextBox 6"/>
          <p:cNvSpPr txBox="1">
            <a:spLocks noChangeArrowheads="1"/>
          </p:cNvSpPr>
          <p:nvPr/>
        </p:nvSpPr>
        <p:spPr bwMode="auto">
          <a:xfrm>
            <a:off x="6565900" y="608330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2.4</a:t>
            </a:r>
          </a:p>
        </p:txBody>
      </p:sp>
      <p:sp>
        <p:nvSpPr>
          <p:cNvPr id="38918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2-</a:t>
            </a:r>
            <a:fld id="{B82DDD3A-8AAD-453E-9E1A-DDDA88DF0C6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2.2  (continued)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Copying Excel Formulas by Dragging</a:t>
            </a:r>
          </a:p>
          <a:p>
            <a:pPr eaLnBrk="1" hangingPunct="1">
              <a:buFont typeface="Wingdings 3" pitchFamily="-7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Basic Excel Skills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025" y="2557463"/>
            <a:ext cx="737235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4379913" y="6408738"/>
            <a:ext cx="27066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7342188" y="5818188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2.5</a:t>
            </a:r>
          </a:p>
        </p:txBody>
      </p:sp>
      <p:sp>
        <p:nvSpPr>
          <p:cNvPr id="39942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2-</a:t>
            </a:r>
            <a:fld id="{D03703E7-CA44-4C17-A334-549DD930DE8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Other Useful Excel Tips</a:t>
            </a:r>
            <a:endParaRPr lang="en-US" smtClean="0"/>
          </a:p>
          <a:p>
            <a:pPr eaLnBrk="1" hangingPunct="1"/>
            <a:r>
              <a:rPr lang="en-US" smtClean="0"/>
              <a:t>Split Screen</a:t>
            </a:r>
          </a:p>
          <a:p>
            <a:pPr eaLnBrk="1" hangingPunct="1"/>
            <a:r>
              <a:rPr lang="en-US" smtClean="0"/>
              <a:t>Paste Special</a:t>
            </a:r>
          </a:p>
          <a:p>
            <a:pPr eaLnBrk="1" hangingPunct="1"/>
            <a:r>
              <a:rPr lang="en-US" smtClean="0"/>
              <a:t>Column and Row Widths</a:t>
            </a:r>
          </a:p>
          <a:p>
            <a:pPr eaLnBrk="1" hangingPunct="1"/>
            <a:r>
              <a:rPr lang="en-US" smtClean="0"/>
              <a:t>Displaying Grid Lines and Column Headers for Printing</a:t>
            </a:r>
          </a:p>
          <a:p>
            <a:pPr eaLnBrk="1" hangingPunct="1"/>
            <a:r>
              <a:rPr lang="en-US" smtClean="0"/>
              <a:t>Filling a Range with a Series of Numbers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Basic Excel Skills</a:t>
            </a:r>
          </a:p>
        </p:txBody>
      </p:sp>
      <p:sp>
        <p:nvSpPr>
          <p:cNvPr id="40963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4379913" y="6408738"/>
            <a:ext cx="27066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2-</a:t>
            </a:r>
            <a:fld id="{B6359952-E87C-40DB-90F3-E4715D5AD6D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Basic Excel Functions</a:t>
            </a:r>
            <a:endParaRPr lang="en-US" smtClean="0"/>
          </a:p>
          <a:p>
            <a:pPr eaLnBrk="1" hangingPunct="1"/>
            <a:r>
              <a:rPr lang="en-US" smtClean="0"/>
              <a:t>=MIN(</a:t>
            </a:r>
            <a:r>
              <a:rPr lang="en-US" i="1" smtClean="0"/>
              <a:t>range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=MAX(</a:t>
            </a:r>
            <a:r>
              <a:rPr lang="en-US" i="1" smtClean="0"/>
              <a:t>range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=SUM(</a:t>
            </a:r>
            <a:r>
              <a:rPr lang="en-US" i="1" smtClean="0"/>
              <a:t>range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=AVERAGE(</a:t>
            </a:r>
            <a:r>
              <a:rPr lang="en-US" i="1" smtClean="0"/>
              <a:t>range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=COUNT(</a:t>
            </a:r>
            <a:r>
              <a:rPr lang="en-US" i="1" smtClean="0"/>
              <a:t>range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=COUNTIF(</a:t>
            </a:r>
            <a:r>
              <a:rPr lang="en-US" i="1" smtClean="0"/>
              <a:t>range,criteria</a:t>
            </a:r>
            <a:r>
              <a:rPr lang="en-US" smtClean="0"/>
              <a:t>)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Excel Functions</a:t>
            </a:r>
          </a:p>
        </p:txBody>
      </p:sp>
      <p:sp>
        <p:nvSpPr>
          <p:cNvPr id="41987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4379913" y="6408738"/>
            <a:ext cx="27066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2-</a:t>
            </a:r>
            <a:fld id="{94317D1D-3185-4169-8B12-B357DBB4656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2.3  Using Basic Excel Functions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Excel Functions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57400"/>
            <a:ext cx="86772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457200" y="4267200"/>
            <a:ext cx="1905000" cy="123190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4037" name="TextBox 3"/>
          <p:cNvSpPr txBox="1">
            <a:spLocks noChangeArrowheads="1"/>
          </p:cNvSpPr>
          <p:nvPr/>
        </p:nvSpPr>
        <p:spPr bwMode="auto">
          <a:xfrm>
            <a:off x="3340100" y="4256088"/>
            <a:ext cx="10572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FF0000"/>
                </a:solidFill>
              </a:rPr>
              <a:t>=MIN(F4:F97)</a:t>
            </a:r>
          </a:p>
        </p:txBody>
      </p:sp>
      <p:sp>
        <p:nvSpPr>
          <p:cNvPr id="44038" name="TextBox 9"/>
          <p:cNvSpPr txBox="1">
            <a:spLocks noChangeArrowheads="1"/>
          </p:cNvSpPr>
          <p:nvPr/>
        </p:nvSpPr>
        <p:spPr bwMode="auto">
          <a:xfrm>
            <a:off x="3340100" y="4752975"/>
            <a:ext cx="15081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FF0000"/>
                </a:solidFill>
              </a:rPr>
              <a:t>=AVERAGE(H4:H97)</a:t>
            </a:r>
          </a:p>
        </p:txBody>
      </p:sp>
      <p:sp>
        <p:nvSpPr>
          <p:cNvPr id="43015" name="Footer Placeholder 8"/>
          <p:cNvSpPr>
            <a:spLocks noGrp="1"/>
          </p:cNvSpPr>
          <p:nvPr>
            <p:ph type="ftr" sz="quarter" idx="10"/>
          </p:nvPr>
        </p:nvSpPr>
        <p:spPr bwMode="auto">
          <a:xfrm>
            <a:off x="4379913" y="6408738"/>
            <a:ext cx="27066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4040" name="TextBox 12"/>
          <p:cNvSpPr txBox="1">
            <a:spLocks noChangeArrowheads="1"/>
          </p:cNvSpPr>
          <p:nvPr/>
        </p:nvSpPr>
        <p:spPr bwMode="auto">
          <a:xfrm>
            <a:off x="8080375" y="551815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2.6</a:t>
            </a:r>
          </a:p>
        </p:txBody>
      </p:sp>
      <p:sp>
        <p:nvSpPr>
          <p:cNvPr id="44041" name="TextBox 13"/>
          <p:cNvSpPr txBox="1">
            <a:spLocks noChangeArrowheads="1"/>
          </p:cNvSpPr>
          <p:nvPr/>
        </p:nvSpPr>
        <p:spPr bwMode="auto">
          <a:xfrm>
            <a:off x="3340100" y="4411663"/>
            <a:ext cx="11033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FF0000"/>
                </a:solidFill>
              </a:rPr>
              <a:t>=MAX(F4:F97)</a:t>
            </a:r>
          </a:p>
        </p:txBody>
      </p:sp>
      <p:sp>
        <p:nvSpPr>
          <p:cNvPr id="44042" name="TextBox 14"/>
          <p:cNvSpPr txBox="1">
            <a:spLocks noChangeArrowheads="1"/>
          </p:cNvSpPr>
          <p:nvPr/>
        </p:nvSpPr>
        <p:spPr bwMode="auto">
          <a:xfrm>
            <a:off x="3340100" y="4584700"/>
            <a:ext cx="11588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FF0000"/>
                </a:solidFill>
              </a:rPr>
              <a:t>=SUM(G4:G97)</a:t>
            </a:r>
          </a:p>
        </p:txBody>
      </p:sp>
      <p:sp>
        <p:nvSpPr>
          <p:cNvPr id="44043" name="TextBox 15"/>
          <p:cNvSpPr txBox="1">
            <a:spLocks noChangeArrowheads="1"/>
          </p:cNvSpPr>
          <p:nvPr/>
        </p:nvSpPr>
        <p:spPr bwMode="auto">
          <a:xfrm>
            <a:off x="3340100" y="5232400"/>
            <a:ext cx="18224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FF0000"/>
                </a:solidFill>
              </a:rPr>
              <a:t>=COUNTIF(H4:H97,”&lt;30”)</a:t>
            </a:r>
          </a:p>
        </p:txBody>
      </p:sp>
      <p:sp>
        <p:nvSpPr>
          <p:cNvPr id="44044" name="TextBox 16"/>
          <p:cNvSpPr txBox="1">
            <a:spLocks noChangeArrowheads="1"/>
          </p:cNvSpPr>
          <p:nvPr/>
        </p:nvSpPr>
        <p:spPr bwMode="auto">
          <a:xfrm>
            <a:off x="3352800" y="5029200"/>
            <a:ext cx="21097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FF0000"/>
                </a:solidFill>
              </a:rPr>
              <a:t>=COUNTIF(D4:D97,”=O-Ring”)</a:t>
            </a:r>
          </a:p>
        </p:txBody>
      </p:sp>
      <p:sp>
        <p:nvSpPr>
          <p:cNvPr id="43021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2-</a:t>
            </a:r>
            <a:fld id="{70E7F587-61F0-44DB-AAAD-12A66128891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4046" name="Text Box 1038"/>
          <p:cNvSpPr txBox="1">
            <a:spLocks noChangeArrowheads="1"/>
          </p:cNvSpPr>
          <p:nvPr/>
        </p:nvSpPr>
        <p:spPr bwMode="auto">
          <a:xfrm>
            <a:off x="3352800" y="4876800"/>
            <a:ext cx="14462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FF0000"/>
                </a:solidFill>
              </a:rPr>
              <a:t>=COUNT(B4:B97)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919662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Functions for Specific Applications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=NPV(</a:t>
            </a:r>
            <a:r>
              <a:rPr lang="en-US" i="1" smtClean="0"/>
              <a:t>rate,value1,value2</a:t>
            </a:r>
            <a:r>
              <a:rPr lang="en-US" smtClean="0"/>
              <a:t>,…)</a:t>
            </a:r>
          </a:p>
          <a:p>
            <a:pPr eaLnBrk="1" hangingPunct="1"/>
            <a:r>
              <a:rPr lang="en-US" u="sng" smtClean="0"/>
              <a:t>Net present value</a:t>
            </a:r>
            <a:r>
              <a:rPr lang="en-US" b="1" smtClean="0"/>
              <a:t> </a:t>
            </a:r>
            <a:r>
              <a:rPr lang="en-US" smtClean="0"/>
              <a:t>(or discounted cash flow) measures the worth of a stream of cash flows, taking into account the time value of money. </a:t>
            </a:r>
          </a:p>
          <a:p>
            <a:pPr eaLnBrk="1" hangingPunct="1">
              <a:spcBef>
                <a:spcPts val="1200"/>
              </a:spcBef>
              <a:buFont typeface="Wingdings 3" pitchFamily="-72" charset="2"/>
              <a:buNone/>
            </a:pPr>
            <a:r>
              <a:rPr lang="en-US" i="1" smtClean="0"/>
              <a:t>    F </a:t>
            </a:r>
            <a:r>
              <a:rPr lang="en-US" smtClean="0"/>
              <a:t>is the cash flow ($)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i="1" smtClean="0"/>
              <a:t>    i </a:t>
            </a:r>
            <a:r>
              <a:rPr lang="en-US" smtClean="0"/>
              <a:t> is the discount rate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i="1" smtClean="0"/>
              <a:t>    t  </a:t>
            </a:r>
            <a:r>
              <a:rPr lang="en-US" smtClean="0"/>
              <a:t>is the number of time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smtClean="0"/>
              <a:t>      periods into the future, 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smtClean="0"/>
              <a:t>      where </a:t>
            </a:r>
            <a:r>
              <a:rPr lang="en-US" i="1" smtClean="0"/>
              <a:t>t</a:t>
            </a:r>
            <a:r>
              <a:rPr lang="en-US" smtClean="0"/>
              <a:t> = 0, 1, …, </a:t>
            </a:r>
            <a:r>
              <a:rPr lang="en-US" i="1" smtClean="0"/>
              <a:t>n</a:t>
            </a: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Excel Functions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886200"/>
            <a:ext cx="3233738" cy="1127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5060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4379913" y="6408738"/>
            <a:ext cx="26304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2-</a:t>
            </a:r>
            <a:fld id="{8174C298-10AB-4846-82EE-1A658B51A8E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9196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2.4  Using the NPV Function</a:t>
            </a:r>
            <a:endParaRPr lang="en-US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=NPV(</a:t>
            </a:r>
            <a:r>
              <a:rPr lang="en-US" i="1" dirty="0" smtClean="0">
                <a:ea typeface="+mn-ea"/>
                <a:cs typeface="+mn-cs"/>
              </a:rPr>
              <a:t>rate,value1,value2</a:t>
            </a:r>
            <a:r>
              <a:rPr lang="en-US" dirty="0" smtClean="0">
                <a:ea typeface="+mn-ea"/>
                <a:cs typeface="+mn-cs"/>
              </a:rPr>
              <a:t>,…)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</a:t>
            </a:r>
            <a:r>
              <a:rPr lang="en-US" u="sng" dirty="0" smtClean="0">
                <a:ea typeface="+mn-ea"/>
                <a:cs typeface="+mn-cs"/>
              </a:rPr>
              <a:t>Cell B8</a:t>
            </a:r>
            <a:r>
              <a:rPr lang="en-US" dirty="0" smtClean="0">
                <a:ea typeface="+mn-ea"/>
                <a:cs typeface="+mn-cs"/>
              </a:rPr>
              <a:t>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=NPV(B6, C4:H4) – B5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3550" y="3111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Excel Functions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981200"/>
            <a:ext cx="3233738" cy="1127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505200"/>
            <a:ext cx="87820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4379913" y="6408738"/>
            <a:ext cx="26304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7110" name="TextBox 7"/>
          <p:cNvSpPr txBox="1">
            <a:spLocks noChangeArrowheads="1"/>
          </p:cNvSpPr>
          <p:nvPr/>
        </p:nvSpPr>
        <p:spPr bwMode="auto">
          <a:xfrm>
            <a:off x="8175625" y="5634038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2.7</a:t>
            </a:r>
          </a:p>
        </p:txBody>
      </p:sp>
      <p:sp>
        <p:nvSpPr>
          <p:cNvPr id="46087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2-</a:t>
            </a:r>
            <a:fld id="{05694683-8AFD-4B3F-AC8F-BCF3A2B01EF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4191000" cy="4843462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Insert Function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Click the </a:t>
            </a:r>
            <a:r>
              <a:rPr lang="en-US" i="1" smtClean="0"/>
              <a:t>f</a:t>
            </a:r>
            <a:r>
              <a:rPr lang="en-US" i="1" baseline="-25000" smtClean="0"/>
              <a:t>x</a:t>
            </a:r>
            <a:r>
              <a:rPr lang="en-US" smtClean="0"/>
              <a:t> button or choose Insert Function.</a:t>
            </a:r>
          </a:p>
          <a:p>
            <a:pPr eaLnBrk="1" hangingPunct="1"/>
            <a:r>
              <a:rPr lang="en-US" smtClean="0"/>
              <a:t>You may type in a description or search.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Excel Functions</a:t>
            </a:r>
          </a:p>
        </p:txBody>
      </p:sp>
      <p:sp>
        <p:nvSpPr>
          <p:cNvPr id="47107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4379913" y="6408738"/>
            <a:ext cx="27066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577975"/>
            <a:ext cx="42116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Box 6"/>
          <p:cNvSpPr txBox="1">
            <a:spLocks noChangeArrowheads="1"/>
          </p:cNvSpPr>
          <p:nvPr/>
        </p:nvSpPr>
        <p:spPr bwMode="auto">
          <a:xfrm>
            <a:off x="7891463" y="5235575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2.8</a:t>
            </a:r>
          </a:p>
        </p:txBody>
      </p:sp>
      <p:sp>
        <p:nvSpPr>
          <p:cNvPr id="47110" name="Slide Number Placeholder 7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2-</a:t>
            </a:r>
            <a:fld id="{1AFC972C-DF17-4116-86BE-79CA65396E9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oter Placeholder 5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75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Slide Number Placeholder 1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2-</a:t>
            </a:r>
            <a:fld id="{38B2E409-683F-43F5-B0A7-E27DF87778B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843462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 typeface="Wingdings 3" pitchFamily="-72" charset="2"/>
              <a:buNone/>
            </a:pPr>
            <a:r>
              <a:rPr lang="en-US" u="sng" smtClean="0"/>
              <a:t>Logical Functions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=AND(</a:t>
            </a:r>
            <a:r>
              <a:rPr lang="en-US" i="1" smtClean="0"/>
              <a:t>condition1, condition2, …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=OR(</a:t>
            </a:r>
            <a:r>
              <a:rPr lang="en-US" i="1" smtClean="0"/>
              <a:t>condition1, condition2, …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=IF(</a:t>
            </a:r>
            <a:r>
              <a:rPr lang="en-US" i="1" smtClean="0"/>
              <a:t>condition, value if true, value if false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You may nest up to 7 IF functions, replacing the </a:t>
            </a:r>
            <a:r>
              <a:rPr lang="en-US" i="1" smtClean="0"/>
              <a:t>value if false </a:t>
            </a:r>
            <a:r>
              <a:rPr lang="en-US" smtClean="0"/>
              <a:t>with another IF function.</a:t>
            </a:r>
          </a:p>
          <a:p>
            <a:pPr eaLnBrk="1" hangingPunct="1"/>
            <a:r>
              <a:rPr lang="en-US" smtClean="0"/>
              <a:t>Conditions may include the following: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   = equal		     &lt;&gt; not equal to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   &gt; greater than	     &gt;= greater than or equal to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   &lt; less than	     &lt;= less than or equal to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Excel Functions</a:t>
            </a:r>
          </a:p>
        </p:txBody>
      </p:sp>
      <p:sp>
        <p:nvSpPr>
          <p:cNvPr id="48131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4379913" y="6408738"/>
            <a:ext cx="26304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2-</a:t>
            </a:r>
            <a:fld id="{0D2B2C97-3E97-4C45-B70A-252697E56BC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Basic Excel Functions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=COUNTIF(</a:t>
            </a:r>
            <a:r>
              <a:rPr lang="en-US" i="1" smtClean="0"/>
              <a:t>range,criteria</a:t>
            </a:r>
            <a:r>
              <a:rPr lang="en-US" smtClean="0"/>
              <a:t>)</a:t>
            </a:r>
          </a:p>
          <a:p>
            <a:pPr eaLnBrk="1" hangingPunct="1">
              <a:buFont typeface="Wingdings 3" pitchFamily="-72" charset="2"/>
              <a:buNone/>
            </a:pP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Excel Functions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667000"/>
            <a:ext cx="65151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4379913" y="6408738"/>
            <a:ext cx="27066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0181" name="TextBox 6"/>
          <p:cNvSpPr txBox="1">
            <a:spLocks noChangeArrowheads="1"/>
          </p:cNvSpPr>
          <p:nvPr/>
        </p:nvSpPr>
        <p:spPr bwMode="auto">
          <a:xfrm>
            <a:off x="6921500" y="5762625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2.9</a:t>
            </a:r>
          </a:p>
        </p:txBody>
      </p:sp>
      <p:sp>
        <p:nvSpPr>
          <p:cNvPr id="49158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2-</a:t>
            </a:r>
            <a:fld id="{7F67E0C4-EB6F-4CC0-A827-D7F11C52A39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8434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2.5  Using the IF statement</a:t>
            </a:r>
            <a:endParaRPr lang="en-US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  =IF(</a:t>
            </a:r>
            <a:r>
              <a:rPr lang="en-US" i="1" dirty="0" smtClean="0">
                <a:ea typeface="+mn-ea"/>
                <a:cs typeface="+mn-cs"/>
              </a:rPr>
              <a:t>condition, value if true, value if false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Cell K4</a:t>
            </a:r>
            <a:r>
              <a:rPr lang="en-US" dirty="0" smtClean="0">
                <a:ea typeface="+mn-ea"/>
                <a:cs typeface="+mn-cs"/>
              </a:rPr>
              <a:t>:  =IF(F4 &gt;= 10000, “Large”, “Small”)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Excel Functions</a:t>
            </a:r>
          </a:p>
        </p:txBody>
      </p:sp>
      <p:pic>
        <p:nvPicPr>
          <p:cNvPr id="5120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124200"/>
            <a:ext cx="21050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124200"/>
            <a:ext cx="64008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4379913" y="6408738"/>
            <a:ext cx="26304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1206" name="TextBox 7"/>
          <p:cNvSpPr txBox="1">
            <a:spLocks noChangeArrowheads="1"/>
          </p:cNvSpPr>
          <p:nvPr/>
        </p:nvSpPr>
        <p:spPr bwMode="auto">
          <a:xfrm>
            <a:off x="8021638" y="5534025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2.10</a:t>
            </a:r>
          </a:p>
        </p:txBody>
      </p:sp>
      <p:sp>
        <p:nvSpPr>
          <p:cNvPr id="50183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2-</a:t>
            </a:r>
            <a:fld id="{F7DC830B-477E-4E3D-84C7-083056E3D45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382000" cy="45259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Lookup Functions</a:t>
            </a:r>
            <a:r>
              <a:rPr lang="en-US" dirty="0" smtClean="0">
                <a:ea typeface="+mn-ea"/>
                <a:cs typeface="+mn-cs"/>
              </a:rPr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These functions are useful for finding specific data in a spreadsheet.</a:t>
            </a:r>
          </a:p>
          <a:p>
            <a:pPr marL="109728" indent="0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=VLOOKUP(</a:t>
            </a:r>
            <a:r>
              <a:rPr lang="en-US" sz="2400" i="1" dirty="0" err="1" smtClean="0">
                <a:ea typeface="+mn-ea"/>
                <a:cs typeface="+mn-cs"/>
              </a:rPr>
              <a:t>lookup_value</a:t>
            </a:r>
            <a:r>
              <a:rPr lang="en-US" sz="2400" i="1" dirty="0" smtClean="0">
                <a:ea typeface="+mn-ea"/>
                <a:cs typeface="+mn-cs"/>
              </a:rPr>
              <a:t>, </a:t>
            </a:r>
            <a:r>
              <a:rPr lang="en-US" sz="2400" i="1" dirty="0" err="1" smtClean="0">
                <a:ea typeface="+mn-ea"/>
                <a:cs typeface="+mn-cs"/>
              </a:rPr>
              <a:t>table_array</a:t>
            </a:r>
            <a:r>
              <a:rPr lang="en-US" sz="2400" i="1" dirty="0" smtClean="0">
                <a:ea typeface="+mn-ea"/>
                <a:cs typeface="+mn-cs"/>
              </a:rPr>
              <a:t>, </a:t>
            </a:r>
            <a:r>
              <a:rPr lang="en-US" sz="2400" i="1" dirty="0" err="1" smtClean="0">
                <a:ea typeface="+mn-ea"/>
                <a:cs typeface="+mn-cs"/>
              </a:rPr>
              <a:t>col_index_num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=HLOOKUP(</a:t>
            </a:r>
            <a:r>
              <a:rPr lang="en-US" sz="2400" i="1" dirty="0" err="1" smtClean="0">
                <a:ea typeface="+mn-ea"/>
                <a:cs typeface="+mn-cs"/>
              </a:rPr>
              <a:t>lookup_value</a:t>
            </a:r>
            <a:r>
              <a:rPr lang="en-US" sz="2400" i="1" dirty="0" smtClean="0">
                <a:ea typeface="+mn-ea"/>
                <a:cs typeface="+mn-cs"/>
              </a:rPr>
              <a:t>, </a:t>
            </a:r>
            <a:r>
              <a:rPr lang="en-US" sz="2400" i="1" dirty="0" err="1" smtClean="0">
                <a:ea typeface="+mn-ea"/>
                <a:cs typeface="+mn-cs"/>
              </a:rPr>
              <a:t>table_array</a:t>
            </a:r>
            <a:r>
              <a:rPr lang="en-US" sz="2400" i="1" dirty="0" smtClean="0">
                <a:ea typeface="+mn-ea"/>
                <a:cs typeface="+mn-cs"/>
              </a:rPr>
              <a:t>, </a:t>
            </a:r>
            <a:r>
              <a:rPr lang="en-US" sz="2400" i="1" dirty="0" err="1" smtClean="0">
                <a:ea typeface="+mn-ea"/>
                <a:cs typeface="+mn-cs"/>
              </a:rPr>
              <a:t>row_index_num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marL="109728" indent="0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=INDEX(</a:t>
            </a:r>
            <a:r>
              <a:rPr lang="en-US" sz="2400" i="1" dirty="0" smtClean="0">
                <a:ea typeface="+mn-ea"/>
                <a:cs typeface="+mn-cs"/>
              </a:rPr>
              <a:t>array, </a:t>
            </a:r>
            <a:r>
              <a:rPr lang="en-US" sz="2400" i="1" dirty="0" err="1" smtClean="0">
                <a:ea typeface="+mn-ea"/>
                <a:cs typeface="+mn-cs"/>
              </a:rPr>
              <a:t>row_num</a:t>
            </a:r>
            <a:r>
              <a:rPr lang="en-US" sz="2400" i="1" dirty="0" smtClean="0">
                <a:ea typeface="+mn-ea"/>
                <a:cs typeface="+mn-cs"/>
              </a:rPr>
              <a:t>, </a:t>
            </a:r>
            <a:r>
              <a:rPr lang="en-US" sz="2400" i="1" dirty="0" err="1" smtClean="0">
                <a:ea typeface="+mn-ea"/>
                <a:cs typeface="+mn-cs"/>
              </a:rPr>
              <a:t>col_num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=MATCH(</a:t>
            </a:r>
            <a:r>
              <a:rPr lang="en-US" sz="2400" i="1" dirty="0" err="1" smtClean="0">
                <a:ea typeface="+mn-ea"/>
                <a:cs typeface="+mn-cs"/>
              </a:rPr>
              <a:t>lookup_value</a:t>
            </a:r>
            <a:r>
              <a:rPr lang="en-US" sz="2400" i="1" dirty="0" smtClean="0">
                <a:ea typeface="+mn-ea"/>
                <a:cs typeface="+mn-cs"/>
              </a:rPr>
              <a:t>, </a:t>
            </a:r>
            <a:r>
              <a:rPr lang="en-US" sz="2400" i="1" dirty="0" err="1" smtClean="0">
                <a:ea typeface="+mn-ea"/>
                <a:cs typeface="+mn-cs"/>
              </a:rPr>
              <a:t>lookup_array</a:t>
            </a:r>
            <a:r>
              <a:rPr lang="en-US" sz="2400" i="1" dirty="0" smtClean="0">
                <a:ea typeface="+mn-ea"/>
                <a:cs typeface="+mn-cs"/>
              </a:rPr>
              <a:t>, </a:t>
            </a:r>
            <a:r>
              <a:rPr lang="en-US" sz="2400" i="1" dirty="0" err="1" smtClean="0">
                <a:ea typeface="+mn-ea"/>
                <a:cs typeface="+mn-cs"/>
              </a:rPr>
              <a:t>match_type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Excel Functions</a:t>
            </a:r>
          </a:p>
        </p:txBody>
      </p:sp>
      <p:sp>
        <p:nvSpPr>
          <p:cNvPr id="51203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4379913" y="6408738"/>
            <a:ext cx="27066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2-</a:t>
            </a:r>
            <a:fld id="{C4C740B5-7211-4B81-A756-3825AFF612D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ontent Placeholder 1"/>
          <p:cNvSpPr>
            <a:spLocks noGrp="1"/>
          </p:cNvSpPr>
          <p:nvPr>
            <p:ph idx="1"/>
          </p:nvPr>
        </p:nvSpPr>
        <p:spPr>
          <a:xfrm>
            <a:off x="369888" y="5181600"/>
            <a:ext cx="8229600" cy="1143000"/>
          </a:xfrm>
        </p:spPr>
        <p:txBody>
          <a:bodyPr/>
          <a:lstStyle/>
          <a:p>
            <a:pPr marL="109538" indent="0" eaLnBrk="1" hangingPunct="1">
              <a:lnSpc>
                <a:spcPct val="80000"/>
              </a:lnSpc>
              <a:buFont typeface="Wingdings 3" pitchFamily="-72" charset="2"/>
              <a:buNone/>
            </a:pPr>
            <a:r>
              <a:rPr lang="en-US" sz="2500" smtClean="0"/>
              <a:t>   =</a:t>
            </a:r>
            <a:r>
              <a:rPr lang="en-US" sz="2500" b="1" smtClean="0"/>
              <a:t>VLOOKUP</a:t>
            </a:r>
            <a:r>
              <a:rPr lang="en-US" sz="2500" smtClean="0"/>
              <a:t>(10007, $A$4:$H$475,3) </a:t>
            </a:r>
          </a:p>
          <a:p>
            <a:pPr marL="109538" indent="0" eaLnBrk="1" hangingPunct="1">
              <a:lnSpc>
                <a:spcPct val="80000"/>
              </a:lnSpc>
              <a:buFont typeface="Wingdings 3" pitchFamily="-72" charset="2"/>
              <a:buNone/>
            </a:pPr>
            <a:r>
              <a:rPr lang="en-US" sz="2500" smtClean="0"/>
              <a:t>     returns the payment type of  </a:t>
            </a:r>
            <a:r>
              <a:rPr lang="en-US" sz="2500" u="sng" smtClean="0"/>
              <a:t>Credit</a:t>
            </a:r>
            <a:r>
              <a:rPr lang="en-US" sz="2500" smtClean="0"/>
              <a:t>.</a:t>
            </a:r>
          </a:p>
          <a:p>
            <a:pPr marL="109538" indent="0" eaLnBrk="1" hangingPunct="1">
              <a:lnSpc>
                <a:spcPct val="80000"/>
              </a:lnSpc>
              <a:buFont typeface="Wingdings 3" pitchFamily="-72" charset="2"/>
              <a:buNone/>
            </a:pPr>
            <a:r>
              <a:rPr lang="en-US" sz="2500" smtClean="0"/>
              <a:t>  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Excel Functions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450" y="2057400"/>
            <a:ext cx="76088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1219200" y="4038600"/>
            <a:ext cx="609600" cy="304800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3253" name="Content Placeholder 1"/>
          <p:cNvSpPr txBox="1">
            <a:spLocks/>
          </p:cNvSpPr>
          <p:nvPr/>
        </p:nvSpPr>
        <p:spPr bwMode="auto">
          <a:xfrm>
            <a:off x="609600" y="1404938"/>
            <a:ext cx="82296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0953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None/>
            </a:pPr>
            <a:r>
              <a:rPr lang="en-US" sz="2700" u="sng"/>
              <a:t>Example 2.6  Using the VLOOKUP Function</a:t>
            </a:r>
            <a:r>
              <a:rPr lang="en-US" sz="2700"/>
              <a:t>      </a:t>
            </a:r>
          </a:p>
        </p:txBody>
      </p:sp>
      <p:sp>
        <p:nvSpPr>
          <p:cNvPr id="52230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4379913" y="6408738"/>
            <a:ext cx="27828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3255" name="TextBox 9"/>
          <p:cNvSpPr txBox="1">
            <a:spLocks noChangeArrowheads="1"/>
          </p:cNvSpPr>
          <p:nvPr/>
        </p:nvSpPr>
        <p:spPr bwMode="auto">
          <a:xfrm>
            <a:off x="7469188" y="4953000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2.11</a:t>
            </a:r>
          </a:p>
        </p:txBody>
      </p:sp>
      <p:sp>
        <p:nvSpPr>
          <p:cNvPr id="52232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2-</a:t>
            </a:r>
            <a:fld id="{99EFBF94-DC17-4B9E-9BE6-81C8D348CEE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ontent Placeholder 1"/>
          <p:cNvSpPr>
            <a:spLocks noGrp="1"/>
          </p:cNvSpPr>
          <p:nvPr>
            <p:ph idx="1"/>
          </p:nvPr>
        </p:nvSpPr>
        <p:spPr>
          <a:xfrm>
            <a:off x="454025" y="4572000"/>
            <a:ext cx="8229600" cy="1968500"/>
          </a:xfrm>
        </p:spPr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sz="2500" smtClean="0"/>
              <a:t>  </a:t>
            </a:r>
            <a:r>
              <a:rPr lang="en-US" sz="1600" smtClean="0"/>
              <a:t>=</a:t>
            </a:r>
            <a:r>
              <a:rPr lang="en-US" sz="1600" b="1" smtClean="0"/>
              <a:t>MATCH</a:t>
            </a:r>
            <a:r>
              <a:rPr lang="en-US" sz="1600" smtClean="0"/>
              <a:t>(1369,$C$4:$C$475,</a:t>
            </a:r>
            <a:r>
              <a:rPr lang="en-US" sz="1600" b="1" smtClean="0"/>
              <a:t>0</a:t>
            </a:r>
            <a:r>
              <a:rPr lang="en-US" sz="1600" smtClean="0"/>
              <a:t>) </a:t>
            </a:r>
          </a:p>
          <a:p>
            <a:pPr marL="109538" indent="0" eaLnBrk="1" hangingPunct="1">
              <a:lnSpc>
                <a:spcPct val="90000"/>
              </a:lnSpc>
              <a:spcBef>
                <a:spcPct val="0"/>
              </a:spcBef>
              <a:buFont typeface="Wingdings 3" pitchFamily="-72" charset="2"/>
              <a:buNone/>
            </a:pPr>
            <a:r>
              <a:rPr lang="en-US" sz="1600" smtClean="0"/>
              <a:t>     returns 12 (the </a:t>
            </a:r>
            <a:r>
              <a:rPr lang="en-US" sz="1600" b="1" smtClean="0"/>
              <a:t>first</a:t>
            </a:r>
            <a:r>
              <a:rPr lang="en-US" sz="1600" smtClean="0"/>
              <a:t> instance of 1369 is the 12</a:t>
            </a:r>
            <a:r>
              <a:rPr lang="en-US" sz="1600" baseline="30000" smtClean="0"/>
              <a:t>th </a:t>
            </a:r>
            <a:r>
              <a:rPr lang="en-US" sz="1600" smtClean="0"/>
              <a:t>item)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1600" smtClean="0"/>
              <a:t>  =</a:t>
            </a:r>
            <a:r>
              <a:rPr lang="en-US" sz="1600" b="1" smtClean="0"/>
              <a:t>MATCH</a:t>
            </a:r>
            <a:r>
              <a:rPr lang="en-US" sz="1600" smtClean="0"/>
              <a:t>(1369,$C$4:$C$475,</a:t>
            </a:r>
            <a:r>
              <a:rPr lang="en-US" sz="1600" b="1" smtClean="0"/>
              <a:t>1</a:t>
            </a:r>
            <a:r>
              <a:rPr lang="en-US" sz="1600" smtClean="0"/>
              <a:t>)</a:t>
            </a:r>
          </a:p>
          <a:p>
            <a:pPr marL="109538" indent="0" eaLnBrk="1" hangingPunct="1">
              <a:lnSpc>
                <a:spcPct val="90000"/>
              </a:lnSpc>
              <a:spcBef>
                <a:spcPct val="0"/>
              </a:spcBef>
              <a:buFont typeface="Wingdings 3" pitchFamily="-72" charset="2"/>
              <a:buNone/>
            </a:pPr>
            <a:r>
              <a:rPr lang="en-US" sz="1600" smtClean="0"/>
              <a:t>     returns 14 (the </a:t>
            </a:r>
            <a:r>
              <a:rPr lang="en-US" sz="1600" b="1" smtClean="0"/>
              <a:t>last</a:t>
            </a:r>
            <a:r>
              <a:rPr lang="en-US" sz="1600" smtClean="0"/>
              <a:t> instance of 1369 is the 14</a:t>
            </a:r>
            <a:r>
              <a:rPr lang="en-US" sz="1600" baseline="30000" smtClean="0"/>
              <a:t>th</a:t>
            </a:r>
            <a:r>
              <a:rPr lang="en-US" sz="1600" smtClean="0"/>
              <a:t> item)</a:t>
            </a:r>
            <a:endParaRPr lang="en-US" sz="250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Excel Functions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8529638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514600" y="3962400"/>
            <a:ext cx="609600" cy="533400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04800" y="1143000"/>
            <a:ext cx="8229600" cy="6524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fontAlgn="auto">
              <a:buFont typeface="Wingdings 3"/>
              <a:buNone/>
              <a:defRPr/>
            </a:pPr>
            <a:r>
              <a:rPr lang="en-US" u="sng" dirty="0" smtClean="0"/>
              <a:t>Example 2.7  Using the INDEX and MATCH </a:t>
            </a:r>
            <a:r>
              <a:rPr lang="en-US" sz="2800" u="sng" dirty="0" smtClean="0"/>
              <a:t>Functions</a:t>
            </a:r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53254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4379913" y="6408738"/>
            <a:ext cx="27066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4279" name="TextBox 9"/>
          <p:cNvSpPr txBox="1">
            <a:spLocks noChangeArrowheads="1"/>
          </p:cNvSpPr>
          <p:nvPr/>
        </p:nvSpPr>
        <p:spPr bwMode="auto">
          <a:xfrm>
            <a:off x="8005763" y="4646613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2.12</a:t>
            </a:r>
          </a:p>
        </p:txBody>
      </p:sp>
      <p:sp>
        <p:nvSpPr>
          <p:cNvPr id="53256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2-</a:t>
            </a:r>
            <a:fld id="{5FA2364C-24CE-451C-B22B-C1B95E800C9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Content Placeholder 1"/>
          <p:cNvSpPr>
            <a:spLocks noGrp="1"/>
          </p:cNvSpPr>
          <p:nvPr>
            <p:ph idx="1"/>
          </p:nvPr>
        </p:nvSpPr>
        <p:spPr>
          <a:xfrm>
            <a:off x="533400" y="4572000"/>
            <a:ext cx="7631113" cy="1752600"/>
          </a:xfrm>
        </p:spPr>
        <p:txBody>
          <a:bodyPr/>
          <a:lstStyle/>
          <a:p>
            <a:pPr eaLnBrk="1" hangingPunct="1"/>
            <a:r>
              <a:rPr lang="en-US" sz="1600" smtClean="0"/>
              <a:t>=</a:t>
            </a:r>
            <a:r>
              <a:rPr lang="en-US" sz="1600" b="1" smtClean="0"/>
              <a:t>INDEX</a:t>
            </a:r>
            <a:r>
              <a:rPr lang="en-US" sz="1600" smtClean="0"/>
              <a:t>($A$4:$J$475, MATCH(1369,$C$4:$C$475,0),</a:t>
            </a:r>
            <a:r>
              <a:rPr lang="en-US" sz="1600" b="1" smtClean="0"/>
              <a:t>7</a:t>
            </a:r>
            <a:r>
              <a:rPr lang="en-US" sz="1600" smtClean="0"/>
              <a:t>) 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sz="1600" smtClean="0"/>
              <a:t>      returns 63,000 (the </a:t>
            </a:r>
            <a:r>
              <a:rPr lang="en-US" sz="1600" b="1" smtClean="0"/>
              <a:t>12</a:t>
            </a:r>
            <a:r>
              <a:rPr lang="en-US" sz="1600" b="1" baseline="30000" smtClean="0"/>
              <a:t>th</a:t>
            </a:r>
            <a:r>
              <a:rPr lang="en-US" sz="1600" smtClean="0"/>
              <a:t> value in the </a:t>
            </a:r>
            <a:r>
              <a:rPr lang="en-US" sz="1600" b="1" smtClean="0"/>
              <a:t>7</a:t>
            </a:r>
            <a:r>
              <a:rPr lang="en-US" sz="1600" b="1" baseline="30000" smtClean="0"/>
              <a:t>th</a:t>
            </a:r>
            <a:r>
              <a:rPr lang="en-US" sz="1600" smtClean="0"/>
              <a:t> column)</a:t>
            </a:r>
          </a:p>
          <a:p>
            <a:pPr eaLnBrk="1" hangingPunct="1"/>
            <a:r>
              <a:rPr lang="en-US" sz="1600" smtClean="0"/>
              <a:t>=</a:t>
            </a:r>
            <a:r>
              <a:rPr lang="en-US" sz="1600" b="1" smtClean="0"/>
              <a:t>SUM</a:t>
            </a:r>
            <a:r>
              <a:rPr lang="en-US" sz="1600" smtClean="0"/>
              <a:t>(INDEX($A$4:$G$475,MATCH(1369,$C$4:$C$475,</a:t>
            </a:r>
            <a:r>
              <a:rPr lang="en-US" sz="1600" b="1" smtClean="0"/>
              <a:t>0</a:t>
            </a:r>
            <a:r>
              <a:rPr lang="en-US" sz="1600" smtClean="0"/>
              <a:t>),7):INDEX($A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sz="1600" smtClean="0"/>
              <a:t>	  $4:$G$475,MATCH(1369,$C$4:$C$475,1),</a:t>
            </a:r>
            <a:r>
              <a:rPr lang="en-US" sz="1600" b="1" smtClean="0"/>
              <a:t>7</a:t>
            </a:r>
            <a:r>
              <a:rPr lang="en-US" sz="1600" smtClean="0"/>
              <a:t>))    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sz="1600" smtClean="0"/>
              <a:t>      returns 163,800 (the sum of the 3 costs for item 1369)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Excel Functions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8" y="1550988"/>
            <a:ext cx="8529637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2503488" y="3836988"/>
            <a:ext cx="609600" cy="533400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475288" y="3760788"/>
            <a:ext cx="838200" cy="609600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4278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4379913" y="6408738"/>
            <a:ext cx="27066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5303" name="Content Placeholder 1"/>
          <p:cNvSpPr txBox="1">
            <a:spLocks/>
          </p:cNvSpPr>
          <p:nvPr/>
        </p:nvSpPr>
        <p:spPr bwMode="auto">
          <a:xfrm>
            <a:off x="327025" y="1066800"/>
            <a:ext cx="82296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0953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None/>
            </a:pPr>
            <a:r>
              <a:rPr lang="en-US" sz="2700" u="sng"/>
              <a:t>Example 2.7  (continued) Using INDEX and MATCH</a:t>
            </a:r>
            <a:endParaRPr lang="en-US" sz="2700"/>
          </a:p>
        </p:txBody>
      </p:sp>
      <p:sp>
        <p:nvSpPr>
          <p:cNvPr id="54280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2-</a:t>
            </a:r>
            <a:fld id="{81E5920E-83D6-45C5-85D0-58B85CAB6A7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7848600" y="4572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8229600" y="4648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8382000" y="4495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254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Microsoft Excel (Windows only) provides a number of add-ins for Business Analytics:</a:t>
            </a:r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mtClean="0"/>
              <a:t>   - Analysis </a:t>
            </a:r>
            <a:r>
              <a:rPr lang="en-US" i="1" smtClean="0"/>
              <a:t>Toolpak</a:t>
            </a:r>
            <a:endParaRPr lang="en-US" smtClean="0"/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mtClean="0"/>
              <a:t>   - Analysis </a:t>
            </a:r>
            <a:r>
              <a:rPr lang="en-US" i="1" smtClean="0"/>
              <a:t>Toolpak </a:t>
            </a:r>
            <a:r>
              <a:rPr lang="en-US" smtClean="0"/>
              <a:t>VBA</a:t>
            </a:r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mtClean="0"/>
              <a:t>   - Solver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Frontline Systems provides:</a:t>
            </a:r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mtClean="0"/>
              <a:t>   - </a:t>
            </a:r>
            <a:r>
              <a:rPr lang="en-US" i="1" smtClean="0"/>
              <a:t>Risk Solver </a:t>
            </a:r>
            <a:r>
              <a:rPr lang="en-US" smtClean="0"/>
              <a:t>Platform</a:t>
            </a:r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mtClean="0"/>
              <a:t>   - Premium </a:t>
            </a:r>
            <a:r>
              <a:rPr lang="en-US" i="1" smtClean="0"/>
              <a:t>Risk Solver</a:t>
            </a:r>
            <a:r>
              <a:rPr lang="en-US" smtClean="0"/>
              <a:t> Platform</a:t>
            </a:r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mtClean="0"/>
              <a:t>   - </a:t>
            </a:r>
            <a:r>
              <a:rPr lang="en-US" i="1" smtClean="0"/>
              <a:t>XLMiner</a:t>
            </a:r>
            <a:r>
              <a:rPr lang="en-US" smtClean="0"/>
              <a:t> add-in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Spreadsheet Add-Ins for </a:t>
            </a:r>
            <a:br>
              <a:rPr lang="en-US" sz="3200" dirty="0">
                <a:ea typeface="+mj-ea"/>
                <a:cs typeface="+mj-cs"/>
              </a:rPr>
            </a:br>
            <a:r>
              <a:rPr lang="en-US" sz="3200" dirty="0">
                <a:ea typeface="+mj-ea"/>
                <a:cs typeface="+mj-cs"/>
              </a:rPr>
              <a:t>Business Analytics</a:t>
            </a:r>
          </a:p>
        </p:txBody>
      </p:sp>
      <p:sp>
        <p:nvSpPr>
          <p:cNvPr id="55299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4379913" y="6408738"/>
            <a:ext cx="27066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5300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2-</a:t>
            </a:r>
            <a:fld id="{03B1172B-0D6A-404B-BC5C-B7C2EC66229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254500"/>
          </a:xfrm>
        </p:spPr>
        <p:txBody>
          <a:bodyPr/>
          <a:lstStyle/>
          <a:p>
            <a:pPr eaLnBrk="1" hangingPunct="1"/>
            <a:r>
              <a:rPr lang="en-US" smtClean="0"/>
              <a:t>Spreadsheet Engineering is the process of developing good, useful, and correct spreadsheet models.</a:t>
            </a:r>
          </a:p>
          <a:p>
            <a:pPr eaLnBrk="1" hangingPunct="1"/>
            <a:r>
              <a:rPr lang="en-US" smtClean="0"/>
              <a:t>Spreadsheet models characterize the relationship between inputs and outputs.</a:t>
            </a:r>
          </a:p>
          <a:p>
            <a:pPr eaLnBrk="1" hangingPunct="1"/>
            <a:r>
              <a:rPr lang="en-US" smtClean="0"/>
              <a:t>It is important </a:t>
            </a:r>
            <a:r>
              <a:rPr lang="en-US" u="sng" smtClean="0"/>
              <a:t>not</a:t>
            </a:r>
            <a:r>
              <a:rPr lang="en-US" smtClean="0"/>
              <a:t> to use input data in model formulas, but to instead </a:t>
            </a:r>
            <a:r>
              <a:rPr lang="en-US" u="sng" smtClean="0"/>
              <a:t>reference</a:t>
            </a:r>
            <a:r>
              <a:rPr lang="en-US" smtClean="0"/>
              <a:t> the spreadsheet cells that contain the data.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Spreadsheet </a:t>
            </a:r>
            <a:r>
              <a:rPr lang="en-US" sz="3200" dirty="0" smtClean="0">
                <a:ea typeface="+mj-ea"/>
                <a:cs typeface="+mj-cs"/>
              </a:rPr>
              <a:t>Modeling and Engineering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6323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4379913" y="6408738"/>
            <a:ext cx="26304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2-</a:t>
            </a:r>
            <a:fld id="{E4564021-FC73-4BE9-8463-08B624383D7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2.8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u="sng" smtClean="0"/>
              <a:t>Spreadsheet Model for the Outsourcing Decision</a:t>
            </a:r>
          </a:p>
          <a:p>
            <a:pPr eaLnBrk="1" hangingPunct="1">
              <a:buFont typeface="Wingdings 3" pitchFamily="-72" charset="2"/>
              <a:buNone/>
            </a:pPr>
            <a:endParaRPr lang="en-US" u="sng" smtClean="0"/>
          </a:p>
          <a:p>
            <a:pPr eaLnBrk="1" hangingPunct="1">
              <a:buFont typeface="Wingdings 3" pitchFamily="-72" charset="2"/>
              <a:buNone/>
            </a:pPr>
            <a:endParaRPr lang="en-US" u="sng" smtClean="0"/>
          </a:p>
          <a:p>
            <a:pPr eaLnBrk="1" hangingPunct="1">
              <a:buFont typeface="Wingdings 3" pitchFamily="-72" charset="2"/>
              <a:buNone/>
            </a:pPr>
            <a:endParaRPr lang="en-US" u="sng" smtClean="0"/>
          </a:p>
          <a:p>
            <a:pPr eaLnBrk="1" hangingPunct="1">
              <a:buFont typeface="Wingdings 3" pitchFamily="-72" charset="2"/>
              <a:buNone/>
            </a:pPr>
            <a:endParaRPr lang="en-US" u="sng" smtClean="0"/>
          </a:p>
          <a:p>
            <a:pPr eaLnBrk="1" hangingPunct="1">
              <a:buFont typeface="Wingdings 3" pitchFamily="-72" charset="2"/>
              <a:buNone/>
            </a:pPr>
            <a:endParaRPr lang="en-US" u="sng" smtClean="0"/>
          </a:p>
          <a:p>
            <a:pPr eaLnBrk="1" hangingPunct="1">
              <a:buFont typeface="Wingdings 3" pitchFamily="-72" charset="2"/>
              <a:buNone/>
            </a:pPr>
            <a:endParaRPr lang="en-US" u="sng" smtClean="0"/>
          </a:p>
          <a:p>
            <a:pPr eaLnBrk="1" hangingPunct="1">
              <a:buFont typeface="Wingdings 3" pitchFamily="-72" charset="2"/>
              <a:buNone/>
            </a:pPr>
            <a:endParaRPr lang="en-US" u="sng" smtClean="0"/>
          </a:p>
          <a:p>
            <a:pPr eaLnBrk="1" hangingPunct="1">
              <a:spcBef>
                <a:spcPts val="600"/>
              </a:spcBef>
              <a:buFont typeface="Wingdings 3" pitchFamily="-72" charset="2"/>
              <a:buNone/>
            </a:pPr>
            <a:r>
              <a:rPr lang="en-US" smtClean="0"/>
              <a:t>  Total manufacturing cost = $50,000 + $125 x Q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smtClean="0"/>
              <a:t>       Total outsourcing cost = $175 x Q   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Spreadsheet </a:t>
            </a:r>
            <a:r>
              <a:rPr lang="en-US" sz="3200" dirty="0" smtClean="0">
                <a:ea typeface="+mj-ea"/>
                <a:cs typeface="+mj-cs"/>
              </a:rPr>
              <a:t>Modeling and Engineering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133600"/>
            <a:ext cx="7467600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4419600" y="6400800"/>
            <a:ext cx="27432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8373" name="TextBox 6"/>
          <p:cNvSpPr txBox="1">
            <a:spLocks noChangeArrowheads="1"/>
          </p:cNvSpPr>
          <p:nvPr/>
        </p:nvSpPr>
        <p:spPr bwMode="auto">
          <a:xfrm>
            <a:off x="7477125" y="52070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2.13</a:t>
            </a:r>
          </a:p>
        </p:txBody>
      </p:sp>
      <p:sp>
        <p:nvSpPr>
          <p:cNvPr id="57350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2-</a:t>
            </a:r>
            <a:fld id="{C7C8D57C-F226-4981-8B54-9B4DD14BF81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1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Basic Excel Skills</a:t>
            </a:r>
          </a:p>
          <a:p>
            <a:pPr eaLnBrk="1" hangingPunct="1"/>
            <a:r>
              <a:rPr lang="en-US" smtClean="0"/>
              <a:t>Excel Functions</a:t>
            </a:r>
          </a:p>
          <a:p>
            <a:pPr eaLnBrk="1" hangingPunct="1"/>
            <a:r>
              <a:rPr lang="en-US" smtClean="0"/>
              <a:t>Spreadsheet Add-ins for Business Analytics</a:t>
            </a:r>
          </a:p>
          <a:p>
            <a:pPr eaLnBrk="1" hangingPunct="1"/>
            <a:r>
              <a:rPr lang="en-US" smtClean="0"/>
              <a:t>Spreadsheet Modeling and Spreadsheet Engineering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Chapter 2 Topics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29699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4379913" y="6408738"/>
            <a:ext cx="26304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2-</a:t>
            </a:r>
            <a:fld id="{F16F23F6-ACC8-4B8D-AB32-8A62CDC7FE3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2.9  Pricing Decision Spreadsheet Model</a:t>
            </a:r>
          </a:p>
          <a:p>
            <a:pPr eaLnBrk="1" hangingPunct="1">
              <a:buFont typeface="Wingdings 3" pitchFamily="-72" charset="2"/>
              <a:buNone/>
            </a:pPr>
            <a:endParaRPr lang="en-US" u="sng" smtClean="0"/>
          </a:p>
          <a:p>
            <a:pPr eaLnBrk="1" hangingPunct="1">
              <a:buFont typeface="Wingdings 3" pitchFamily="-72" charset="2"/>
              <a:buNone/>
            </a:pPr>
            <a:endParaRPr lang="en-US" u="sng" smtClean="0"/>
          </a:p>
          <a:p>
            <a:pPr eaLnBrk="1" hangingPunct="1">
              <a:buFont typeface="Wingdings 3" pitchFamily="-72" charset="2"/>
              <a:buNone/>
            </a:pPr>
            <a:endParaRPr lang="en-US" u="sng" smtClean="0"/>
          </a:p>
          <a:p>
            <a:pPr eaLnBrk="1" hangingPunct="1">
              <a:buFont typeface="Wingdings 3" pitchFamily="-72" charset="2"/>
              <a:buNone/>
            </a:pPr>
            <a:endParaRPr lang="en-US" u="sng" smtClean="0"/>
          </a:p>
          <a:p>
            <a:pPr eaLnBrk="1" hangingPunct="1">
              <a:buFont typeface="Wingdings 3" pitchFamily="-72" charset="2"/>
              <a:buNone/>
            </a:pPr>
            <a:endParaRPr lang="en-US" u="sng" smtClean="0"/>
          </a:p>
          <a:p>
            <a:pPr eaLnBrk="1" hangingPunct="1">
              <a:buFont typeface="Wingdings 3" pitchFamily="-72" charset="2"/>
              <a:buNone/>
            </a:pPr>
            <a:endParaRPr lang="en-US" u="sng" smtClean="0"/>
          </a:p>
          <a:p>
            <a:pPr eaLnBrk="1" hangingPunct="1">
              <a:buFont typeface="Wingdings 3" pitchFamily="-72" charset="2"/>
              <a:buNone/>
            </a:pPr>
            <a:endParaRPr lang="en-US" u="sng" smtClean="0"/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        Sales = -2.9485 x price + 3,240.9 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smtClean="0"/>
              <a:t>        Total Revenue = price x sales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Spreadsheet </a:t>
            </a:r>
            <a:r>
              <a:rPr lang="en-US" sz="3200" dirty="0" smtClean="0">
                <a:ea typeface="+mj-ea"/>
                <a:cs typeface="+mj-cs"/>
              </a:rPr>
              <a:t>Modeling and Engineering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77343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4379913" y="6408738"/>
            <a:ext cx="27066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9397" name="TextBox 6"/>
          <p:cNvSpPr txBox="1">
            <a:spLocks noChangeArrowheads="1"/>
          </p:cNvSpPr>
          <p:nvPr/>
        </p:nvSpPr>
        <p:spPr bwMode="auto">
          <a:xfrm>
            <a:off x="7362825" y="4500563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2.14</a:t>
            </a:r>
          </a:p>
        </p:txBody>
      </p:sp>
      <p:sp>
        <p:nvSpPr>
          <p:cNvPr id="58374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2-</a:t>
            </a:r>
            <a:fld id="{461E5B46-0D96-4254-BF1C-F78FB06F352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Spreadsheet Quality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Verification</a:t>
            </a:r>
            <a:r>
              <a:rPr lang="en-US" dirty="0" smtClean="0">
                <a:ea typeface="+mn-ea"/>
                <a:cs typeface="+mn-cs"/>
              </a:rPr>
              <a:t> is the process of ensuring that a model is accurate and free from logical errors.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Below are three approaches to spreadsheet engineering that can improve spreadsheet quality: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Improve the design and format of the spreadsheet itself.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Improve the process used to develop a spreadsheet.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dirty="0" smtClean="0">
                <a:ea typeface="+mn-ea"/>
                <a:cs typeface="+mn-cs"/>
              </a:rPr>
              <a:t>Inspect your results carefully and use appropriate tools available in Excel.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Spreadsheet </a:t>
            </a:r>
            <a:r>
              <a:rPr lang="en-US" sz="3200" dirty="0" smtClean="0">
                <a:ea typeface="+mj-ea"/>
                <a:cs typeface="+mj-cs"/>
              </a:rPr>
              <a:t>Modeling and Engineering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9395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4379913" y="6408738"/>
            <a:ext cx="28590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2-</a:t>
            </a:r>
            <a:fld id="{D5C4146B-85E6-4170-B2F0-0FB9BC3E082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2.10  Modeling Net Income on a Spreadsheet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Gross profit = sales – cost of goods sold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Operating expenses = administrative expenses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                          + selling expenses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                          + depreciation expenses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Net operating income = gross profit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                                      – operating expenses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Earnings before taxes = net operating income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                             – interest expense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Net income = earnings before taxes – taxes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Spreadsheet </a:t>
            </a:r>
            <a:r>
              <a:rPr lang="en-US" sz="3200" dirty="0" smtClean="0">
                <a:ea typeface="+mj-ea"/>
                <a:cs typeface="+mj-cs"/>
              </a:rPr>
              <a:t>Modeling and Engineering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0419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4379913" y="6408738"/>
            <a:ext cx="27828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0420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2-</a:t>
            </a:r>
            <a:fld id="{AA254F19-B0F1-4107-A959-89B6CE1976F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ontent Placeholder 1"/>
          <p:cNvSpPr>
            <a:spLocks noGrp="1"/>
          </p:cNvSpPr>
          <p:nvPr>
            <p:ph idx="1"/>
          </p:nvPr>
        </p:nvSpPr>
        <p:spPr>
          <a:xfrm>
            <a:off x="838200" y="1371600"/>
            <a:ext cx="7391400" cy="4525963"/>
          </a:xfrm>
        </p:spPr>
        <p:txBody>
          <a:bodyPr/>
          <a:lstStyle/>
          <a:p>
            <a:pPr algn="ctr" eaLnBrk="1" hangingPunct="1">
              <a:buFont typeface="Wingdings 3" pitchFamily="-72" charset="2"/>
              <a:buNone/>
            </a:pPr>
            <a:r>
              <a:rPr lang="en-US" u="sng" smtClean="0"/>
              <a:t>Simple Spreadsheet Model</a:t>
            </a:r>
          </a:p>
          <a:p>
            <a:pPr algn="ctr" eaLnBrk="1" hangingPunct="1">
              <a:buFont typeface="Wingdings 3" pitchFamily="-72" charset="2"/>
              <a:buNone/>
            </a:pPr>
            <a:r>
              <a:rPr lang="en-US" u="sng" smtClean="0"/>
              <a:t>for Computing Net Income</a:t>
            </a:r>
          </a:p>
          <a:p>
            <a:pPr eaLnBrk="1" hangingPunct="1">
              <a:buFont typeface="Wingdings 3" pitchFamily="-7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Spreadsheet </a:t>
            </a:r>
            <a:r>
              <a:rPr lang="en-US" sz="3200" dirty="0" smtClean="0">
                <a:ea typeface="+mj-ea"/>
                <a:cs typeface="+mj-cs"/>
              </a:rPr>
              <a:t>Modeling and Engineering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438400"/>
            <a:ext cx="59912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4379913" y="6408738"/>
            <a:ext cx="27828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2469" name="TextBox 6"/>
          <p:cNvSpPr txBox="1">
            <a:spLocks noChangeArrowheads="1"/>
          </p:cNvSpPr>
          <p:nvPr/>
        </p:nvSpPr>
        <p:spPr bwMode="auto">
          <a:xfrm>
            <a:off x="6915150" y="615315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2.15</a:t>
            </a:r>
          </a:p>
        </p:txBody>
      </p:sp>
      <p:sp>
        <p:nvSpPr>
          <p:cNvPr id="61446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2-</a:t>
            </a:r>
            <a:fld id="{E677A561-F23A-4FF9-94EE-D31B5A8DDDD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0" y="5867400"/>
            <a:ext cx="1524000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Content Placeholder 1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Data-Model Format for Computing Net Income</a:t>
            </a:r>
          </a:p>
          <a:p>
            <a:pPr eaLnBrk="1" hangingPunct="1">
              <a:buFont typeface="Wingdings 3" pitchFamily="-7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Spreadsheet </a:t>
            </a:r>
            <a:r>
              <a:rPr lang="en-US" sz="3200" dirty="0" smtClean="0">
                <a:ea typeface="+mj-ea"/>
                <a:cs typeface="+mj-cs"/>
              </a:rPr>
              <a:t>Modeling and Engineering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828800"/>
            <a:ext cx="504348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4379913" y="6408738"/>
            <a:ext cx="27828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4517" name="TextBox 6"/>
          <p:cNvSpPr txBox="1">
            <a:spLocks noChangeArrowheads="1"/>
          </p:cNvSpPr>
          <p:nvPr/>
        </p:nvSpPr>
        <p:spPr bwMode="auto">
          <a:xfrm>
            <a:off x="6272213" y="6076950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2.16</a:t>
            </a:r>
          </a:p>
        </p:txBody>
      </p:sp>
      <p:sp>
        <p:nvSpPr>
          <p:cNvPr id="63494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2-</a:t>
            </a:r>
            <a:fld id="{BFF95B97-F538-4EB6-BD6D-A4A861CAD6C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2638" y="5791200"/>
            <a:ext cx="819150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5867400" y="4800600"/>
            <a:ext cx="1143000" cy="838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001000" cy="4525962"/>
          </a:xfrm>
        </p:spPr>
        <p:txBody>
          <a:bodyPr/>
          <a:lstStyle/>
          <a:p>
            <a:pPr algn="ctr" eaLnBrk="1" hangingPunct="1">
              <a:buFont typeface="Wingdings 3" pitchFamily="-72" charset="2"/>
              <a:buNone/>
            </a:pPr>
            <a:r>
              <a:rPr lang="en-US" u="sng" smtClean="0"/>
              <a:t>Pro Forma Income Statement Format for Computing Net Income</a:t>
            </a:r>
          </a:p>
          <a:p>
            <a:pPr eaLnBrk="1" hangingPunct="1">
              <a:buFont typeface="Wingdings 3" pitchFamily="-7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Spreadsheet Modeling and Engineering</a:t>
            </a: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438400"/>
            <a:ext cx="72104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4379913" y="6408738"/>
            <a:ext cx="27828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5541" name="TextBox 6"/>
          <p:cNvSpPr txBox="1">
            <a:spLocks noChangeArrowheads="1"/>
          </p:cNvSpPr>
          <p:nvPr/>
        </p:nvSpPr>
        <p:spPr bwMode="auto">
          <a:xfrm>
            <a:off x="7480300" y="58674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2.17</a:t>
            </a:r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2-</a:t>
            </a:r>
            <a:fld id="{EC143A2F-27F5-4A43-9CB2-7D6CB8AEA29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1800" y="3581400"/>
            <a:ext cx="819150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6781800" y="4419600"/>
            <a:ext cx="1371600" cy="533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6781800" y="5562600"/>
            <a:ext cx="914400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6781800" y="5105400"/>
            <a:ext cx="914400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001000" cy="4767262"/>
          </a:xfrm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Analytics in Practice: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Spreadsheet Engineering at Proctor &amp; Gamble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Problem: How to manage safety stock inventory.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Solution: The Western European BA group created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          a spreadsheet model that eventually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          grew into a suite of global inventory models.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- It displayed all important data on one screen.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- Allowed users constant access to current data.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- </a:t>
            </a:r>
            <a:r>
              <a:rPr lang="en-US" dirty="0">
                <a:ea typeface="+mn-ea"/>
                <a:cs typeface="+mn-cs"/>
              </a:rPr>
              <a:t>Helped supply chain managers make </a:t>
            </a:r>
            <a:r>
              <a:rPr lang="en-US" dirty="0" smtClean="0">
                <a:ea typeface="+mn-ea"/>
                <a:cs typeface="+mn-cs"/>
              </a:rPr>
              <a:t>better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</a:t>
            </a:r>
            <a:r>
              <a:rPr lang="en-US" dirty="0">
                <a:ea typeface="+mn-ea"/>
                <a:cs typeface="+mn-cs"/>
              </a:rPr>
              <a:t>decisions regarding safety stocks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Spreadsheet </a:t>
            </a:r>
            <a:r>
              <a:rPr lang="en-US" sz="3200" smtClean="0">
                <a:ea typeface="+mj-ea"/>
                <a:cs typeface="+mj-cs"/>
              </a:rPr>
              <a:t/>
            </a:r>
            <a:br>
              <a:rPr lang="en-US" sz="3200" smtClean="0">
                <a:ea typeface="+mj-ea"/>
                <a:cs typeface="+mj-cs"/>
              </a:rPr>
            </a:br>
            <a:r>
              <a:rPr lang="en-US" sz="3200">
                <a:ea typeface="+mj-ea"/>
                <a:cs typeface="+mj-cs"/>
              </a:rPr>
              <a:t>Modeling and Engineering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5539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4379913" y="6408738"/>
            <a:ext cx="27066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304800"/>
            <a:ext cx="1976438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Slide Number Placeholder 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2-</a:t>
            </a:r>
            <a:fld id="{72B3061A-16B2-4B8F-A6BD-71B0895AF7D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Absolute address</a:t>
            </a:r>
          </a:p>
          <a:p>
            <a:pPr eaLnBrk="1" hangingPunct="1"/>
            <a:r>
              <a:rPr lang="en-US" smtClean="0"/>
              <a:t>Discount rate</a:t>
            </a:r>
          </a:p>
          <a:p>
            <a:pPr eaLnBrk="1" hangingPunct="1"/>
            <a:r>
              <a:rPr lang="en-US" smtClean="0"/>
              <a:t>Net present value (discounted cash flow)</a:t>
            </a:r>
          </a:p>
          <a:p>
            <a:pPr eaLnBrk="1" hangingPunct="1"/>
            <a:r>
              <a:rPr lang="en-US" smtClean="0"/>
              <a:t>Pro forma income statement</a:t>
            </a:r>
          </a:p>
          <a:p>
            <a:pPr eaLnBrk="1" hangingPunct="1"/>
            <a:r>
              <a:rPr lang="en-US" smtClean="0"/>
              <a:t>Relative address</a:t>
            </a:r>
          </a:p>
          <a:p>
            <a:pPr eaLnBrk="1" hangingPunct="1"/>
            <a:r>
              <a:rPr lang="en-US" smtClean="0"/>
              <a:t>Spreadsheet engineering</a:t>
            </a:r>
          </a:p>
          <a:p>
            <a:pPr eaLnBrk="1" hangingPunct="1"/>
            <a:r>
              <a:rPr lang="en-US" smtClean="0"/>
              <a:t>Verification</a:t>
            </a:r>
          </a:p>
        </p:txBody>
      </p:sp>
      <p:sp>
        <p:nvSpPr>
          <p:cNvPr id="66562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4379913" y="6408738"/>
            <a:ext cx="27066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2-</a:t>
            </a:r>
            <a:fld id="{5613F5AB-224F-48F3-9FF1-9F6C8AFB259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Chapter 2 - Key Terms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Content Placeholder 1"/>
          <p:cNvSpPr>
            <a:spLocks noGrp="1"/>
          </p:cNvSpPr>
          <p:nvPr>
            <p:ph idx="1"/>
          </p:nvPr>
        </p:nvSpPr>
        <p:spPr>
          <a:xfrm>
            <a:off x="457200" y="1450975"/>
            <a:ext cx="8305800" cy="4797425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en-US" smtClean="0"/>
              <a:t>Recall that PLE produces lawnmowers and a medium size diesel power lawn tractor.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The Excel workbook </a:t>
            </a:r>
            <a:r>
              <a:rPr lang="en-US" i="1" smtClean="0"/>
              <a:t>Performance Lawn Equipment </a:t>
            </a:r>
            <a:r>
              <a:rPr lang="en-US" smtClean="0"/>
              <a:t>contains data on PLE’s operations.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As chief analyst to the production and operations manager, you need to update the Excel workbook with additional information and prepare a pro forma income statement for 2012.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Case Study </a:t>
            </a:r>
            <a:br>
              <a:rPr lang="en-US" sz="3200" dirty="0" smtClean="0">
                <a:ea typeface="+mj-ea"/>
                <a:cs typeface="+mj-cs"/>
              </a:rPr>
            </a:br>
            <a:r>
              <a:rPr lang="en-US" sz="3200" dirty="0" smtClean="0">
                <a:ea typeface="+mj-ea"/>
                <a:cs typeface="+mj-cs"/>
              </a:rPr>
              <a:t>Performance Lawn Equipment (2)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7587" name="Footer Placeholder 7"/>
          <p:cNvSpPr>
            <a:spLocks noGrp="1"/>
          </p:cNvSpPr>
          <p:nvPr>
            <p:ph type="ftr" sz="quarter" idx="10"/>
          </p:nvPr>
        </p:nvSpPr>
        <p:spPr bwMode="auto">
          <a:xfrm>
            <a:off x="4379913" y="6408738"/>
            <a:ext cx="27828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7590" name="Slide Number Placeholder 1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2-</a:t>
            </a:r>
            <a:fld id="{C9A3229F-A527-414C-95B2-6281F665141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3293795473_475244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514600"/>
            <a:ext cx="54864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Footer Placeholder 3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8611" name="Slide Number Placeholder 1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2-</a:t>
            </a:r>
            <a:fld id="{4AB4B0B4-249F-4BB6-A267-95D5482A149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Many commercial software packages can be used for Business Analytics.</a:t>
            </a:r>
          </a:p>
          <a:p>
            <a:pPr eaLnBrk="1" hangingPunct="1"/>
            <a:r>
              <a:rPr lang="en-US" smtClean="0"/>
              <a:t>Spreadsheet software, such as Microsoft Excel, is widely used across all areas of business.</a:t>
            </a:r>
          </a:p>
          <a:p>
            <a:pPr eaLnBrk="1" hangingPunct="1"/>
            <a:r>
              <a:rPr lang="en-US" smtClean="0"/>
              <a:t>Spreadsheets provide a flexible modeling environment for manipulating data and  developing and solving models.</a:t>
            </a:r>
          </a:p>
          <a:p>
            <a:pPr eaLnBrk="1" hangingPunct="1"/>
            <a:r>
              <a:rPr lang="en-US" smtClean="0"/>
              <a:t>This chapter provides a summary of the basic features in Microsoft Excel for solving problems in Business Analytics.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Basic Excel Skills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4379913" y="6408738"/>
            <a:ext cx="27066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2-</a:t>
            </a:r>
            <a:fld id="{10D2614F-6346-48E1-AE1B-B8A5FEB5FE8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Opening, saving, and printing files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Navigation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Selecting ranges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Inserting/deleting rows and columns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Entering and editing text, data, and formulas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Formatting data (number, currency, decimal)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Working with text strings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Performing basic arithmetic calculations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Formatting text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Modifying the appearance of a spreadsheet</a:t>
            </a:r>
          </a:p>
          <a:p>
            <a:pPr eaLnBrk="1" hangingPunct="1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Basic Excel Skills</a:t>
            </a:r>
          </a:p>
        </p:txBody>
      </p:sp>
      <p:sp>
        <p:nvSpPr>
          <p:cNvPr id="31747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4379913" y="6408738"/>
            <a:ext cx="27828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2-</a:t>
            </a:r>
            <a:fld id="{D13A1A7B-9150-4752-8520-3CAEEBE0553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001000" cy="4525962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Ribbon in Excel 2010 for Windows</a:t>
            </a:r>
          </a:p>
          <a:p>
            <a:pPr eaLnBrk="1" hangingPunct="1"/>
            <a:r>
              <a:rPr lang="en-US" u="sng" smtClean="0"/>
              <a:t>Tabs</a:t>
            </a:r>
            <a:r>
              <a:rPr lang="en-US" smtClean="0"/>
              <a:t> - Home, Insert, Page Layout, Formulas, …</a:t>
            </a:r>
            <a:endParaRPr lang="en-US" u="sng" smtClean="0"/>
          </a:p>
          <a:p>
            <a:pPr eaLnBrk="1" hangingPunct="1"/>
            <a:r>
              <a:rPr lang="en-US" u="sng" smtClean="0"/>
              <a:t>Groups</a:t>
            </a:r>
            <a:r>
              <a:rPr lang="en-US" smtClean="0"/>
              <a:t> - Font, Alignment, Number, Styles, …</a:t>
            </a:r>
          </a:p>
          <a:p>
            <a:pPr eaLnBrk="1" hangingPunct="1"/>
            <a:r>
              <a:rPr lang="en-US" u="sng" smtClean="0"/>
              <a:t>Buttons and Menus</a:t>
            </a:r>
            <a:r>
              <a:rPr lang="en-US" smtClean="0"/>
              <a:t>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   - Buttons appear as small icons.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smtClean="0"/>
              <a:t>   - Menus of additional choices are indicated by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 3" pitchFamily="-72" charset="2"/>
              <a:buNone/>
            </a:pPr>
            <a:r>
              <a:rPr lang="en-US" smtClean="0"/>
              <a:t>     small triangles.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Basic Excel Skills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724400"/>
            <a:ext cx="8458200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4379913" y="6408738"/>
            <a:ext cx="27066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8080375" y="614045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2.1</a:t>
            </a:r>
          </a:p>
        </p:txBody>
      </p:sp>
      <p:sp>
        <p:nvSpPr>
          <p:cNvPr id="32774" name="Slide Number Placeholder 7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2-</a:t>
            </a:r>
            <a:fld id="{BA9953FF-54BB-4353-A37E-860A1CDF7B4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u="sng" smtClean="0"/>
              <a:t>Excel Formulas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Common mathematical operators are used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Wingdings 3" pitchFamily="-72" charset="2"/>
              <a:buNone/>
            </a:pPr>
            <a:r>
              <a:rPr lang="en-US" i="1" smtClean="0"/>
              <a:t>    a− bP</a:t>
            </a:r>
            <a:r>
              <a:rPr lang="en-US" i="1" baseline="30000" smtClean="0"/>
              <a:t>5  </a:t>
            </a:r>
            <a:r>
              <a:rPr lang="en-US" smtClean="0"/>
              <a:t>+     would be entered into Excel as: 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Font typeface="Wingdings 3" pitchFamily="-72" charset="2"/>
              <a:buNone/>
            </a:pPr>
            <a:r>
              <a:rPr lang="en-US" smtClean="0"/>
              <a:t>   =a</a:t>
            </a:r>
            <a:r>
              <a:rPr lang="en-US" i="1" smtClean="0"/>
              <a:t>−</a:t>
            </a:r>
            <a:r>
              <a:rPr lang="en-US" smtClean="0"/>
              <a:t> b*P^5 + c/d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mtClean="0"/>
              <a:t>Cell references can be </a:t>
            </a:r>
            <a:r>
              <a:rPr lang="en-US" u="sng" smtClean="0"/>
              <a:t>relative</a:t>
            </a:r>
            <a:r>
              <a:rPr lang="en-US" smtClean="0"/>
              <a:t> or </a:t>
            </a:r>
            <a:r>
              <a:rPr lang="en-US" u="sng" smtClean="0"/>
              <a:t>absolute</a:t>
            </a:r>
            <a:r>
              <a:rPr lang="en-US" smtClean="0"/>
              <a:t>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mtClean="0"/>
              <a:t>Using a dollar sign before a row or column label creates an absolute reference.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mtClean="0"/>
              <a:t>Relative references:    A2,   C5,   D10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mtClean="0"/>
              <a:t>Absolute references: $A$2, $C5, D$10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Basic Excel Skills</a:t>
            </a:r>
          </a:p>
        </p:txBody>
      </p:sp>
      <p:graphicFrame>
        <p:nvGraphicFramePr>
          <p:cNvPr id="2083" name="Object 35"/>
          <p:cNvGraphicFramePr>
            <a:graphicFrameLocks noChangeAspect="1"/>
          </p:cNvGraphicFramePr>
          <p:nvPr/>
        </p:nvGraphicFramePr>
        <p:xfrm>
          <a:off x="2514600" y="2057400"/>
          <a:ext cx="349250" cy="858838"/>
        </p:xfrm>
        <a:graphic>
          <a:graphicData uri="http://schemas.openxmlformats.org/presentationml/2006/ole">
            <p:oleObj spid="_x0000_s2083" name="Equation" r:id="rId3" imgW="164880" imgH="406080" progId="">
              <p:embed/>
            </p:oleObj>
          </a:graphicData>
        </a:graphic>
      </p:graphicFrame>
      <p:sp>
        <p:nvSpPr>
          <p:cNvPr id="2087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4379913" y="6408738"/>
            <a:ext cx="27066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2088" name="Slide Number Placeholder 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2-</a:t>
            </a:r>
            <a:fld id="{CF26AF2B-843D-41F9-BEB1-4157559A2C4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4288"/>
            <a:ext cx="8229600" cy="4659312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2.1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>
                <a:ea typeface="+mn-ea"/>
                <a:cs typeface="+mn-cs"/>
              </a:rPr>
              <a:t>Implementing Price-Demand Models in Excel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Two models for predicting price using demand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Linear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D = a – </a:t>
            </a:r>
            <a:r>
              <a:rPr lang="en-US" i="1" dirty="0" err="1" smtClean="0">
                <a:ea typeface="+mn-ea"/>
                <a:cs typeface="+mn-cs"/>
              </a:rPr>
              <a:t>bP</a:t>
            </a:r>
            <a:r>
              <a:rPr lang="en-US" i="1" dirty="0" smtClean="0">
                <a:ea typeface="+mn-ea"/>
                <a:cs typeface="+mn-cs"/>
              </a:rPr>
              <a:t> </a:t>
            </a:r>
            <a:endParaRPr lang="en-US" dirty="0" smtClean="0">
              <a:ea typeface="+mn-ea"/>
              <a:cs typeface="+mn-cs"/>
            </a:endParaRP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=B4</a:t>
            </a:r>
            <a:r>
              <a:rPr lang="en-US" i="1" dirty="0" smtClean="0">
                <a:ea typeface="+mn-ea"/>
                <a:cs typeface="+mn-cs"/>
              </a:rPr>
              <a:t> </a:t>
            </a:r>
            <a:r>
              <a:rPr lang="en-US" i="1" dirty="0">
                <a:ea typeface="+mn-ea"/>
                <a:cs typeface="+mn-cs"/>
              </a:rPr>
              <a:t>– </a:t>
            </a:r>
            <a:r>
              <a:rPr lang="en-US" dirty="0" smtClean="0">
                <a:ea typeface="+mn-ea"/>
                <a:cs typeface="+mn-cs"/>
              </a:rPr>
              <a:t>B5*A8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(</a:t>
            </a:r>
            <a:r>
              <a:rPr lang="en-US" dirty="0">
                <a:ea typeface="+mn-ea"/>
                <a:cs typeface="+mn-cs"/>
              </a:rPr>
              <a:t>in cell </a:t>
            </a:r>
            <a:r>
              <a:rPr lang="en-US" dirty="0" smtClean="0">
                <a:ea typeface="+mn-ea"/>
                <a:cs typeface="+mn-cs"/>
              </a:rPr>
              <a:t>B8</a:t>
            </a:r>
            <a:r>
              <a:rPr lang="en-US" dirty="0">
                <a:ea typeface="+mn-ea"/>
                <a:cs typeface="+mn-cs"/>
              </a:rPr>
              <a:t>)</a:t>
            </a:r>
            <a:endParaRPr lang="en-US" dirty="0" smtClean="0">
              <a:ea typeface="+mn-ea"/>
              <a:cs typeface="+mn-cs"/>
            </a:endParaRPr>
          </a:p>
          <a:p>
            <a:pPr marL="109728" indent="0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Nonlinear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D </a:t>
            </a:r>
            <a:r>
              <a:rPr lang="en-US" i="1" dirty="0">
                <a:ea typeface="+mn-ea"/>
                <a:cs typeface="+mn-cs"/>
              </a:rPr>
              <a:t>= </a:t>
            </a:r>
            <a:r>
              <a:rPr lang="en-US" i="1" dirty="0" err="1" smtClean="0">
                <a:ea typeface="+mn-ea"/>
                <a:cs typeface="+mn-cs"/>
              </a:rPr>
              <a:t>cP</a:t>
            </a:r>
            <a:r>
              <a:rPr lang="en-US" i="1" baseline="30000" dirty="0" smtClean="0">
                <a:ea typeface="+mn-ea"/>
                <a:cs typeface="+mn-cs"/>
              </a:rPr>
              <a:t>-d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=</a:t>
            </a:r>
            <a:r>
              <a:rPr lang="en-US" dirty="0">
                <a:ea typeface="+mn-ea"/>
                <a:cs typeface="+mn-cs"/>
              </a:rPr>
              <a:t>E4*D8^-E5 </a:t>
            </a:r>
            <a:endParaRPr lang="en-US" dirty="0" smtClean="0">
              <a:ea typeface="+mn-ea"/>
              <a:cs typeface="+mn-cs"/>
            </a:endParaRP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(in cell E8)</a:t>
            </a:r>
            <a:endParaRPr lang="en-US" dirty="0">
              <a:ea typeface="+mn-ea"/>
              <a:cs typeface="+mn-cs"/>
            </a:endParaRP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Basic Excel Skills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774950"/>
            <a:ext cx="45878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4379913" y="6408738"/>
            <a:ext cx="27066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5845" name="TextBox 6"/>
          <p:cNvSpPr txBox="1">
            <a:spLocks noChangeArrowheads="1"/>
          </p:cNvSpPr>
          <p:nvPr/>
        </p:nvSpPr>
        <p:spPr bwMode="auto">
          <a:xfrm>
            <a:off x="7869238" y="561340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2.2</a:t>
            </a:r>
          </a:p>
        </p:txBody>
      </p:sp>
      <p:sp>
        <p:nvSpPr>
          <p:cNvPr id="34822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2-</a:t>
            </a:r>
            <a:fld id="{D56B01E6-ACA5-4646-B187-C1F7E2EDE13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4784725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900" u="sng" dirty="0" smtClean="0">
                <a:ea typeface="+mn-ea"/>
                <a:cs typeface="+mn-cs"/>
              </a:rPr>
              <a:t>Example 2.1  (continued) Implementing </a:t>
            </a:r>
            <a:r>
              <a:rPr lang="en-US" sz="2900" u="sng" dirty="0">
                <a:ea typeface="+mn-ea"/>
                <a:cs typeface="+mn-cs"/>
              </a:rPr>
              <a:t>Price-Demand Models in Excel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i="1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i="1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i="1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i="1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i="1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i="1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i="1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   D = a – </a:t>
            </a:r>
            <a:r>
              <a:rPr lang="en-US" i="1" dirty="0" err="1" smtClean="0">
                <a:ea typeface="+mn-ea"/>
                <a:cs typeface="+mn-cs"/>
              </a:rPr>
              <a:t>bP</a:t>
            </a:r>
            <a:r>
              <a:rPr lang="en-US" i="1" dirty="0" smtClean="0">
                <a:ea typeface="+mn-ea"/>
                <a:cs typeface="+mn-cs"/>
              </a:rPr>
              <a:t>  (linear)           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   D = </a:t>
            </a:r>
            <a:r>
              <a:rPr lang="en-US" i="1" dirty="0" err="1" smtClean="0">
                <a:ea typeface="+mn-ea"/>
                <a:cs typeface="+mn-cs"/>
              </a:rPr>
              <a:t>cP</a:t>
            </a:r>
            <a:r>
              <a:rPr lang="en-US" i="1" baseline="30000" dirty="0" smtClean="0">
                <a:ea typeface="+mn-ea"/>
                <a:cs typeface="+mn-cs"/>
              </a:rPr>
              <a:t>-d        </a:t>
            </a:r>
            <a:r>
              <a:rPr lang="en-US" i="1" dirty="0" smtClean="0">
                <a:ea typeface="+mn-ea"/>
                <a:cs typeface="+mn-cs"/>
              </a:rPr>
              <a:t>(nonlinear)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Basic Excel Skills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52663"/>
            <a:ext cx="64198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4379913" y="6408738"/>
            <a:ext cx="2706687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6696075" y="5084763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2.5</a:t>
            </a:r>
          </a:p>
        </p:txBody>
      </p:sp>
      <p:sp>
        <p:nvSpPr>
          <p:cNvPr id="35846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2-</a:t>
            </a:r>
            <a:fld id="{BBC7FFE9-8700-4F08-8CFE-C76F950BBDC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1606</Words>
  <Application>Microsoft Office PowerPoint</Application>
  <PresentationFormat>On-screen Show (4:3)</PresentationFormat>
  <Paragraphs>313</Paragraphs>
  <Slides>39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ＭＳ Ｐゴシック</vt:lpstr>
      <vt:lpstr>Calibri</vt:lpstr>
      <vt:lpstr>Wingdings 3</vt:lpstr>
      <vt:lpstr>Verdana</vt:lpstr>
      <vt:lpstr>Wingdings 2</vt:lpstr>
      <vt:lpstr>Custom Design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 Carolina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 to Business Analytics</dc:title>
  <dc:creator>Joan Donohue</dc:creator>
  <cp:lastModifiedBy>Ann Pulido</cp:lastModifiedBy>
  <cp:revision>124</cp:revision>
  <dcterms:created xsi:type="dcterms:W3CDTF">2011-11-27T17:51:45Z</dcterms:created>
  <dcterms:modified xsi:type="dcterms:W3CDTF">2012-03-08T17:40:20Z</dcterms:modified>
</cp:coreProperties>
</file>