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5.jpg" ContentType="image/jpeg"/>
  <Override PartName="/ppt/media/image36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68" r:id="rId5"/>
    <p:sldMasterId id="2147483681" r:id="rId6"/>
    <p:sldMasterId id="2147483648" r:id="rId7"/>
  </p:sldMasterIdLst>
  <p:notesMasterIdLst>
    <p:notesMasterId r:id="rId29"/>
  </p:notesMasterIdLst>
  <p:handoutMasterIdLst>
    <p:handoutMasterId r:id="rId30"/>
  </p:handoutMasterIdLst>
  <p:sldIdLst>
    <p:sldId id="260" r:id="rId8"/>
    <p:sldId id="329" r:id="rId9"/>
    <p:sldId id="271" r:id="rId10"/>
    <p:sldId id="265" r:id="rId11"/>
    <p:sldId id="270" r:id="rId12"/>
    <p:sldId id="266" r:id="rId13"/>
    <p:sldId id="257" r:id="rId14"/>
    <p:sldId id="258" r:id="rId15"/>
    <p:sldId id="276" r:id="rId16"/>
    <p:sldId id="280" r:id="rId17"/>
    <p:sldId id="281" r:id="rId18"/>
    <p:sldId id="277" r:id="rId19"/>
    <p:sldId id="282" r:id="rId20"/>
    <p:sldId id="283" r:id="rId21"/>
    <p:sldId id="278" r:id="rId22"/>
    <p:sldId id="268" r:id="rId23"/>
    <p:sldId id="269" r:id="rId24"/>
    <p:sldId id="330" r:id="rId25"/>
    <p:sldId id="287" r:id="rId26"/>
    <p:sldId id="274" r:id="rId27"/>
    <p:sldId id="288" r:id="rId28"/>
  </p:sldIdLst>
  <p:sldSz cx="12192000" cy="6858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127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371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77FC3-37D0-4C3B-B635-62DE2F3A469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4846D-DF11-4F79-A8E3-A1346DF2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58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371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86251-5EC5-4F36-966F-AA22B9D25F1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BAF8E-2FD9-4A17-8DC9-20CB485C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29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BAF8E-2FD9-4A17-8DC9-20CB485C13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3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BAF8E-2FD9-4A17-8DC9-20CB485C13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7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BAF8E-2FD9-4A17-8DC9-20CB485C13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1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3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B428-3F82-9C41-8DCF-7D576AD3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B5C59-634D-6940-953D-9809CA52C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2ED18-FE27-7A47-A039-29F02A24F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5412F-75DB-164A-9E01-DE878579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DD974-E537-AA46-9D0F-53391A8D5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F4FDD-E083-C641-B095-24DE1F68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55D77-E4FA-074B-A626-FFAC3B68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E4AB6-CBAA-124F-BB85-DFD42CD71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0C1FB-8367-1442-AE55-B300FA08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15369-6742-0049-9E72-93C62639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7C7B-4C6E-CD40-BEC1-8AC6ABB7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0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03625C-2700-FD42-B8A9-3EDA0A9D0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BA3AB-EAD0-954D-B43D-EB1F8ABD1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A155F-BF66-0A47-B66B-F15D424B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CC116-3876-AD47-A270-107B8156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003E2-2308-AB44-AD33-0460DF6A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6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A7DE-1D49-DE4A-AB49-95464C70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AF3C9-A8DD-3045-B411-7AC57258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3BEB0-A570-7449-8FE1-D79478252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7625C-02A4-BB44-BDBF-DDF77FBB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F36A-815F-E74C-9EE1-2E61993BE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A906E-593E-3140-8FDC-9DCECC497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49130-33B5-F543-A267-818681D1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2EF46-5570-A947-BE1C-8E91A044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E7B40-9C62-564D-8E78-964F77D0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4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3A43-121F-5D47-98B6-58D5A09D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6A634-76AB-5941-90B6-BB242E8C7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36FFD-D4B9-4140-A5D7-F60362D9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AEAD6-3C6C-574C-BAFB-F244A40A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D2B9D-9071-9544-92DE-D15B3367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8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EBDD-D496-F642-BA84-B5E26931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3AE4A-9029-2243-AEFC-6E20940B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BF72-8A2D-704C-B787-6532BE84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881B-EF3E-1740-920B-3BFDF917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0BAD-31BC-F941-86D0-EA7D64CD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8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C458-0713-B84B-9753-87B110E2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B01BA-E8D3-3247-B166-29789221D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99308-37EB-FA4C-B722-61312558C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0066B-9D3B-6049-A32B-35274299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57A99-F75B-6C4E-8C0C-53B03A74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A7D06-0391-3447-8BC4-B2460DD7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64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AC51-F983-534C-9D6A-E8E0E567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50EA3-6DF5-4843-AD80-501B6B1C8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F8645-D568-9F46-B788-AB75C73E8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BB438-9BB7-4F42-A372-A3EECE6FA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C7907-EE79-A041-9C6C-E720DBC97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6C6F7-C1D5-2E43-9EB6-3294E0BE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B4581-088A-E942-8FCB-B64D615B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976EA6-45C5-7141-A821-246216DC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7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4557-3987-B246-9614-B9A095A8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3DB1F-9428-ED4F-B58A-F2CAD3B9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378CE-0090-C04F-BA4E-38C90209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95A0A-ACCB-EF47-9139-BD5C6FE5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6B56-DDAB-A94E-8FBB-C266C07DD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35837-BCEC-E046-B587-B3599CF6A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62DDA-8C82-A746-8398-22E06757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FF127-CD36-9047-AA5F-26BD9DE57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18DB9-B778-B34B-97B2-B0C8B5A4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11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5AE58-ACA8-5741-9139-37D58FC7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B6AD4-FB72-E544-BA94-B1BE3A3A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CB324-ADE2-C34D-862C-A8DA2E93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74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4D40-373E-BB43-A00D-82574F8D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D315-6698-0547-A546-8B72B127F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F2B38-9B66-B347-A195-7DD4BB6D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981E8-0D02-7B41-876C-866880F7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62971-E765-904B-BDAF-57911B1E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C5111-0D7B-6E40-8C87-CDA25529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79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4082F-3DF6-9240-AE1C-FA595DBA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72391-ED56-834C-9417-EB899E640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FAF08-1F37-9447-AEE8-1A4266D05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B4B4D-3596-0346-936F-3CC4D5AE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4B8C3-E263-C043-9183-6AB4350E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AA98C-F0A3-284B-8743-AE8686C6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9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B657-D96B-434E-8D58-D101E080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A5BA1-CE0D-CF4E-B546-C58F684AB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14415-85BC-EE4F-91A7-4FFFC0B2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2EE09-4A87-6D49-B03D-8B373B77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12F60-EDA0-8744-8D8B-C6880336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97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BE4FC-58D2-E74B-91EB-474D81D88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3941D-48D6-9949-811B-3F760E900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07034-B699-C646-9581-D579AB0C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EFDD7-3366-1C49-BE3F-AF4D597D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8159-9E5B-C743-80F3-62BC9F5A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31F20"/>
                </a:solidFill>
                <a:latin typeface="Futura"/>
                <a:cs typeface="Futura"/>
              </a:defRPr>
            </a:lvl1pPr>
          </a:lstStyle>
          <a:p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E3D2-2FEF-4C4C-A9C9-CAF6DE91FC1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DDDA-7434-41E6-AC14-75886DA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0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E3D2-2FEF-4C4C-A9C9-CAF6DE91FC1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DDDA-7434-41E6-AC14-75886DA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81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E3D2-2FEF-4C4C-A9C9-CAF6DE91FC1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DDDA-7434-41E6-AC14-75886DA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1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A0DB-F1B7-0844-9BF1-10D9ACB8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8573C-3329-6946-952F-8200645B1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DA74-F022-BA42-ABA8-9372E42F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3230A-52A2-CE44-BDE2-3FFC6DE7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A4669-235D-324C-93C1-9120C960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4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0F2A-8C2D-A24B-AE8E-203C3C99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F9A8F-5D23-1448-A755-7E4765E14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41E21-73AD-3043-BACE-993DB94F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4B24C-A8CF-1C4B-8095-D7273545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34B1E-6063-154F-A8A8-1FB8B8C6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4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225E-8FBD-174B-BEA7-B1636702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2E28E-4660-E74C-8C71-E577FD30A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B60F9-7776-A84E-82CE-3CEE3B8C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66407-CD9C-0249-A205-286F8164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C78B6-B451-9243-9723-7EEE66AF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FAAF7-3E82-0046-AF73-7A290BC5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ED36-4AC4-494A-8376-8CC773CA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53454-4CFB-114A-A64B-D7BA47E51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164CF-FD18-664A-A4EB-A38272806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E2D50-E1E7-D343-BE4B-6D0E17A87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CF403-FFE3-E349-AA34-92DC4B219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F7356-AFBF-FA40-90BE-5103974F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EB9C1-DDC5-934F-B7DD-CCE0FB83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5B09E-468F-1D49-848B-57B60A51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74D2-2D0B-C04E-8BB9-061F036C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E615C-5FD7-A94C-ABE1-9EF20F04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9E081-2C0D-624B-B1E4-9150C832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95EF8-8350-1B44-8FE8-FCB20122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4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B3CEA-E795-AB44-A4BB-89C19379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BC9F9-210D-1744-9B55-BEC586A5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D1CEC-B7DB-3043-A03D-69CACA5B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E418-C294-AA4A-8B30-BDEFC7BF8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C40D-F350-E343-B2B2-524E2615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ABE0-ECB3-524A-B576-37ED9D0F5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36BD8-EE5F-3B4E-8674-89213DC9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DDA9-DF7C-004A-B709-EB94FB28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4F6CC-138B-0C4F-90AD-1CB45D91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0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2E6A08-EA6E-D54A-9E47-F168CE8624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31A1D-7EB9-074B-B101-7594FA48BD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274320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35042-794F-3645-BD29-87284F4FD0FF}"/>
              </a:ext>
            </a:extLst>
          </p:cNvPr>
          <p:cNvSpPr txBox="1"/>
          <p:nvPr userDrawn="1"/>
        </p:nvSpPr>
        <p:spPr>
          <a:xfrm>
            <a:off x="5029200" y="60960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Futura" pitchFamily="2" charset="0"/>
              </a:rPr>
              <a:t>Board of Directors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9854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9DB84-B2D2-DF45-B325-C343DF29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3576B-E800-F646-AEE2-CD52A68B0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BB287-5F25-4B42-B789-8F71F62AC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DF522-873D-F646-9E5C-CA7878F4174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FB0AB-6F35-7D41-925A-FFD4E4DD6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EFBF7-DBC5-A540-80B7-DCC96147B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3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67C07-8A24-8D44-B568-6F6521F9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C17D6-F0DE-0447-9D47-655031FE2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AB86A-0943-174D-84BE-40547E4C6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4919-7E31-E14D-8990-B62A585B04B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145FC-4397-A544-BB33-197CEE07A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78880-9D60-874C-AA7A-47DCCBDD5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868680"/>
          </a:xfrm>
          <a:custGeom>
            <a:avLst/>
            <a:gdLst/>
            <a:ahLst/>
            <a:cxnLst/>
            <a:rect l="l" t="t" r="r" b="b"/>
            <a:pathLst>
              <a:path w="12192000" h="868680">
                <a:moveTo>
                  <a:pt x="0" y="868679"/>
                </a:moveTo>
                <a:lnTo>
                  <a:pt x="12191695" y="868679"/>
                </a:lnTo>
                <a:lnTo>
                  <a:pt x="12191695" y="0"/>
                </a:lnTo>
                <a:lnTo>
                  <a:pt x="0" y="0"/>
                </a:lnTo>
                <a:lnTo>
                  <a:pt x="0" y="868679"/>
                </a:lnTo>
                <a:close/>
              </a:path>
            </a:pathLst>
          </a:custGeom>
          <a:solidFill>
            <a:srgbClr val="EA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4475" y="139700"/>
            <a:ext cx="1944141" cy="660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448495" y="34289"/>
            <a:ext cx="2743200" cy="8343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868680"/>
            <a:ext cx="12192000" cy="68580"/>
          </a:xfrm>
          <a:custGeom>
            <a:avLst/>
            <a:gdLst/>
            <a:ahLst/>
            <a:cxnLst/>
            <a:rect l="l" t="t" r="r" b="b"/>
            <a:pathLst>
              <a:path w="12192000" h="68580">
                <a:moveTo>
                  <a:pt x="0" y="68579"/>
                </a:moveTo>
                <a:lnTo>
                  <a:pt x="12191695" y="68579"/>
                </a:lnTo>
                <a:lnTo>
                  <a:pt x="12191695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D728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46720" y="461006"/>
            <a:ext cx="3700578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231F20"/>
                </a:solidFill>
                <a:latin typeface="Futura"/>
                <a:cs typeface="Futura"/>
              </a:defRPr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hysicstoday.scitation.org/do/10.1063/PT.6.2.20180216a/full/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inis.iaea.org/collection/NCLCollectionStore/_Public/47/053/47053341.pdf?r=1&amp;r=1" TargetMode="External"/><Relationship Id="rId3" Type="http://schemas.openxmlformats.org/officeDocument/2006/relationships/hyperlink" Target="https://www.mdpi.com/2410-390X/3/1/17/htm" TargetMode="External"/><Relationship Id="rId7" Type="http://schemas.openxmlformats.org/officeDocument/2006/relationships/hyperlink" Target="https://www.osti.gov/servlets/purl/5944453" TargetMode="External"/><Relationship Id="rId2" Type="http://schemas.openxmlformats.org/officeDocument/2006/relationships/hyperlink" Target="https://www.sciencedirect.com/science/article/pii/S0969804318307619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-pub.iaea.org/MTCD/publications/PDF/trs468_web.pdf%20Technical%20Report%20Series#468" TargetMode="External"/><Relationship Id="rId11" Type="http://schemas.openxmlformats.org/officeDocument/2006/relationships/hyperlink" Target="https://www.slideshare.net/brucelee55/the-role-of-copper-in-nuclear-medicine" TargetMode="External"/><Relationship Id="rId5" Type="http://schemas.openxmlformats.org/officeDocument/2006/relationships/hyperlink" Target="https://www.accessdata.fda.gov/drugsatfda_docs/label/2013/017693s025PI.pdf%20NDA%2017693/S-025" TargetMode="External"/><Relationship Id="rId10" Type="http://schemas.openxmlformats.org/officeDocument/2006/relationships/hyperlink" Target="https://apha2018.pharmacist.com/sites/default/files/slides/Radioisotope_Procurement_Fennell_3-19-18_105A_HO.pdf" TargetMode="External"/><Relationship Id="rId4" Type="http://schemas.openxmlformats.org/officeDocument/2006/relationships/hyperlink" Target="https://www.slideserve.com/umika/radionuclide-generators" TargetMode="External"/><Relationship Id="rId9" Type="http://schemas.openxmlformats.org/officeDocument/2006/relationships/hyperlink" Target="https://pharmacyce.unm.edu/nuclear_program/freelessonfiles/Vol5Lesson1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jnmmi.us/files/ajnmmi0086228.pdfnAM" TargetMode="External"/><Relationship Id="rId3" Type="http://schemas.openxmlformats.org/officeDocument/2006/relationships/hyperlink" Target="https://patentimages.storage.googleapis.com/e8/73/95/056650ffbcfb37/US20040005272A1.pdf" TargetMode="External"/><Relationship Id="rId7" Type="http://schemas.openxmlformats.org/officeDocument/2006/relationships/hyperlink" Target="https://www.jstage.jst.go.jp/article/radioisotopes1952/26/3/26_3_179/_pdf" TargetMode="External"/><Relationship Id="rId2" Type="http://schemas.openxmlformats.org/officeDocument/2006/relationships/hyperlink" Target="https://www.ema.europa.eu/en/documents/assessment-report/cuprymina-epar-public-assessment-report_en.pdf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cds.cern.ch/record/210342/files/cer-000122319.pdf" TargetMode="External"/><Relationship Id="rId5" Type="http://schemas.openxmlformats.org/officeDocument/2006/relationships/hyperlink" Target="http://jnm.snmjournals.org/content/41/2/309.full.pdf+html?sid=03967db9-5f98-40ba-a4a2-15340bb37f90" TargetMode="External"/><Relationship Id="rId10" Type="http://schemas.openxmlformats.org/officeDocument/2006/relationships/hyperlink" Target="https://manualzz.com/doc/6907637/bracco-s-rb-82-generator" TargetMode="External"/><Relationship Id="rId4" Type="http://schemas.openxmlformats.org/officeDocument/2006/relationships/hyperlink" Target="https://www.researchgate.net/publication/323837109_Process_for_separation_of_Y-90_from_Sr-90_in_HNO3_using_combined_solvent_impregnated_resins_of_D2EHPA_dodecane_and_CMPOTBP" TargetMode="External"/><Relationship Id="rId9" Type="http://schemas.openxmlformats.org/officeDocument/2006/relationships/hyperlink" Target="https://www.nrc.gov/docs/ML1210/ML12101A274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215146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microbenotes.com/column-chromatograph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ologycafe.com/radiology-trainees/frcr-physics-notes/production-of-radioisotope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38F05-2DB1-5146-BC3C-28F30A4AD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1214A-E40E-7849-98B2-0F0DA3100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3165088" cy="1011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89FCC-056A-0142-A504-8D9048A34B6D}"/>
              </a:ext>
            </a:extLst>
          </p:cNvPr>
          <p:cNvSpPr txBox="1"/>
          <p:nvPr/>
        </p:nvSpPr>
        <p:spPr>
          <a:xfrm>
            <a:off x="5850924" y="5926432"/>
            <a:ext cx="6248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 H. Crosthwaite, M.Ed., CNMT, PET, NMTCB(RS), FSNMMI-TS</a:t>
            </a:r>
          </a:p>
          <a:p>
            <a:r>
              <a:rPr lang="en-US" dirty="0"/>
              <a:t>Associate Professor and Program Director</a:t>
            </a:r>
          </a:p>
          <a:p>
            <a:r>
              <a:rPr lang="en-US" dirty="0"/>
              <a:t>Virginia Commonwealth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626B1-CA3C-C049-A068-9AD650793682}"/>
              </a:ext>
            </a:extLst>
          </p:cNvPr>
          <p:cNvSpPr/>
          <p:nvPr/>
        </p:nvSpPr>
        <p:spPr>
          <a:xfrm>
            <a:off x="2590800" y="1828800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b="1" dirty="0">
              <a:latin typeface="Futur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016663-E95C-F24D-883E-7750BFEE990C}"/>
              </a:ext>
            </a:extLst>
          </p:cNvPr>
          <p:cNvSpPr/>
          <p:nvPr/>
        </p:nvSpPr>
        <p:spPr>
          <a:xfrm>
            <a:off x="6108571" y="127939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E77868-E8E5-A940-97D1-99ED90284212}"/>
              </a:ext>
            </a:extLst>
          </p:cNvPr>
          <p:cNvSpPr/>
          <p:nvPr/>
        </p:nvSpPr>
        <p:spPr>
          <a:xfrm>
            <a:off x="6178" y="1159690"/>
            <a:ext cx="11982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utura" pitchFamily="2" charset="0"/>
              </a:rPr>
              <a:t>Generators in Nuclear Medicine</a:t>
            </a:r>
            <a:endParaRPr 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4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CD0EB216-EE95-374C-AFFA-25999D07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1668952"/>
            <a:ext cx="5168900" cy="421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5640A-F23A-0345-B69D-BBBFF303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24498"/>
            <a:ext cx="6553200" cy="877888"/>
          </a:xfrm>
        </p:spPr>
        <p:txBody>
          <a:bodyPr/>
          <a:lstStyle/>
          <a:p>
            <a:r>
              <a:rPr lang="en-US" dirty="0"/>
              <a:t>Chemical Purity – Colorimetric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904E-714C-F349-BED9-FC5BE0602C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Alumina breakthrough is tested by applying a standard that contains 10µg/mL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litmus test changes white if the elution drop is 10µg/mL or 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levels of alumina can effect the tagging of </a:t>
            </a:r>
            <a:r>
              <a:rPr lang="en-US" sz="2400" baseline="30000" dirty="0"/>
              <a:t>99m</a:t>
            </a:r>
            <a:r>
              <a:rPr lang="en-US" sz="2400" dirty="0"/>
              <a:t>Tc to sulfur colloid and labeled red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Alumina can also cause flocculation – note RES uptake from radio-tagged Alumina</a:t>
            </a:r>
          </a:p>
        </p:txBody>
      </p:sp>
      <p:pic>
        <p:nvPicPr>
          <p:cNvPr id="6" name="Content Placeholder 5" descr="A picture containing sitting&#10;&#10;Description automatically generated">
            <a:extLst>
              <a:ext uri="{FF2B5EF4-FFF2-40B4-BE49-F238E27FC236}">
                <a16:creationId xmlns:a16="http://schemas.microsoft.com/office/drawing/2014/main" id="{41C45AEB-1347-EB4F-80AB-EA4B36D19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0" y="1893094"/>
            <a:ext cx="5168900" cy="421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A8663F-92E3-C94D-B4F3-16735D03434A}"/>
              </a:ext>
            </a:extLst>
          </p:cNvPr>
          <p:cNvSpPr txBox="1"/>
          <p:nvPr/>
        </p:nvSpPr>
        <p:spPr>
          <a:xfrm>
            <a:off x="2651933" y="6311291"/>
            <a:ext cx="727865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</a:rPr>
              <a:t>Question – If </a:t>
            </a:r>
            <a:r>
              <a:rPr lang="en-US" sz="2500" baseline="30000" dirty="0">
                <a:solidFill>
                  <a:srgbClr val="C00000"/>
                </a:solidFill>
              </a:rPr>
              <a:t>99</a:t>
            </a:r>
            <a:r>
              <a:rPr lang="en-US" sz="2500" dirty="0">
                <a:solidFill>
                  <a:srgbClr val="C00000"/>
                </a:solidFill>
              </a:rPr>
              <a:t>Mo breaks though would the alumina?</a:t>
            </a:r>
          </a:p>
        </p:txBody>
      </p:sp>
      <p:pic>
        <p:nvPicPr>
          <p:cNvPr id="1026" name="Picture 2" descr="Liver Uptake from Aluminum breakthrough">
            <a:extLst>
              <a:ext uri="{FF2B5EF4-FFF2-40B4-BE49-F238E27FC236}">
                <a16:creationId xmlns:a16="http://schemas.microsoft.com/office/drawing/2014/main" id="{78EBCAD2-9617-D541-8B31-770278F1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19" y="1708493"/>
            <a:ext cx="4773061" cy="418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7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4435" y="6467198"/>
            <a:ext cx="5999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hlinkClick r:id="rId2"/>
              </a:rPr>
              <a:t>https://physicstoday.scitation.org/do/10.1063/PT.6.2.20180216a/full/</a:t>
            </a:r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15320"/>
            <a:ext cx="6248400" cy="740468"/>
          </a:xfrm>
        </p:spPr>
        <p:txBody>
          <a:bodyPr/>
          <a:lstStyle/>
          <a:p>
            <a:pPr algn="r"/>
            <a:r>
              <a:rPr lang="en-US" dirty="0" err="1"/>
              <a:t>RadioGenix</a:t>
            </a:r>
            <a:r>
              <a:rPr lang="en-US" baseline="30000" dirty="0" err="1"/>
              <a:t>TM</a:t>
            </a:r>
            <a:r>
              <a:rPr lang="en-US" dirty="0"/>
              <a:t> Liquid </a:t>
            </a:r>
            <a:r>
              <a:rPr lang="en-US" baseline="30000" dirty="0"/>
              <a:t>99</a:t>
            </a:r>
            <a:r>
              <a:rPr lang="en-US" dirty="0"/>
              <a:t>Mo 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690" y="1157760"/>
            <a:ext cx="5590309" cy="493005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is made by neutron activation hence the mixture also contains </a:t>
            </a:r>
            <a:r>
              <a:rPr lang="en-US" sz="2400" baseline="30000" dirty="0"/>
              <a:t>98/100</a:t>
            </a:r>
            <a:r>
              <a:rPr lang="en-US" sz="2400" dirty="0"/>
              <a:t> Mo all in liquid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is pumped into PSC cabinet where it passes though the </a:t>
            </a:r>
            <a:r>
              <a:rPr lang="en-US" sz="2400" dirty="0" err="1"/>
              <a:t>chromographic</a:t>
            </a:r>
            <a:r>
              <a:rPr lang="en-US" sz="2400" dirty="0"/>
              <a:t> column but </a:t>
            </a:r>
            <a:r>
              <a:rPr lang="en-US" sz="2400" baseline="30000" dirty="0"/>
              <a:t>99m</a:t>
            </a:r>
            <a:r>
              <a:rPr lang="en-US" sz="2400" dirty="0"/>
              <a:t>Tc adheres to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eventually returns to the source cabinet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99m</a:t>
            </a:r>
            <a:r>
              <a:rPr lang="en-US" sz="2400" dirty="0"/>
              <a:t>Tc remains on the first column then washed with specific solutions and then sent to the Production Cabinet.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0.9% saline removes </a:t>
            </a:r>
            <a:r>
              <a:rPr lang="en-US" sz="2400" baseline="30000" dirty="0"/>
              <a:t>99m</a:t>
            </a:r>
            <a:r>
              <a:rPr lang="en-US" sz="2400" dirty="0"/>
              <a:t>Tc from the column and it is ready for compounding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Waste is then sent to the Discard cabinet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5" y="1188720"/>
            <a:ext cx="4815907" cy="5447755"/>
          </a:xfr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7BD11CB4-E552-F443-9BB9-4F3B507CB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21" y="1392665"/>
            <a:ext cx="4608670" cy="52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2D87-4A64-4349-8C05-A60FF265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21" y="431403"/>
            <a:ext cx="10515600" cy="1325563"/>
          </a:xfrm>
        </p:spPr>
        <p:txBody>
          <a:bodyPr/>
          <a:lstStyle/>
          <a:p>
            <a:pPr algn="ctr"/>
            <a:r>
              <a:rPr lang="en-US" baseline="30000" dirty="0"/>
              <a:t>82</a:t>
            </a:r>
            <a:r>
              <a:rPr lang="en-US" dirty="0"/>
              <a:t>Sr/</a:t>
            </a:r>
            <a:r>
              <a:rPr lang="en-US" baseline="30000" dirty="0"/>
              <a:t>82</a:t>
            </a:r>
            <a:r>
              <a:rPr lang="en-US" dirty="0"/>
              <a:t>Rb Generator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7646-DF96-4C4F-8FF5-98C12327F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94104"/>
            <a:ext cx="10783957" cy="435133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/>
              <a:t>85</a:t>
            </a:r>
            <a:r>
              <a:rPr lang="en-US" sz="2400" dirty="0"/>
              <a:t>Rb(p,4n)</a:t>
            </a:r>
            <a:r>
              <a:rPr lang="en-US" sz="2400" baseline="30000" dirty="0"/>
              <a:t>82</a:t>
            </a:r>
            <a:r>
              <a:rPr lang="en-US" sz="2400" dirty="0"/>
              <a:t>Sr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baseline="-25000" dirty="0"/>
              <a:t>1/2</a:t>
            </a:r>
            <a:r>
              <a:rPr lang="en-US" sz="2400" dirty="0"/>
              <a:t>              	 </a:t>
            </a:r>
            <a:r>
              <a:rPr lang="en-US" sz="2400" baseline="30000" dirty="0"/>
              <a:t>82</a:t>
            </a:r>
            <a:r>
              <a:rPr lang="en-US" sz="2400" dirty="0"/>
              <a:t>Sr = 25 days, </a:t>
            </a:r>
            <a:r>
              <a:rPr lang="en-US" sz="2400" baseline="30000" dirty="0"/>
              <a:t>85</a:t>
            </a:r>
            <a:r>
              <a:rPr lang="en-US" sz="2400" dirty="0"/>
              <a:t>Sr = 64.8 days, and </a:t>
            </a:r>
            <a:r>
              <a:rPr lang="en-US" sz="2400" baseline="30000" dirty="0"/>
              <a:t>82</a:t>
            </a:r>
            <a:r>
              <a:rPr lang="en-US" sz="2400" dirty="0"/>
              <a:t>Rb – 1.25 minutes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Typical generator has between 3.7GBq to 5.55 </a:t>
            </a:r>
            <a:r>
              <a:rPr lang="en-US" sz="2400" dirty="0" err="1"/>
              <a:t>GBq</a:t>
            </a:r>
            <a:r>
              <a:rPr lang="en-US" sz="2400" dirty="0"/>
              <a:t> of </a:t>
            </a:r>
            <a:r>
              <a:rPr lang="en-US" sz="2400" baseline="30000" dirty="0"/>
              <a:t>82</a:t>
            </a:r>
            <a:r>
              <a:rPr lang="en-US" sz="2400" dirty="0"/>
              <a:t>Sr activity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Stationary phase is made of SnO</a:t>
            </a:r>
            <a:r>
              <a:rPr lang="en-US" sz="2400" baseline="-25000" dirty="0"/>
              <a:t>2 </a:t>
            </a:r>
            <a:r>
              <a:rPr lang="en-US" sz="2400" dirty="0"/>
              <a:t>that binds </a:t>
            </a:r>
            <a:r>
              <a:rPr lang="en-US" sz="2400" baseline="30000" dirty="0"/>
              <a:t>82</a:t>
            </a:r>
            <a:r>
              <a:rPr lang="en-US" sz="2400" dirty="0"/>
              <a:t>Sr and </a:t>
            </a:r>
            <a:r>
              <a:rPr lang="en-US" sz="2400" baseline="30000" dirty="0"/>
              <a:t>85</a:t>
            </a:r>
            <a:r>
              <a:rPr lang="en-US" sz="2400" dirty="0"/>
              <a:t>Sr to the column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/>
              <a:t>82</a:t>
            </a:r>
            <a:r>
              <a:rPr lang="en-US" sz="2400" dirty="0"/>
              <a:t>Rb yield is 40 to 90% with a pH of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pH factor – lower pH (&lt;7)  releases greater amounts of Sr while higher levels (9) reduce Sr, but increase </a:t>
            </a:r>
            <a:r>
              <a:rPr lang="en-US" sz="2400" dirty="0" err="1"/>
              <a:t>Rb</a:t>
            </a:r>
            <a:r>
              <a:rPr lang="en-US" sz="24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Higher infusion rates increase the % yield of </a:t>
            </a:r>
            <a:r>
              <a:rPr lang="en-US" sz="2400" baseline="30000" dirty="0"/>
              <a:t>82</a:t>
            </a:r>
            <a:r>
              <a:rPr lang="en-US" sz="2400" dirty="0"/>
              <a:t>Rb and </a:t>
            </a:r>
            <a:r>
              <a:rPr lang="en-US" sz="2400" baseline="30000" dirty="0"/>
              <a:t>82/85</a:t>
            </a:r>
            <a:r>
              <a:rPr lang="en-US" sz="2400" dirty="0"/>
              <a:t>Sr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Generator equilibrium takes &lt;10 minutes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645733-9088-1247-8299-5077F45E74AD}"/>
              </a:ext>
            </a:extLst>
          </p:cNvPr>
          <p:cNvCxnSpPr/>
          <p:nvPr/>
        </p:nvCxnSpPr>
        <p:spPr>
          <a:xfrm>
            <a:off x="2057400" y="2799154"/>
            <a:ext cx="8858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able, blue, counter, bottle&#10;&#10;Description automatically generated">
            <a:extLst>
              <a:ext uri="{FF2B5EF4-FFF2-40B4-BE49-F238E27FC236}">
                <a16:creationId xmlns:a16="http://schemas.microsoft.com/office/drawing/2014/main" id="{93CB6C80-9A76-824D-AB82-CA7DD625A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5" y="1190711"/>
            <a:ext cx="585501" cy="1608443"/>
          </a:xfrm>
          <a:prstGeom prst="rect">
            <a:avLst/>
          </a:prstGeom>
        </p:spPr>
      </p:pic>
      <p:pic>
        <p:nvPicPr>
          <p:cNvPr id="9" name="Picture 8" descr="A picture containing sitting, front, white, table&#10;&#10;Description automatically generated">
            <a:extLst>
              <a:ext uri="{FF2B5EF4-FFF2-40B4-BE49-F238E27FC236}">
                <a16:creationId xmlns:a16="http://schemas.microsoft.com/office/drawing/2014/main" id="{16F41F66-5814-444F-B1C0-530D6CDE8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54" y="1163938"/>
            <a:ext cx="217805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95800" y="304800"/>
            <a:ext cx="7084291" cy="863311"/>
          </a:xfrm>
        </p:spPr>
        <p:txBody>
          <a:bodyPr/>
          <a:lstStyle/>
          <a:p>
            <a:r>
              <a:rPr lang="en-US" baseline="30000" dirty="0"/>
              <a:t>82</a:t>
            </a:r>
            <a:r>
              <a:rPr lang="en-US" dirty="0"/>
              <a:t>Sr/</a:t>
            </a:r>
            <a:r>
              <a:rPr lang="en-US" baseline="30000" dirty="0"/>
              <a:t>82</a:t>
            </a:r>
            <a:r>
              <a:rPr lang="en-US" dirty="0"/>
              <a:t>Rb Generator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54" y="1524433"/>
            <a:ext cx="7620000" cy="4940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7233"/>
            <a:ext cx="1809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8880" y="372791"/>
            <a:ext cx="3700578" cy="360680"/>
          </a:xfrm>
        </p:spPr>
        <p:txBody>
          <a:bodyPr/>
          <a:lstStyle/>
          <a:p>
            <a:r>
              <a:rPr lang="en-US" baseline="30000" dirty="0"/>
              <a:t>82</a:t>
            </a:r>
            <a:r>
              <a:rPr lang="en-US" dirty="0"/>
              <a:t>Sr Breakthrough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12943"/>
            <a:ext cx="5181600" cy="25339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44" y="2090570"/>
            <a:ext cx="3592600" cy="2978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40" y="1534702"/>
            <a:ext cx="2733261" cy="47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56" y="2634035"/>
            <a:ext cx="2359891" cy="17288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379" y="1175657"/>
            <a:ext cx="54436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From generator elution calculate back</a:t>
            </a:r>
          </a:p>
          <a:p>
            <a:r>
              <a:rPr lang="en-US" sz="2400" dirty="0"/>
              <a:t>    to time zero for </a:t>
            </a:r>
            <a:r>
              <a:rPr lang="en-US" sz="2400" baseline="30000" dirty="0"/>
              <a:t>82</a:t>
            </a:r>
            <a:r>
              <a:rPr lang="en-US" sz="2400" dirty="0"/>
              <a:t>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Determine 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 label has the  </a:t>
            </a:r>
            <a:r>
              <a:rPr lang="en-US" sz="2400" baseline="30000" dirty="0"/>
              <a:t>85</a:t>
            </a:r>
            <a:r>
              <a:rPr lang="en-US" sz="2400" dirty="0"/>
              <a:t>/</a:t>
            </a:r>
            <a:r>
              <a:rPr lang="en-US" sz="2400" baseline="30000" dirty="0"/>
              <a:t>82</a:t>
            </a:r>
            <a:r>
              <a:rPr lang="en-US" sz="2400" dirty="0"/>
              <a:t>Sr ratio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82</a:t>
            </a:r>
            <a:r>
              <a:rPr lang="en-US" sz="2400" dirty="0" smtClean="0"/>
              <a:t>Sr = 25 days </a:t>
            </a:r>
            <a:r>
              <a:rPr lang="en-US" sz="2400" baseline="30000" dirty="0" smtClean="0"/>
              <a:t>85</a:t>
            </a:r>
            <a:r>
              <a:rPr lang="en-US" sz="2400" dirty="0" smtClean="0"/>
              <a:t>Sr = 64.8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Define </a:t>
            </a:r>
            <a:r>
              <a:rPr lang="en-US" sz="2400" dirty="0"/>
              <a:t>ratio factor based on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determine </a:t>
            </a:r>
            <a:r>
              <a:rPr lang="en-US" sz="2400" baseline="30000" dirty="0"/>
              <a:t>82</a:t>
            </a:r>
            <a:r>
              <a:rPr lang="en-US" sz="2400" dirty="0"/>
              <a:t>Sr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Dose calibrator reading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Plug in 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 is always 0.478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Calculate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you’re ready to apply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63" y="1143000"/>
            <a:ext cx="4134451" cy="5383400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D6C08F90-F3C8-9E48-B1B7-E115361F7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55541"/>
            <a:ext cx="4927600" cy="1079500"/>
          </a:xfrm>
          <a:prstGeom prst="rect">
            <a:avLst/>
          </a:prstGeom>
        </p:spPr>
      </p:pic>
      <p:pic>
        <p:nvPicPr>
          <p:cNvPr id="10" name="Picture 9" descr="A close up of a watch&#10;&#10;Description automatically generated">
            <a:extLst>
              <a:ext uri="{FF2B5EF4-FFF2-40B4-BE49-F238E27FC236}">
                <a16:creationId xmlns:a16="http://schemas.microsoft.com/office/drawing/2014/main" id="{A1310757-37A8-764C-AFEF-86EEABD67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38" y="1382487"/>
            <a:ext cx="720839" cy="9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56AB-A7C4-4F4A-B0FF-DB2BBAD0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23186"/>
            <a:ext cx="6781800" cy="698120"/>
          </a:xfrm>
        </p:spPr>
        <p:txBody>
          <a:bodyPr/>
          <a:lstStyle/>
          <a:p>
            <a:r>
              <a:rPr lang="en-US" dirty="0"/>
              <a:t>Too Much </a:t>
            </a:r>
            <a:r>
              <a:rPr lang="en-US" baseline="30000" dirty="0"/>
              <a:t>82/85</a:t>
            </a:r>
            <a:r>
              <a:rPr lang="en-US" dirty="0"/>
              <a:t>SrBreakthrough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71C98-450C-9047-8805-60F43D3C7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59806"/>
            <a:ext cx="5701748" cy="55457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Summer 2011 two individuals triggered sensors at the Canadian Board – </a:t>
            </a:r>
            <a:r>
              <a:rPr lang="en-US" sz="2400" baseline="30000" dirty="0"/>
              <a:t>82</a:t>
            </a:r>
            <a:r>
              <a:rPr lang="en-US" sz="2400" dirty="0"/>
              <a:t>Sr and </a:t>
            </a:r>
            <a:r>
              <a:rPr lang="en-US" sz="2400" baseline="30000" dirty="0"/>
              <a:t>85</a:t>
            </a:r>
            <a:r>
              <a:rPr lang="en-US" sz="2400" dirty="0"/>
              <a:t>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Generators called – 113 tested negative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QC implemented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breakthrough limits (daily)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Less than one-tenth of 0.02µ (</a:t>
            </a:r>
            <a:r>
              <a:rPr lang="en-US" sz="2400" baseline="30000" dirty="0"/>
              <a:t>82</a:t>
            </a:r>
            <a:r>
              <a:rPr lang="en-US" sz="2400" dirty="0"/>
              <a:t>Sr/</a:t>
            </a:r>
            <a:r>
              <a:rPr lang="en-US" sz="2400" baseline="30000" dirty="0"/>
              <a:t>85</a:t>
            </a:r>
            <a:r>
              <a:rPr lang="en-US" sz="2400" dirty="0"/>
              <a:t>Sr) per mCi of </a:t>
            </a:r>
            <a:r>
              <a:rPr lang="en-US" sz="2400" baseline="30000" dirty="0"/>
              <a:t>82</a:t>
            </a:r>
            <a:r>
              <a:rPr lang="en-US" sz="2400" dirty="0"/>
              <a:t>Rb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If limit is reached complete breakthrough test x2 per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Breakthrough to be done if 750 mL passes through the system in one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additive-free Sodium Chloride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Breakthrough is &gt;0.02µCi with </a:t>
            </a:r>
            <a:r>
              <a:rPr lang="en-US" sz="2400" baseline="30000" dirty="0"/>
              <a:t>82</a:t>
            </a:r>
            <a:r>
              <a:rPr lang="en-US" sz="2400" dirty="0"/>
              <a:t>Sr or &gt;0.2 with </a:t>
            </a:r>
            <a:r>
              <a:rPr lang="en-US" sz="2400" baseline="30000" dirty="0"/>
              <a:t>85</a:t>
            </a:r>
            <a:r>
              <a:rPr lang="en-US" sz="2400" dirty="0"/>
              <a:t>Sr discontinue use and contact the distributor </a:t>
            </a:r>
            <a:endParaRPr lang="en-US" sz="2400" baseline="300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Content Placeholder 5" descr="A highway filled with lots of traffic&#10;&#10;Description automatically generated">
            <a:extLst>
              <a:ext uri="{FF2B5EF4-FFF2-40B4-BE49-F238E27FC236}">
                <a16:creationId xmlns:a16="http://schemas.microsoft.com/office/drawing/2014/main" id="{20E2B50F-B3DC-864D-ABBB-1A11975471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90211"/>
            <a:ext cx="5809785" cy="3873190"/>
          </a:xfrm>
        </p:spPr>
      </p:pic>
      <p:pic>
        <p:nvPicPr>
          <p:cNvPr id="8" name="Picture 7" descr="A highway filled with lots of traffic&#10;&#10;Description automatically generated">
            <a:extLst>
              <a:ext uri="{FF2B5EF4-FFF2-40B4-BE49-F238E27FC236}">
                <a16:creationId xmlns:a16="http://schemas.microsoft.com/office/drawing/2014/main" id="{B7B4D311-E241-CA46-9495-E7B6A0D7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057400"/>
            <a:ext cx="5809785" cy="38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915" y="282820"/>
            <a:ext cx="8534400" cy="479180"/>
          </a:xfrm>
        </p:spPr>
        <p:txBody>
          <a:bodyPr/>
          <a:lstStyle/>
          <a:p>
            <a:r>
              <a:rPr lang="en-US" baseline="30000" dirty="0"/>
              <a:t>68</a:t>
            </a:r>
            <a:r>
              <a:rPr lang="en-US" dirty="0"/>
              <a:t>Ge/</a:t>
            </a:r>
            <a:r>
              <a:rPr lang="en-US" baseline="30000" dirty="0"/>
              <a:t>68</a:t>
            </a:r>
            <a:r>
              <a:rPr lang="en-US" dirty="0"/>
              <a:t>Ga 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5181600" cy="48829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Zn(</a:t>
            </a:r>
            <a:r>
              <a:rPr lang="en-US" sz="2400" dirty="0" err="1"/>
              <a:t>p,n</a:t>
            </a:r>
            <a:r>
              <a:rPr lang="en-US" sz="2400" dirty="0"/>
              <a:t>)</a:t>
            </a:r>
            <a:r>
              <a:rPr lang="en-US" sz="2400" baseline="30000" dirty="0"/>
              <a:t>68</a:t>
            </a:r>
            <a:r>
              <a:rPr lang="en-US" sz="2400" dirty="0"/>
              <a:t>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Chromatographic column surrounded by glass with a TiO</a:t>
            </a:r>
            <a:r>
              <a:rPr lang="en-US" sz="2400" baseline="-25000" dirty="0"/>
              <a:t>2</a:t>
            </a:r>
            <a:r>
              <a:rPr lang="en-US" sz="2400" dirty="0"/>
              <a:t> core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Ge bonds to the TiO</a:t>
            </a:r>
            <a:r>
              <a:rPr lang="en-US" sz="2400" baseline="-25000" dirty="0"/>
              <a:t>2  </a:t>
            </a:r>
            <a:r>
              <a:rPr lang="en-US" sz="2400" dirty="0"/>
              <a:t>and has a T</a:t>
            </a:r>
            <a:r>
              <a:rPr lang="en-US" sz="2400" baseline="-25000" dirty="0"/>
              <a:t>1/2</a:t>
            </a:r>
            <a:r>
              <a:rPr lang="en-US" sz="2400" dirty="0"/>
              <a:t> of 271 days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Ga is the daughter with a 68 minutes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Elute with 0.1M HCl in 5 mL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Ga yield ~75% in a 3 mL elution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Ge breakthrough is &lt;0.005%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are now ready to tag it to DOTATATE or PMSA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US PMSA is in clinical trials</a:t>
            </a:r>
          </a:p>
        </p:txBody>
      </p:sp>
      <p:pic>
        <p:nvPicPr>
          <p:cNvPr id="8" name="Content Placeholder 7" descr="A picture containing indoor, table, kitchen, counter&#10;&#10;Description automatically generated">
            <a:extLst>
              <a:ext uri="{FF2B5EF4-FFF2-40B4-BE49-F238E27FC236}">
                <a16:creationId xmlns:a16="http://schemas.microsoft.com/office/drawing/2014/main" id="{DB88A575-9032-0445-924C-A2610317D3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5007"/>
            <a:ext cx="5776654" cy="476195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FB2BD-41C7-1944-8F9E-10ECFD28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48" y="1905000"/>
            <a:ext cx="5582067" cy="4601550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B59A49-9C36-8E49-84D8-89CE7A603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4" y="990600"/>
            <a:ext cx="5776654" cy="57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525" y="336030"/>
            <a:ext cx="8001000" cy="806970"/>
          </a:xfrm>
        </p:spPr>
        <p:txBody>
          <a:bodyPr/>
          <a:lstStyle/>
          <a:p>
            <a:r>
              <a:rPr lang="en-US" baseline="30000" dirty="0"/>
              <a:t>81</a:t>
            </a:r>
            <a:r>
              <a:rPr lang="en-US" dirty="0"/>
              <a:t>Rb/</a:t>
            </a:r>
            <a:r>
              <a:rPr lang="en-US" baseline="30000" dirty="0"/>
              <a:t>81</a:t>
            </a:r>
            <a:r>
              <a:rPr lang="en-US" dirty="0"/>
              <a:t>mKr 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75" y="1180407"/>
            <a:ext cx="6239301" cy="5503660"/>
          </a:xfrm>
        </p:spPr>
        <p:txBody>
          <a:bodyPr>
            <a:normAutofit lnSpcReduction="10000"/>
          </a:bodyPr>
          <a:lstStyle/>
          <a:p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84</a:t>
            </a:r>
            <a:r>
              <a:rPr lang="en-US" sz="2400" dirty="0"/>
              <a:t>Kr(p,4n)</a:t>
            </a:r>
            <a:r>
              <a:rPr lang="en-US" sz="2400" baseline="30000" dirty="0"/>
              <a:t>81</a:t>
            </a:r>
            <a:r>
              <a:rPr lang="en-US" sz="2400" dirty="0"/>
              <a:t>Rb   or  </a:t>
            </a:r>
            <a:r>
              <a:rPr lang="en-US" sz="2400" baseline="30000" dirty="0"/>
              <a:t>85</a:t>
            </a:r>
            <a:r>
              <a:rPr lang="en-US" sz="2400" dirty="0"/>
              <a:t>Rb(p,p4n)</a:t>
            </a:r>
            <a:r>
              <a:rPr lang="en-US" sz="2400" baseline="30000" dirty="0"/>
              <a:t>81</a:t>
            </a:r>
            <a:r>
              <a:rPr lang="en-US" sz="2400" dirty="0"/>
              <a:t>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81</a:t>
            </a:r>
            <a:r>
              <a:rPr lang="en-US" sz="2400" dirty="0"/>
              <a:t>Rb is bonded to a cation-exchange resin (Dowex50wx8)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 activity ranges from 111MBq to 925 </a:t>
            </a:r>
            <a:r>
              <a:rPr lang="en-US" sz="2400" dirty="0" err="1"/>
              <a:t>MBq</a:t>
            </a:r>
            <a:r>
              <a:rPr lang="en-US" sz="2400" dirty="0"/>
              <a:t> at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Elution – lungs (gas phase) or RV (liquid phase)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Moist air or O</a:t>
            </a:r>
            <a:r>
              <a:rPr lang="en-US" sz="2400" baseline="-25000" dirty="0"/>
              <a:t>2 </a:t>
            </a:r>
            <a:r>
              <a:rPr lang="en-US" sz="2400" dirty="0"/>
              <a:t>(at 1 L/min) liberates the </a:t>
            </a:r>
            <a:r>
              <a:rPr lang="en-US" sz="2400" baseline="30000" dirty="0"/>
              <a:t>81m</a:t>
            </a:r>
            <a:r>
              <a:rPr lang="en-US" sz="2400" dirty="0"/>
              <a:t>K or continues elution with IV administration (5% glucose)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0.9% NaCl solution yields similar extraction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81m</a:t>
            </a:r>
            <a:r>
              <a:rPr lang="en-US" sz="2400" dirty="0"/>
              <a:t>Kr yields 90% - breakthrough “&lt;10</a:t>
            </a:r>
            <a:r>
              <a:rPr lang="en-US" sz="2400" baseline="30000" dirty="0"/>
              <a:t>-8</a:t>
            </a:r>
            <a:r>
              <a:rPr lang="en-US" sz="2400" dirty="0"/>
              <a:t>/mL”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Apparently still made by </a:t>
            </a:r>
            <a:r>
              <a:rPr lang="en-US" sz="2400" dirty="0" err="1"/>
              <a:t>Cyclotron</a:t>
            </a:r>
            <a:r>
              <a:rPr lang="en-US" sz="2400" baseline="30000" dirty="0" err="1"/>
              <a:t>VU</a:t>
            </a: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My experience – SLO after 3pm on any given day</a:t>
            </a:r>
          </a:p>
          <a:p>
            <a:pPr marL="0" indent="0">
              <a:buNone/>
            </a:pPr>
            <a:endParaRPr lang="en-US" baseline="30000" dirty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66" y="1825625"/>
            <a:ext cx="4407267" cy="4351338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66" y="1825625"/>
            <a:ext cx="5030982" cy="4450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66" y="1675507"/>
            <a:ext cx="5208172" cy="4651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D4A1E-4D3F-0D4F-B41B-71909A2C2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73719"/>
            <a:ext cx="2171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40013 -1.85185E-6 C 0.5793 -1.85185E-6 0.80026 0.27871 0.80026 0.50533 L 0.80026 1.0106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13" y="5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6F6661-0B45-294E-85E7-B1F63C6D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304800"/>
            <a:ext cx="8833538" cy="677108"/>
          </a:xfrm>
        </p:spPr>
        <p:txBody>
          <a:bodyPr/>
          <a:lstStyle/>
          <a:p>
            <a:r>
              <a:rPr lang="en-US" dirty="0"/>
              <a:t>Honorable Mention– How About a Few More Generators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724C29-8F41-D74B-8D1C-861C5C8E3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62" y="1705761"/>
            <a:ext cx="7451639" cy="4787114"/>
          </a:xfr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51DB09-9C02-B049-9ED8-C6B41AF7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0824"/>
            <a:ext cx="8864542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BFDCA343-2D6C-DE4F-95E2-23E5DD39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9753600" cy="523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81000"/>
            <a:ext cx="7010400" cy="36068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Let’s Take a Look at Generators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60" y="1600201"/>
            <a:ext cx="6741280" cy="47085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B1814-4FBA-6A40-AEA6-B98B5F881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0"/>
            <a:ext cx="7561640" cy="52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4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1B59-CBCF-C640-B127-343885C2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07169"/>
            <a:ext cx="5105400" cy="315912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FB3A-A0CD-594C-ADB1-071FAB0DA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6816"/>
            <a:ext cx="10515600" cy="52360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Chattopadhyay, S. et al. (2019) A compact solvent extraction based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Mo/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99m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Tc generator for hospital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radiopharmacy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https://www.sciencedirect.com/science/article/pii/S0969804318307619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APPL RADIAT ISOTOPES 143:41-46 (accessed 5 Oct 2019)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Skliarova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H. (2019) Recovery of Molybdenum Precursor Material in Cyclotron-Based Technetium-99m Production Cycle.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https://www.mdpi.com/2410-390X/3/1/17/htm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Instruments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Sharma S. (2014) Radionuclide Generators.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https://www.slideserve.com/umika/radionuclide-generators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Depart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Med, AIIMAS PPT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Package Insert Technetium Tc99m Generator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https://www.accessdata.fda.gov/drugsatfda_docs/label/2013/017693s025PI.pdf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NDA 17693/S-025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Cyclotron Produced Radionuclides: Physical Characteristics and Production Methods (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https://www-pub.iaea.org/MTCD/publications/PDF/trs468_web.pdf Technical Report Series #468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2009) IAEA. (accessed 6 Oct 2019)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Mausner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LF, et al. The Production of 82Rb/81mKr Generators with =60-MeV Protons at BLIP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https://www.osti.gov/servlets/purl/5944453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International Symposium on Single-Photon Ultra-Short-Lived Radionuclides (accessed 6 Oct 2019)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</a:rPr>
              <a:t>Dulugeac</a:t>
            </a:r>
            <a:r>
              <a:rPr lang="en-US" sz="1400" dirty="0">
                <a:latin typeface="Arial" panose="020B0604020202020204" pitchFamily="34" charset="0"/>
              </a:rPr>
              <a:t> S.D., (2013) Neutronic Analysis For The Fission Mo99 Production By Irradiation of LEU Targets INTRIGA 14 MW Reactor. (online) Institute of Nuclear Research, Pitesti, Romania </a:t>
            </a:r>
            <a:r>
              <a:rPr lang="en-US" sz="1400" dirty="0">
                <a:latin typeface="Arial" panose="020B0604020202020204" pitchFamily="34" charset="0"/>
                <a:hlinkClick r:id="rId8"/>
              </a:rPr>
              <a:t>https://inis.iaea.org/collection/NCLCollectionStore/_Public/47/053/47053341.pdf?r=1&amp;r=1</a:t>
            </a:r>
            <a:r>
              <a:rPr lang="en-US" sz="1400" dirty="0">
                <a:latin typeface="Arial" panose="020B0604020202020204" pitchFamily="34" charset="0"/>
              </a:rPr>
              <a:t> (accessed 18 Sept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Phillips D. (1996) Radionuclide generator systems for nuclear medicine. (online) </a:t>
            </a:r>
            <a:r>
              <a:rPr lang="en-US" sz="1400" dirty="0">
                <a:latin typeface="Arial" panose="020B0604020202020204" pitchFamily="34" charset="0"/>
                <a:hlinkClick r:id="rId9"/>
              </a:rPr>
              <a:t>https://pharmacyce.unm.edu/nuclear_program/freelessonfiles/Vol5Lesson1.pdf  </a:t>
            </a:r>
            <a:r>
              <a:rPr lang="en-US" sz="1400" dirty="0">
                <a:latin typeface="Arial" panose="020B0604020202020204" pitchFamily="34" charset="0"/>
              </a:rPr>
              <a:t>Univ of NM College of Pharmacy. Volume V, Number 1.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Fennell E.J., The </a:t>
            </a:r>
            <a:r>
              <a:rPr lang="en-US" sz="1400" dirty="0" err="1">
                <a:latin typeface="Arial" panose="020B0604020202020204" pitchFamily="34" charset="0"/>
              </a:rPr>
              <a:t>RadioGenix</a:t>
            </a:r>
            <a:r>
              <a:rPr lang="en-US" sz="1400" baseline="30000" dirty="0" err="1">
                <a:latin typeface="Arial" panose="020B0604020202020204" pitchFamily="34" charset="0"/>
              </a:rPr>
              <a:t>TM</a:t>
            </a:r>
            <a:r>
              <a:rPr lang="en-US" sz="1400" dirty="0">
                <a:latin typeface="Arial" panose="020B0604020202020204" pitchFamily="34" charset="0"/>
              </a:rPr>
              <a:t> System. (online) </a:t>
            </a:r>
            <a:r>
              <a:rPr lang="en-US" sz="1400" dirty="0">
                <a:latin typeface="Arial" panose="020B0604020202020204" pitchFamily="34" charset="0"/>
                <a:hlinkClick r:id="rId10"/>
              </a:rPr>
              <a:t>https://apha2018.pharmacist.com/sites/default/files/slides/Radioisotope_Procurement_Fennell_3-19-18_105A_HO.pdf</a:t>
            </a:r>
            <a:r>
              <a:rPr lang="en-US" sz="1400" dirty="0">
                <a:latin typeface="Arial" panose="020B0604020202020204" pitchFamily="34" charset="0"/>
              </a:rPr>
              <a:t> (accessed 19 Sept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Zoller, F. (2006) The Role of Copper in Nuclear Medicine. NCSS (online) </a:t>
            </a:r>
            <a:r>
              <a:rPr lang="en-US" sz="1400" dirty="0">
                <a:latin typeface="Arial" panose="020B0604020202020204" pitchFamily="34" charset="0"/>
                <a:hlinkClick r:id="rId11"/>
              </a:rPr>
              <a:t>https://www.slideshare.net/brucelee55/the-role-of-copper-in-nuclear-medicine</a:t>
            </a:r>
            <a:r>
              <a:rPr lang="en-US" sz="1400" dirty="0">
                <a:latin typeface="Arial" panose="020B0604020202020204" pitchFamily="34" charset="0"/>
              </a:rPr>
              <a:t> (accessed 19 Sept 2019)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AAC7-E94E-314B-8BCC-A9A0C100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304800"/>
            <a:ext cx="3700578" cy="461665"/>
          </a:xfrm>
        </p:spPr>
        <p:txBody>
          <a:bodyPr/>
          <a:lstStyle/>
          <a:p>
            <a:r>
              <a:rPr lang="en-US" sz="3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46095-20B1-0F43-8189-4E9644A5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54D5D7-CD7B-6547-B82B-B9EA315457CA}"/>
              </a:ext>
            </a:extLst>
          </p:cNvPr>
          <p:cNvSpPr/>
          <p:nvPr/>
        </p:nvSpPr>
        <p:spPr>
          <a:xfrm>
            <a:off x="381000" y="1447800"/>
            <a:ext cx="1045189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Assessment Report. (2012) </a:t>
            </a:r>
            <a:r>
              <a:rPr lang="en-US" sz="1400" dirty="0" err="1">
                <a:latin typeface="Arial" panose="020B0604020202020204" pitchFamily="34" charset="0"/>
              </a:rPr>
              <a:t>Cuprymina</a:t>
            </a:r>
            <a:r>
              <a:rPr lang="en-US" sz="1400" dirty="0">
                <a:latin typeface="Arial" panose="020B0604020202020204" pitchFamily="34" charset="0"/>
              </a:rPr>
              <a:t> (online) </a:t>
            </a:r>
            <a:r>
              <a:rPr lang="en-US" sz="1400" dirty="0">
                <a:latin typeface="Arial" panose="020B0604020202020204" pitchFamily="34" charset="0"/>
                <a:hlinkClick r:id="rId2"/>
              </a:rPr>
              <a:t>https://www.ema.europa.eu/en/documents/assessment-report/cuprymina-epar-public-assessment-report_en.pdf</a:t>
            </a:r>
            <a:r>
              <a:rPr lang="en-US" sz="1400" dirty="0">
                <a:latin typeface="Arial" panose="020B0604020202020204" pitchFamily="34" charset="0"/>
              </a:rPr>
              <a:t> (assessed 3 Oct 2019)</a:t>
            </a:r>
          </a:p>
          <a:p>
            <a:r>
              <a:rPr lang="en-US" sz="1400" dirty="0">
                <a:latin typeface="Arial" panose="020B0604020202020204" pitchFamily="34" charset="0"/>
              </a:rPr>
              <a:t>Sylvester P, et. al. (2004) Method of separation of 90Y from 90Sr. Priority 2002 -06-18 (online) </a:t>
            </a:r>
            <a:r>
              <a:rPr lang="en-US" sz="1400" dirty="0">
                <a:latin typeface="Arial" panose="020B0604020202020204" pitchFamily="34" charset="0"/>
                <a:hlinkClick r:id="rId3"/>
              </a:rPr>
              <a:t>https://patentimages.storage.googleapis.com/e8/73/95/056650ffbcfb37/US20040005272A1.pdf </a:t>
            </a:r>
            <a:r>
              <a:rPr lang="en-US" sz="1400" dirty="0">
                <a:latin typeface="Arial" panose="020B0604020202020204" pitchFamily="34" charset="0"/>
              </a:rPr>
              <a:t>(accessed 3 Oct 2019)</a:t>
            </a:r>
          </a:p>
          <a:p>
            <a:r>
              <a:rPr lang="en-US" sz="1400" dirty="0" err="1">
                <a:latin typeface="Arial" panose="020B0604020202020204" pitchFamily="34" charset="0"/>
              </a:rPr>
              <a:t>Injarean</a:t>
            </a:r>
            <a:r>
              <a:rPr lang="en-US" sz="1400" dirty="0">
                <a:latin typeface="Arial" panose="020B0604020202020204" pitchFamily="34" charset="0"/>
              </a:rPr>
              <a:t> U, et al. (2018) Process for separation of Y-90 from SR-90 in HNO3using combined solvent impregnated with resins of D2EHPA/dodecane and CMPO/TBP Chiang Mai </a:t>
            </a:r>
            <a:r>
              <a:rPr lang="en-US" sz="1400" dirty="0" err="1">
                <a:latin typeface="Arial" panose="020B0604020202020204" pitchFamily="34" charset="0"/>
              </a:rPr>
              <a:t>Journ</a:t>
            </a:r>
            <a:r>
              <a:rPr lang="en-US" sz="1400" dirty="0">
                <a:latin typeface="Arial" panose="020B0604020202020204" pitchFamily="34" charset="0"/>
              </a:rPr>
              <a:t> of Sc 45(1):556-564 (online) </a:t>
            </a:r>
            <a:r>
              <a:rPr lang="en-US" sz="1400" dirty="0">
                <a:latin typeface="Arial" panose="020B0604020202020204" pitchFamily="34" charset="0"/>
                <a:hlinkClick r:id="rId4"/>
              </a:rPr>
              <a:t>https://www.researchgate.net/publication/323837109_Process_for_separation_of_Y-90_from_Sr-90_in_HNO3_using_combined_solvent_impregnated_resins_of_D2EHPA_dodecane_and_CMPOTBP</a:t>
            </a:r>
            <a:r>
              <a:rPr lang="en-US" sz="1400" dirty="0">
                <a:latin typeface="Arial" panose="020B0604020202020204" pitchFamily="34" charset="0"/>
              </a:rPr>
              <a:t> (accessed 3 Oct 2019)</a:t>
            </a:r>
          </a:p>
          <a:p>
            <a:r>
              <a:rPr lang="en-US" sz="1400" dirty="0">
                <a:latin typeface="Arial" panose="020B0604020202020204" pitchFamily="34" charset="0"/>
              </a:rPr>
              <a:t>Haynes, NG, et. al. (2000) </a:t>
            </a:r>
            <a:r>
              <a:rPr lang="en-US" sz="1400" dirty="0"/>
              <a:t>Performance of a 62Zn/62CuGenerator in Clinical Trials of PET Perfusion Agent 62Cu-PTSM (online) </a:t>
            </a:r>
            <a:r>
              <a:rPr lang="en-US" sz="1400" dirty="0">
                <a:hlinkClick r:id="rId5"/>
              </a:rPr>
              <a:t>http://jnm.snmjournals.org/content/41/2/309.full.pdf+html?sid=03967db9-5f98-40ba-a4a2-15340bb37f90 </a:t>
            </a:r>
            <a:r>
              <a:rPr lang="en-US" sz="1400" dirty="0"/>
              <a:t>J </a:t>
            </a:r>
            <a:r>
              <a:rPr lang="en-US" sz="1400" dirty="0" err="1"/>
              <a:t>Nucl</a:t>
            </a:r>
            <a:r>
              <a:rPr lang="en-US" sz="1400" dirty="0"/>
              <a:t> Med; 41:309-314 (accessed 4 Oct 2019)</a:t>
            </a:r>
          </a:p>
          <a:p>
            <a:r>
              <a:rPr lang="en-US" sz="1400" dirty="0"/>
              <a:t>Beyer, GJ. (1990) A 81RB/81mKr generator made by ion implantation (online) </a:t>
            </a:r>
            <a:r>
              <a:rPr lang="en-US" sz="1400" dirty="0">
                <a:hlinkClick r:id="rId6"/>
              </a:rPr>
              <a:t>http://cds.cern.ch/record/210342/files/cer-000122319.pdf</a:t>
            </a:r>
            <a:r>
              <a:rPr lang="en-US" sz="1400" dirty="0"/>
              <a:t> European Organizations of Nuclear Research (accessed Oct 4 2019)</a:t>
            </a:r>
          </a:p>
          <a:p>
            <a:r>
              <a:rPr lang="en-US" sz="1400" dirty="0"/>
              <a:t>Kato M, </a:t>
            </a:r>
            <a:r>
              <a:rPr lang="en-US" sz="1400" dirty="0" err="1"/>
              <a:t>Hazue</a:t>
            </a:r>
            <a:r>
              <a:rPr lang="en-US" sz="1400" dirty="0"/>
              <a:t> (1977) [Generator kinetics of a 81mKr-generator for medical use [author’s </a:t>
            </a:r>
            <a:r>
              <a:rPr lang="en-US" sz="1400" dirty="0" err="1"/>
              <a:t>transl</a:t>
            </a:r>
            <a:r>
              <a:rPr lang="en-US" sz="1400" dirty="0"/>
              <a:t>] (online) </a:t>
            </a:r>
            <a:r>
              <a:rPr lang="en-US" sz="1400" dirty="0">
                <a:hlinkClick r:id="rId7"/>
              </a:rPr>
              <a:t>https://www.jstage.jst.go.jp/article/radioisotopes1952/26/3/26_3_179/_pdf</a:t>
            </a:r>
            <a:r>
              <a:rPr lang="en-US" sz="1400" dirty="0"/>
              <a:t> Radioisotopes 26(3):179-181 (accessed 4 Oct 2019)</a:t>
            </a:r>
          </a:p>
          <a:p>
            <a:r>
              <a:rPr lang="en-US" sz="1400" dirty="0"/>
              <a:t>Dash A, et. Al. (2019) Radionuclide generators: the prospect of availing PET radiotracers to meet current clinical needs and future research demands (online) </a:t>
            </a:r>
            <a:r>
              <a:rPr lang="en-US" sz="1400" dirty="0">
                <a:hlinkClick r:id="rId8"/>
              </a:rPr>
              <a:t>http://www.ajnmmi.us/files/ajnmmi0086228.pdfnAM</a:t>
            </a:r>
            <a:r>
              <a:rPr lang="en-US" sz="1400" dirty="0"/>
              <a:t> J </a:t>
            </a:r>
            <a:r>
              <a:rPr lang="en-US" sz="1400" dirty="0" err="1"/>
              <a:t>Nucl</a:t>
            </a:r>
            <a:r>
              <a:rPr lang="en-US" sz="1400" dirty="0"/>
              <a:t> Med Mol Imaging 9(1):30-36 (accessed 4 Oct 2019)</a:t>
            </a:r>
          </a:p>
          <a:p>
            <a:r>
              <a:rPr lang="en-US" sz="1400" dirty="0"/>
              <a:t>Suleiman, OH (2012)FDA Update:  The Strontium/Rubidium Generator (online) </a:t>
            </a:r>
            <a:r>
              <a:rPr lang="en-US" sz="1400" dirty="0">
                <a:hlinkClick r:id="rId9"/>
              </a:rPr>
              <a:t>https://www.nrc.gov/docs/ML1210/ML12101A274.pdf</a:t>
            </a:r>
            <a:r>
              <a:rPr lang="en-US" sz="1400" dirty="0"/>
              <a:t> Presented NRC Advisory Committee (Accessed 6 Oct 2019)</a:t>
            </a:r>
          </a:p>
          <a:p>
            <a:r>
              <a:rPr lang="en-US" sz="1400" dirty="0" err="1"/>
              <a:t>Cherundolo</a:t>
            </a:r>
            <a:r>
              <a:rPr lang="en-US" sz="1400" dirty="0"/>
              <a:t> B. 2014 Meeting of Mid-Atlantic States Radiation Control Program. (online) </a:t>
            </a:r>
            <a:r>
              <a:rPr lang="en-US" sz="1400" dirty="0">
                <a:hlinkClick r:id="rId10"/>
              </a:rPr>
              <a:t>https://manualzz.com/doc/6907637/bracco-s-rb-82-generator</a:t>
            </a:r>
            <a:r>
              <a:rPr lang="en-US" sz="1400" dirty="0"/>
              <a:t> </a:t>
            </a:r>
            <a:r>
              <a:rPr lang="en-US" sz="1400" dirty="0" err="1"/>
              <a:t>Bracco</a:t>
            </a:r>
            <a:r>
              <a:rPr lang="en-US" sz="1400" dirty="0"/>
              <a:t> website (accessed 6 Oct 2019)</a:t>
            </a:r>
          </a:p>
        </p:txBody>
      </p:sp>
    </p:spTree>
    <p:extLst>
      <p:ext uri="{BB962C8B-B14F-4D97-AF65-F5344CB8AC3E}">
        <p14:creationId xmlns:p14="http://schemas.microsoft.com/office/powerpoint/2010/main" val="1329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974" y="4430343"/>
            <a:ext cx="674508" cy="580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21" y="1746625"/>
            <a:ext cx="3990975" cy="3381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139" y="90473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Two types of fission targets are in </a:t>
            </a:r>
            <a:r>
              <a:rPr lang="en-US" dirty="0" smtClean="0">
                <a:latin typeface="Arial" panose="020B0604020202020204" pitchFamily="34" charset="0"/>
              </a:rPr>
              <a:t>use </a:t>
            </a:r>
            <a:r>
              <a:rPr lang="en-US" dirty="0">
                <a:latin typeface="Arial" panose="020B0604020202020204" pitchFamily="34" charset="0"/>
              </a:rPr>
              <a:t>today: highly enriched uranium (HEU) typically containing more than 90 </a:t>
            </a:r>
            <a:r>
              <a:rPr lang="en-US" dirty="0" err="1">
                <a:latin typeface="Arial" panose="020B0604020202020204" pitchFamily="34" charset="0"/>
              </a:rPr>
              <a:t>wt</a:t>
            </a:r>
            <a:r>
              <a:rPr lang="en-US" dirty="0">
                <a:latin typeface="Arial" panose="020B0604020202020204" pitchFamily="34" charset="0"/>
              </a:rPr>
              <a:t>% of </a:t>
            </a:r>
            <a:r>
              <a:rPr lang="en-US" baseline="30000" dirty="0">
                <a:latin typeface="Arial" panose="020B0604020202020204" pitchFamily="34" charset="0"/>
              </a:rPr>
              <a:t>235</a:t>
            </a:r>
            <a:r>
              <a:rPr lang="en-US" dirty="0">
                <a:latin typeface="Arial" panose="020B0604020202020204" pitchFamily="34" charset="0"/>
              </a:rPr>
              <a:t>Uand low-enriched uranium (LEU) with less than 20 </a:t>
            </a:r>
            <a:r>
              <a:rPr lang="en-US" dirty="0" err="1">
                <a:latin typeface="Arial" panose="020B0604020202020204" pitchFamily="34" charset="0"/>
              </a:rPr>
              <a:t>wt</a:t>
            </a:r>
            <a:r>
              <a:rPr lang="en-US" dirty="0">
                <a:latin typeface="Arial" panose="020B0604020202020204" pitchFamily="34" charset="0"/>
              </a:rPr>
              <a:t>% of </a:t>
            </a:r>
            <a:r>
              <a:rPr lang="en-US" baseline="30000" dirty="0">
                <a:latin typeface="Arial" panose="020B0604020202020204" pitchFamily="34" charset="0"/>
              </a:rPr>
              <a:t>235</a:t>
            </a:r>
            <a:r>
              <a:rPr lang="en-US" dirty="0">
                <a:latin typeface="Arial" panose="020B0604020202020204" pitchFamily="34" charset="0"/>
              </a:rPr>
              <a:t>U. However, an international effort is currently underway to reduce and eventually eliminate the use of HEU targets given that they contain weapon-grade uranium [1]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88" y="2731709"/>
            <a:ext cx="3858751" cy="3978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2EEE8-E5DD-254D-8B20-25EF118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11" y="330760"/>
            <a:ext cx="7696200" cy="338554"/>
          </a:xfrm>
        </p:spPr>
        <p:txBody>
          <a:bodyPr/>
          <a:lstStyle/>
          <a:p>
            <a:r>
              <a:rPr lang="en-US" dirty="0"/>
              <a:t>Types of Medical Reactors</a:t>
            </a:r>
          </a:p>
        </p:txBody>
      </p:sp>
    </p:spTree>
    <p:extLst>
      <p:ext uri="{BB962C8B-B14F-4D97-AF65-F5344CB8AC3E}">
        <p14:creationId xmlns:p14="http://schemas.microsoft.com/office/powerpoint/2010/main" val="5843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6 -0.01343 C 0.01836 -0.01482 0.02123 -0.01574 0.02383 -0.0176 C 0.02526 -0.01875 0.02617 -0.02084 0.02735 -0.02176 C 0.02852 -0.02292 0.02969 -0.02315 0.03086 -0.02385 C 0.03789 -0.03311 0.03399 -0.02824 0.04258 -0.03843 C 0.04375 -0.03982 0.04479 -0.0419 0.0461 -0.0426 L 0.04961 -0.04468 C 0.05078 -0.04676 0.05196 -0.04908 0.05313 -0.05093 C 0.05821 -0.05857 0.0556 -0.05139 0.06016 -0.06135 C 0.06446 -0.07037 0.06042 -0.06574 0.06602 -0.07385 C 0.07396 -0.08565 0.0655 -0.06667 0.07891 -0.09051 C 0.08164 -0.09537 0.08412 -0.10116 0.08711 -0.1051 C 0.08867 -0.10718 0.09024 -0.10949 0.0918 -0.11135 C 0.09297 -0.11297 0.09427 -0.11412 0.09532 -0.11551 C 0.09831 -0.12014 0.09883 -0.12338 0.10235 -0.12593 C 0.10391 -0.12709 0.1056 -0.12709 0.10703 -0.12801 C 0.11758 -0.13473 0.11875 -0.13635 0.12813 -0.14468 L 0.13282 -0.14885 C 0.13438 -0.15024 0.13594 -0.15209 0.1375 -0.15301 C 0.13867 -0.15371 0.13985 -0.15463 0.14102 -0.1551 C 0.14414 -0.15672 0.15039 -0.15926 0.15039 -0.15926 C 0.15599 -0.16598 0.15261 -0.16274 0.16094 -0.1676 L 0.16446 -0.16968 C 0.1668 -0.17246 0.16888 -0.17662 0.17149 -0.17801 C 0.17266 -0.17871 0.17396 -0.17917 0.175 -0.1801 C 0.17748 -0.18264 0.18203 -0.18843 0.18203 -0.18843 C 0.18789 -0.20394 0.18047 -0.18496 0.18789 -0.20093 C 0.18881 -0.20301 0.18933 -0.20533 0.19024 -0.20718 C 0.19128 -0.20949 0.19271 -0.21135 0.19375 -0.21343 C 0.19466 -0.21551 0.19506 -0.21806 0.1961 -0.21968 C 0.19831 -0.22315 0.20078 -0.22524 0.20313 -0.22801 L 0.20664 -0.23218 C 0.20782 -0.23357 0.20925 -0.23473 0.21016 -0.23635 C 0.21133 -0.23843 0.21224 -0.24121 0.21367 -0.2426 C 0.21589 -0.24491 0.21875 -0.24445 0.22071 -0.24676 C 0.22305 -0.24954 0.22578 -0.25162 0.22774 -0.2551 C 0.22891 -0.25718 0.22995 -0.25973 0.23125 -0.26135 C 0.23229 -0.26274 0.23373 -0.2625 0.23477 -0.26343 C 0.23985 -0.26806 0.23711 -0.2676 0.2418 -0.27385 C 0.2418 -0.27385 0.25065 -0.28426 0.25235 -0.28635 C 0.25352 -0.28774 0.25495 -0.28889 0.25586 -0.29051 C 0.25703 -0.2926 0.25808 -0.29514 0.25938 -0.29676 C 0.26159 -0.3 0.26407 -0.30232 0.26641 -0.3051 L 0.26992 -0.30926 L 0.27344 -0.31343 C 0.27461 -0.31482 0.27565 -0.3169 0.27696 -0.3176 C 0.2793 -0.31899 0.2819 -0.31945 0.28399 -0.32176 C 0.28516 -0.32315 0.2862 -0.325 0.2875 -0.32593 C 0.28985 -0.32778 0.29453 -0.3301 0.29453 -0.3301 C 0.29571 -0.33218 0.29662 -0.33496 0.29805 -0.33635 C 0.30026 -0.33866 0.30508 -0.34051 0.30508 -0.34051 C 0.30625 -0.3419 0.30742 -0.34375 0.3086 -0.34468 C 0.31836 -0.35348 0.3056 -0.33912 0.31563 -0.35093 C 0.31641 -0.35301 0.31693 -0.35579 0.31797 -0.35718 C 0.31979 -0.35973 0.32435 -0.35926 0.31914 -0.35926 " pathEditMode="relative" ptsTypes="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10947" y="6099755"/>
            <a:ext cx="5187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https://www.ncbi.nlm.nih.gov/books/NBK215146/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pPr algn="ctr"/>
            <a:r>
              <a:rPr lang="en-US"/>
              <a:t>Methods to Produce </a:t>
            </a:r>
            <a:r>
              <a:rPr lang="en-US" baseline="30000"/>
              <a:t>99</a:t>
            </a:r>
            <a:r>
              <a:rPr lang="en-US"/>
              <a:t>Mo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08" y="1291273"/>
            <a:ext cx="8892026" cy="4280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A5E4B1-5006-5840-827C-3D0F07969972}"/>
              </a:ext>
            </a:extLst>
          </p:cNvPr>
          <p:cNvSpPr/>
          <p:nvPr/>
        </p:nvSpPr>
        <p:spPr>
          <a:xfrm>
            <a:off x="10134426" y="2163848"/>
            <a:ext cx="1769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/>
              <a:t>100</a:t>
            </a:r>
            <a:r>
              <a:rPr lang="en-US"/>
              <a:t>Mo(p,2n)</a:t>
            </a:r>
            <a:r>
              <a:rPr lang="en-US" baseline="30000"/>
              <a:t>99m</a:t>
            </a:r>
            <a:r>
              <a:rPr lang="en-US"/>
              <a:t>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054AD-EF7F-3D43-960F-14FB6F2FDC75}"/>
              </a:ext>
            </a:extLst>
          </p:cNvPr>
          <p:cNvSpPr/>
          <p:nvPr/>
        </p:nvSpPr>
        <p:spPr>
          <a:xfrm>
            <a:off x="9971113" y="5904821"/>
            <a:ext cx="209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photo-fission of </a:t>
            </a:r>
            <a:r>
              <a:rPr lang="en-US" baseline="30000" dirty="0"/>
              <a:t>238</a:t>
            </a:r>
            <a:r>
              <a:rPr lang="en-US" dirty="0"/>
              <a:t>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9811D-3CEF-EE45-8FFC-CD02911D656B}"/>
              </a:ext>
            </a:extLst>
          </p:cNvPr>
          <p:cNvSpPr/>
          <p:nvPr/>
        </p:nvSpPr>
        <p:spPr>
          <a:xfrm>
            <a:off x="10173700" y="4023763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100</a:t>
            </a:r>
            <a:r>
              <a:rPr lang="en-US" dirty="0"/>
              <a:t>Mo(p,2n)</a:t>
            </a:r>
            <a:r>
              <a:rPr lang="en-US" baseline="30000" dirty="0"/>
              <a:t>99</a:t>
            </a:r>
            <a:r>
              <a:rPr lang="en-US" dirty="0"/>
              <a:t>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4CD2D4-98AE-9A4C-9C7E-39BBB670570B}"/>
              </a:ext>
            </a:extLst>
          </p:cNvPr>
          <p:cNvCxnSpPr/>
          <p:nvPr/>
        </p:nvCxnSpPr>
        <p:spPr>
          <a:xfrm>
            <a:off x="9273209" y="747793"/>
            <a:ext cx="15703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35D56A-EAFE-6B4D-B17F-2819577D445B}"/>
              </a:ext>
            </a:extLst>
          </p:cNvPr>
          <p:cNvCxnSpPr/>
          <p:nvPr/>
        </p:nvCxnSpPr>
        <p:spPr>
          <a:xfrm>
            <a:off x="10853531" y="737854"/>
            <a:ext cx="0" cy="11181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618E1C0-9126-C24C-B5F8-D9FF67306BE8}"/>
              </a:ext>
            </a:extLst>
          </p:cNvPr>
          <p:cNvSpPr txBox="1"/>
          <p:nvPr/>
        </p:nvSpPr>
        <p:spPr>
          <a:xfrm>
            <a:off x="7620000" y="3431710"/>
            <a:ext cx="196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Activation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C13A13-F318-A24F-A2B7-6D82F779BD0C}"/>
              </a:ext>
            </a:extLst>
          </p:cNvPr>
          <p:cNvCxnSpPr/>
          <p:nvPr/>
        </p:nvCxnSpPr>
        <p:spPr>
          <a:xfrm>
            <a:off x="8396909" y="3751175"/>
            <a:ext cx="1752600" cy="4713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D377C8C-465D-7247-A03B-75D0E872A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83" y="1322808"/>
            <a:ext cx="4546599" cy="43159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973C58-587B-9349-BE13-8096A48C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96733"/>
            <a:ext cx="10515600" cy="771696"/>
          </a:xfrm>
        </p:spPr>
        <p:txBody>
          <a:bodyPr/>
          <a:lstStyle/>
          <a:p>
            <a:r>
              <a:rPr lang="en-US" dirty="0"/>
              <a:t>Generators and Methods of Extraction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E819E-09E9-6B40-B7ED-D29571499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281" y="1491992"/>
            <a:ext cx="5181600" cy="5220774"/>
          </a:xfrm>
        </p:spPr>
        <p:txBody>
          <a:bodyPr>
            <a:normAutofit/>
          </a:bodyPr>
          <a:lstStyle/>
          <a:p>
            <a:r>
              <a:rPr lang="en-US" sz="2000" u="sng" dirty="0" smtClean="0"/>
              <a:t>Column </a:t>
            </a:r>
            <a:r>
              <a:rPr lang="en-US" sz="2000" u="sng" dirty="0"/>
              <a:t>chromatography </a:t>
            </a:r>
            <a:r>
              <a:rPr lang="en-US" sz="2000" dirty="0"/>
              <a:t>– most common</a:t>
            </a:r>
          </a:p>
          <a:p>
            <a:pPr lvl="1"/>
            <a:r>
              <a:rPr lang="en-US" sz="2000" dirty="0"/>
              <a:t>Separation technique </a:t>
            </a:r>
          </a:p>
          <a:p>
            <a:pPr lvl="1"/>
            <a:r>
              <a:rPr lang="en-US" sz="2000" dirty="0"/>
              <a:t>Mobile phase (liquid or gas) enters the column</a:t>
            </a:r>
          </a:p>
          <a:p>
            <a:pPr lvl="1"/>
            <a:r>
              <a:rPr lang="en-US" sz="2000" dirty="0"/>
              <a:t>Mixes with a stationary phase that has a substance(s) “fixed” to it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As the mobile phase moves through the stationary substance separation occurs</a:t>
            </a:r>
          </a:p>
          <a:p>
            <a:pPr lvl="1"/>
            <a:r>
              <a:rPr lang="en-US" sz="2000" dirty="0"/>
              <a:t>Required – right solvent to remove the element of interest</a:t>
            </a:r>
          </a:p>
          <a:p>
            <a:pPr lvl="1"/>
            <a:endParaRPr lang="en-US" dirty="0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50EAF1D4-689B-D044-B570-229C3CECE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71" y="1825625"/>
            <a:ext cx="4436658" cy="4351338"/>
          </a:xfr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8AD225C-E8D5-404D-91EB-00A92A3FF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08" y="1322809"/>
            <a:ext cx="4436657" cy="43513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C5CB99-61BD-D44D-B759-BA604D8FB5E1}"/>
              </a:ext>
            </a:extLst>
          </p:cNvPr>
          <p:cNvSpPr/>
          <p:nvPr/>
        </p:nvSpPr>
        <p:spPr>
          <a:xfrm>
            <a:off x="6808408" y="6176961"/>
            <a:ext cx="3490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hlinkClick r:id="rId4"/>
              </a:rPr>
              <a:t>https://microbenotes.com/column-chromatography/</a:t>
            </a:r>
            <a:endParaRPr lang="en-US" sz="1200"/>
          </a:p>
          <a:p>
            <a:r>
              <a:rPr lang="en-US" sz="1200"/>
              <a:t>Images were modified</a:t>
            </a:r>
          </a:p>
        </p:txBody>
      </p:sp>
    </p:spTree>
    <p:extLst>
      <p:ext uri="{BB962C8B-B14F-4D97-AF65-F5344CB8AC3E}">
        <p14:creationId xmlns:p14="http://schemas.microsoft.com/office/powerpoint/2010/main" val="7935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514600" y="381000"/>
            <a:ext cx="7772400" cy="563185"/>
          </a:xfrm>
        </p:spPr>
        <p:txBody>
          <a:bodyPr>
            <a:normAutofit/>
          </a:bodyPr>
          <a:lstStyle/>
          <a:p>
            <a:r>
              <a:rPr lang="en-US" dirty="0"/>
              <a:t>Radiopharmaceutical Column Chromatography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26" y="1949246"/>
            <a:ext cx="3288892" cy="4351338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26" y="1960134"/>
            <a:ext cx="3288892" cy="4351338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704042"/>
            <a:ext cx="3345908" cy="4426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1ECE54-3A01-A34E-918C-3854D9D21E00}"/>
              </a:ext>
            </a:extLst>
          </p:cNvPr>
          <p:cNvSpPr txBox="1"/>
          <p:nvPr/>
        </p:nvSpPr>
        <p:spPr>
          <a:xfrm>
            <a:off x="4762" y="1524000"/>
            <a:ext cx="7407925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Radioactive Parent (</a:t>
            </a:r>
            <a:r>
              <a:rPr lang="en-US" sz="2800" baseline="-25000" dirty="0"/>
              <a:t>A</a:t>
            </a:r>
            <a:r>
              <a:rPr lang="en-US" sz="2800" dirty="0"/>
              <a:t>P) is bound onto a porous </a:t>
            </a:r>
          </a:p>
          <a:p>
            <a:r>
              <a:rPr lang="en-US" sz="2800" dirty="0"/>
              <a:t>    stationary phase - anionic attraction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 As the </a:t>
            </a:r>
            <a:r>
              <a:rPr lang="en-US" sz="2800" baseline="-25000" dirty="0"/>
              <a:t>A</a:t>
            </a:r>
            <a:r>
              <a:rPr lang="en-US" sz="2800" dirty="0"/>
              <a:t>P decays a daughter is produced </a:t>
            </a:r>
            <a:r>
              <a:rPr lang="en-US" sz="2800" baseline="-25000" dirty="0"/>
              <a:t>A-1</a:t>
            </a:r>
            <a:r>
              <a:rPr lang="en-US" sz="2800" dirty="0"/>
              <a:t>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The loss of an electron (e </a:t>
            </a:r>
            <a:r>
              <a:rPr lang="en-US" sz="2800" baseline="-25000" dirty="0"/>
              <a:t>x – 1</a:t>
            </a:r>
            <a:r>
              <a:rPr lang="en-US" sz="2800" dirty="0"/>
              <a:t>) weakens the </a:t>
            </a:r>
          </a:p>
          <a:p>
            <a:pPr lvl="1"/>
            <a:r>
              <a:rPr lang="en-US" sz="2800" dirty="0"/>
              <a:t>      bond with the stationary phase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aseline="-25000" dirty="0"/>
              <a:t>A-1</a:t>
            </a:r>
            <a:r>
              <a:rPr lang="en-US" sz="2800" dirty="0"/>
              <a:t>D – has a cationic or neutral 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 Mobile phase moves through the column </a:t>
            </a:r>
          </a:p>
          <a:p>
            <a:r>
              <a:rPr lang="en-US" sz="2800" dirty="0"/>
              <a:t>      liberating  </a:t>
            </a:r>
            <a:r>
              <a:rPr lang="en-US" sz="2800" baseline="-25000" dirty="0"/>
              <a:t>A-1</a:t>
            </a:r>
            <a:r>
              <a:rPr lang="en-US" sz="2800" dirty="0"/>
              <a:t>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aseline="-25000" dirty="0"/>
              <a:t> A-1</a:t>
            </a:r>
            <a:r>
              <a:rPr lang="en-US" sz="2800" dirty="0"/>
              <a:t>D is collected in a elution vial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Ready to compound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      </a:t>
            </a:r>
          </a:p>
          <a:p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93" y="1718115"/>
            <a:ext cx="3297122" cy="43622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93" y="1743210"/>
            <a:ext cx="3335377" cy="441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56724"/>
            <a:ext cx="3700578" cy="360680"/>
          </a:xfrm>
        </p:spPr>
        <p:txBody>
          <a:bodyPr>
            <a:normAutofit/>
          </a:bodyPr>
          <a:lstStyle/>
          <a:p>
            <a:r>
              <a:rPr lang="en-US"/>
              <a:t>Concept --- Generators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4450" y="1441806"/>
            <a:ext cx="5181600" cy="493298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Long-lived parent and a short-lived daughter</a:t>
            </a:r>
          </a:p>
          <a:p>
            <a:pPr lvl="1"/>
            <a:r>
              <a:rPr lang="en-US" sz="2400" dirty="0"/>
              <a:t>Secular vs transient</a:t>
            </a:r>
          </a:p>
          <a:p>
            <a:r>
              <a:rPr lang="en-US" sz="2400" dirty="0"/>
              <a:t>The parent decays to the daughter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Daughter builds up as parent decays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Eluting the generator liberates the daughter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Daughter then builds up (again) via parent decay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Equilibrium occurs when daughter activity = parent activity</a:t>
            </a:r>
          </a:p>
          <a:p>
            <a:r>
              <a:rPr lang="en-US" sz="2400" dirty="0"/>
              <a:t>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Chemical properties must be different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Only the daughter should be in the elution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Shielding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Sterile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2" y="1464733"/>
            <a:ext cx="5181600" cy="3928533"/>
          </a:xfrm>
        </p:spPr>
      </p:pic>
      <p:sp>
        <p:nvSpPr>
          <p:cNvPr id="7" name="Rectangle 6"/>
          <p:cNvSpPr/>
          <p:nvPr/>
        </p:nvSpPr>
        <p:spPr>
          <a:xfrm>
            <a:off x="5274366" y="6143957"/>
            <a:ext cx="6517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3"/>
              </a:rPr>
              <a:t>https://www.radiologycafe.com/radiology-trainees/frcr-physics-notes/production-of-radioisotopes</a:t>
            </a:r>
            <a:endParaRPr lang="en-US" sz="1200"/>
          </a:p>
          <a:p>
            <a:r>
              <a:rPr lang="en-US" sz="1200"/>
              <a:t>Modified from the original image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3937782-AC1C-E54B-A7A9-60C954C02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66" y="1759070"/>
            <a:ext cx="6440653" cy="35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7534533" cy="338554"/>
          </a:xfrm>
        </p:spPr>
        <p:txBody>
          <a:bodyPr/>
          <a:lstStyle/>
          <a:p>
            <a:r>
              <a:rPr lang="en-US" baseline="30000" dirty="0"/>
              <a:t>		99</a:t>
            </a:r>
            <a:r>
              <a:rPr lang="en-US" dirty="0"/>
              <a:t>Mo/</a:t>
            </a:r>
            <a:r>
              <a:rPr lang="en-US" baseline="30000" dirty="0"/>
              <a:t>99m</a:t>
            </a:r>
            <a:r>
              <a:rPr lang="en-US" dirty="0"/>
              <a:t>Tc Generator – Wet Column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26" y="1825625"/>
            <a:ext cx="3387348" cy="4351338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84" y="1734344"/>
            <a:ext cx="4324350" cy="4533900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05363"/>
          </a:xfrm>
        </p:spPr>
        <p:txBody>
          <a:bodyPr>
            <a:normAutofit/>
          </a:bodyPr>
          <a:lstStyle/>
          <a:p>
            <a:r>
              <a:rPr lang="en-US" sz="2400" u="sng" dirty="0"/>
              <a:t>Dry Column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Usually produced by fission of </a:t>
            </a:r>
            <a:r>
              <a:rPr lang="en-US" sz="2400" baseline="30000" dirty="0"/>
              <a:t>236</a:t>
            </a:r>
            <a:r>
              <a:rPr lang="en-US" sz="2400" dirty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is bonded to the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 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99m</a:t>
            </a:r>
            <a:r>
              <a:rPr lang="en-US" sz="2400" dirty="0"/>
              <a:t>Mo decays to </a:t>
            </a:r>
            <a:r>
              <a:rPr lang="en-US" sz="2400" baseline="30000" dirty="0"/>
              <a:t>99m</a:t>
            </a:r>
            <a:r>
              <a:rPr lang="en-US" sz="2400" dirty="0"/>
              <a:t>Tc it lacks affinity of the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Usually yields &gt;80% </a:t>
            </a:r>
            <a:r>
              <a:rPr lang="en-US" sz="2400" baseline="30000" dirty="0"/>
              <a:t>99m</a:t>
            </a:r>
            <a:r>
              <a:rPr lang="en-US" sz="2400" dirty="0"/>
              <a:t>Tc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breakthrough should be &lt;5.6kBq of Molly per 37 </a:t>
            </a:r>
            <a:r>
              <a:rPr lang="en-US" sz="2400" dirty="0" err="1"/>
              <a:t>MBq</a:t>
            </a:r>
            <a:r>
              <a:rPr lang="en-US" sz="2400" dirty="0"/>
              <a:t> of </a:t>
            </a:r>
            <a:r>
              <a:rPr lang="en-US" sz="2400" baseline="30000" dirty="0"/>
              <a:t>99m</a:t>
            </a:r>
            <a:r>
              <a:rPr lang="en-US" sz="2400" dirty="0"/>
              <a:t>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saline washes across the molly/alumina core </a:t>
            </a:r>
            <a:r>
              <a:rPr lang="en-US" sz="2400" baseline="30000" dirty="0"/>
              <a:t>99m</a:t>
            </a:r>
            <a:r>
              <a:rPr lang="en-US" sz="2400" dirty="0"/>
              <a:t>Tc is liberated and collected</a:t>
            </a:r>
          </a:p>
        </p:txBody>
      </p:sp>
    </p:spTree>
    <p:extLst>
      <p:ext uri="{BB962C8B-B14F-4D97-AF65-F5344CB8AC3E}">
        <p14:creationId xmlns:p14="http://schemas.microsoft.com/office/powerpoint/2010/main" val="9520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0552-63A8-894E-A4B1-09A536F9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/>
          <a:lstStyle/>
          <a:p>
            <a:pPr algn="ctr"/>
            <a:r>
              <a:rPr lang="en-US" dirty="0"/>
              <a:t>What Might Cause </a:t>
            </a:r>
            <a:r>
              <a:rPr lang="en-US" baseline="30000" dirty="0"/>
              <a:t>99</a:t>
            </a:r>
            <a:r>
              <a:rPr lang="en-US" dirty="0"/>
              <a:t>MoBreakthrough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5ADD3-0B35-9D4E-90CA-8E37A4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5181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Testing for radionuclide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Shield blocks low energy gammas, but not in the 740/780 keV </a:t>
            </a:r>
          </a:p>
          <a:p>
            <a:pPr marL="0" indent="0">
              <a:buNone/>
            </a:pPr>
            <a:r>
              <a:rPr lang="en-US" sz="2400" u="sng" dirty="0"/>
              <a:t>Reasons for Breakthrough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Too much </a:t>
            </a:r>
            <a:r>
              <a:rPr lang="en-US" sz="2400" baseline="30000" dirty="0"/>
              <a:t>99</a:t>
            </a:r>
            <a:r>
              <a:rPr lang="en-US" sz="2400" dirty="0"/>
              <a:t>Mo and not enough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 </a:t>
            </a:r>
            <a:r>
              <a:rPr lang="en-US" sz="2400" dirty="0"/>
              <a:t>on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Saline pH is greater than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Fine particles of Al in the saline elution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Poor manufacture of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Excessive elations to the point that </a:t>
            </a:r>
            <a:r>
              <a:rPr lang="en-US" sz="2400" baseline="30000" dirty="0"/>
              <a:t>99</a:t>
            </a:r>
            <a:r>
              <a:rPr lang="en-US" sz="2400" dirty="0"/>
              <a:t>Mo is at the bottom of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heard this happened in Chicago years ago where the column was put upside down</a:t>
            </a:r>
          </a:p>
          <a:p>
            <a:endParaRPr lang="en-US" dirty="0"/>
          </a:p>
        </p:txBody>
      </p:sp>
      <p:pic>
        <p:nvPicPr>
          <p:cNvPr id="13" name="Content Placeholder 12" descr="A scale on a table&#10;&#10;Description automatically generated">
            <a:extLst>
              <a:ext uri="{FF2B5EF4-FFF2-40B4-BE49-F238E27FC236}">
                <a16:creationId xmlns:a16="http://schemas.microsoft.com/office/drawing/2014/main" id="{8264095A-4280-FE46-9E0B-3E735F8017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1950244"/>
            <a:ext cx="1943100" cy="41021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676400"/>
            <a:ext cx="2221491" cy="46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33123264F424DA031992AAE732D36" ma:contentTypeVersion="10" ma:contentTypeDescription="Create a new document." ma:contentTypeScope="" ma:versionID="942a3ad353d914801ee98e0449c23726">
  <xsd:schema xmlns:xsd="http://www.w3.org/2001/XMLSchema" xmlns:xs="http://www.w3.org/2001/XMLSchema" xmlns:p="http://schemas.microsoft.com/office/2006/metadata/properties" xmlns:ns2="ccb9ae7d-2c4f-4fc4-959a-06ca68275489" xmlns:ns3="ac0d3941-e56f-4f65-86cc-700aee75d144" targetNamespace="http://schemas.microsoft.com/office/2006/metadata/properties" ma:root="true" ma:fieldsID="c49247c68752b21c92d8dde6ec1605eb" ns2:_="" ns3:_="">
    <xsd:import namespace="ccb9ae7d-2c4f-4fc4-959a-06ca68275489"/>
    <xsd:import namespace="ac0d3941-e56f-4f65-86cc-700aee75d14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9ae7d-2c4f-4fc4-959a-06ca682754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0d3941-e56f-4f65-86cc-700aee75d1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04FD52-68A1-41C0-AB7E-639365688E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b9ae7d-2c4f-4fc4-959a-06ca68275489"/>
    <ds:schemaRef ds:uri="ac0d3941-e56f-4f65-86cc-700aee75d1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E9575C-BB5F-4A04-A6CB-0D71CEC8FA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298EB4-8427-4682-9DDF-1AE425946F51}">
  <ds:schemaRefs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ac0d3941-e56f-4f65-86cc-700aee75d144"/>
    <ds:schemaRef ds:uri="ccb9ae7d-2c4f-4fc4-959a-06ca6827548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1690</Words>
  <Application>Microsoft Office PowerPoint</Application>
  <PresentationFormat>Widescreen</PresentationFormat>
  <Paragraphs>163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Futura</vt:lpstr>
      <vt:lpstr>Custom Design</vt:lpstr>
      <vt:lpstr>1_Custom Design</vt:lpstr>
      <vt:lpstr>2_Custom Design</vt:lpstr>
      <vt:lpstr>Office Theme</vt:lpstr>
      <vt:lpstr>PowerPoint Presentation</vt:lpstr>
      <vt:lpstr>Let’s Take a Look at Generators</vt:lpstr>
      <vt:lpstr>Types of Medical Reactors</vt:lpstr>
      <vt:lpstr>Methods to Produce 99Mo</vt:lpstr>
      <vt:lpstr>Generators and Methods of Extraction</vt:lpstr>
      <vt:lpstr>Radiopharmaceutical Column Chromatography</vt:lpstr>
      <vt:lpstr>Concept --- Generators</vt:lpstr>
      <vt:lpstr>  99Mo/99mTc Generator – Wet Column</vt:lpstr>
      <vt:lpstr>What Might Cause 99MoBreakthrough  </vt:lpstr>
      <vt:lpstr>Chemical Purity – Colorimetric Test</vt:lpstr>
      <vt:lpstr>RadioGenixTM Liquid 99Mo Generator</vt:lpstr>
      <vt:lpstr>82Sr/82Rb Generator System</vt:lpstr>
      <vt:lpstr>82Sr/82Rb Generator System</vt:lpstr>
      <vt:lpstr>82Sr Breakthrough</vt:lpstr>
      <vt:lpstr>Too Much 82/85SrBreakthrough</vt:lpstr>
      <vt:lpstr>68Ge/68Ga Generator</vt:lpstr>
      <vt:lpstr>81Rb/81mKr Generator</vt:lpstr>
      <vt:lpstr>Honorable Mention– How About a Few More Generators</vt:lpstr>
      <vt:lpstr>PowerPoint Presentation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SNMMI_VI TECH PPTX.indd</dc:title>
  <dc:creator>Spahr, Joanna</dc:creator>
  <cp:lastModifiedBy>Mark H Crosthwaite</cp:lastModifiedBy>
  <cp:revision>45</cp:revision>
  <cp:lastPrinted>2019-10-10T12:50:15Z</cp:lastPrinted>
  <dcterms:created xsi:type="dcterms:W3CDTF">2018-09-13T15:58:13Z</dcterms:created>
  <dcterms:modified xsi:type="dcterms:W3CDTF">2021-09-07T12:28:10Z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2018-09-13T00:00:00Z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2018-09-13T00:00:00Z</vt:filetime>
  </property>
  <property fmtid="{D5CDD505-2E9C-101B-9397-08002B2CF9AE}" pid="5" name="ContentTypeId">
    <vt:lpwstr>0x0101004C933123264F424DA031992AAE732D36</vt:lpwstr>
  </property>
</Properties>
</file>