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1"/>
  </p:sldMasterIdLst>
  <p:sldIdLst>
    <p:sldId id="256" r:id="rId2"/>
    <p:sldId id="265" r:id="rId3"/>
    <p:sldId id="257" r:id="rId4"/>
    <p:sldId id="258" r:id="rId5"/>
    <p:sldId id="259" r:id="rId6"/>
    <p:sldId id="260" r:id="rId7"/>
    <p:sldId id="261" r:id="rId8"/>
    <p:sldId id="262" r:id="rId9"/>
    <p:sldId id="263" r:id="rId10"/>
    <p:sldId id="277" r:id="rId11"/>
    <p:sldId id="307" r:id="rId12"/>
    <p:sldId id="278" r:id="rId13"/>
    <p:sldId id="279" r:id="rId14"/>
    <p:sldId id="281" r:id="rId15"/>
    <p:sldId id="280" r:id="rId16"/>
    <p:sldId id="267" r:id="rId17"/>
    <p:sldId id="299" r:id="rId18"/>
    <p:sldId id="264" r:id="rId19"/>
    <p:sldId id="268" r:id="rId20"/>
    <p:sldId id="275" r:id="rId21"/>
    <p:sldId id="272" r:id="rId22"/>
    <p:sldId id="269" r:id="rId23"/>
    <p:sldId id="270" r:id="rId24"/>
    <p:sldId id="276" r:id="rId25"/>
    <p:sldId id="271" r:id="rId26"/>
    <p:sldId id="273" r:id="rId27"/>
    <p:sldId id="274" r:id="rId28"/>
    <p:sldId id="282" r:id="rId29"/>
    <p:sldId id="283" r:id="rId30"/>
    <p:sldId id="284" r:id="rId31"/>
    <p:sldId id="285" r:id="rId32"/>
    <p:sldId id="286" r:id="rId33"/>
    <p:sldId id="292" r:id="rId34"/>
    <p:sldId id="288" r:id="rId35"/>
    <p:sldId id="289" r:id="rId36"/>
    <p:sldId id="291" r:id="rId37"/>
    <p:sldId id="290" r:id="rId38"/>
    <p:sldId id="293" r:id="rId39"/>
    <p:sldId id="313" r:id="rId40"/>
    <p:sldId id="294" r:id="rId41"/>
    <p:sldId id="295" r:id="rId42"/>
    <p:sldId id="296" r:id="rId43"/>
    <p:sldId id="297" r:id="rId44"/>
    <p:sldId id="308" r:id="rId45"/>
    <p:sldId id="298" r:id="rId46"/>
    <p:sldId id="300" r:id="rId47"/>
    <p:sldId id="301" r:id="rId48"/>
    <p:sldId id="302" r:id="rId49"/>
    <p:sldId id="303" r:id="rId50"/>
    <p:sldId id="304" r:id="rId51"/>
    <p:sldId id="305" r:id="rId52"/>
    <p:sldId id="309" r:id="rId53"/>
    <p:sldId id="310" r:id="rId54"/>
    <p:sldId id="311" r:id="rId55"/>
    <p:sldId id="312" r:id="rId56"/>
    <p:sldId id="306" r:id="rId57"/>
    <p:sldId id="266"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E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98"/>
    <p:restoredTop sz="96327"/>
  </p:normalViewPr>
  <p:slideViewPr>
    <p:cSldViewPr snapToGrid="0" snapToObjects="1">
      <p:cViewPr varScale="1">
        <p:scale>
          <a:sx n="42" d="100"/>
          <a:sy n="42" d="100"/>
        </p:scale>
        <p:origin x="9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BD5A00-B9B3-C048-B23C-4869C12A4B51}"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442DF-AC6C-7347-A8C1-5CBCFA0426C9}" type="slidenum">
              <a:rPr lang="en-US" smtClean="0"/>
              <a:t>‹#›</a:t>
            </a:fld>
            <a:endParaRPr lang="en-US"/>
          </a:p>
        </p:txBody>
      </p:sp>
    </p:spTree>
    <p:extLst>
      <p:ext uri="{BB962C8B-B14F-4D97-AF65-F5344CB8AC3E}">
        <p14:creationId xmlns:p14="http://schemas.microsoft.com/office/powerpoint/2010/main" val="1002135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BD5A00-B9B3-C048-B23C-4869C12A4B51}"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442DF-AC6C-7347-A8C1-5CBCFA0426C9}" type="slidenum">
              <a:rPr lang="en-US" smtClean="0"/>
              <a:t>‹#›</a:t>
            </a:fld>
            <a:endParaRPr lang="en-US"/>
          </a:p>
        </p:txBody>
      </p:sp>
    </p:spTree>
    <p:extLst>
      <p:ext uri="{BB962C8B-B14F-4D97-AF65-F5344CB8AC3E}">
        <p14:creationId xmlns:p14="http://schemas.microsoft.com/office/powerpoint/2010/main" val="687668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EBD5A00-B9B3-C048-B23C-4869C12A4B51}"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442DF-AC6C-7347-A8C1-5CBCFA0426C9}" type="slidenum">
              <a:rPr lang="en-US" smtClean="0"/>
              <a:t>‹#›</a:t>
            </a:fld>
            <a:endParaRPr lang="en-US"/>
          </a:p>
        </p:txBody>
      </p:sp>
    </p:spTree>
    <p:extLst>
      <p:ext uri="{BB962C8B-B14F-4D97-AF65-F5344CB8AC3E}">
        <p14:creationId xmlns:p14="http://schemas.microsoft.com/office/powerpoint/2010/main" val="345524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EBD5A00-B9B3-C048-B23C-4869C12A4B51}"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442DF-AC6C-7347-A8C1-5CBCFA0426C9}"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108482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BD5A00-B9B3-C048-B23C-4869C12A4B51}"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442DF-AC6C-7347-A8C1-5CBCFA0426C9}" type="slidenum">
              <a:rPr lang="en-US" smtClean="0"/>
              <a:t>‹#›</a:t>
            </a:fld>
            <a:endParaRPr lang="en-US"/>
          </a:p>
        </p:txBody>
      </p:sp>
    </p:spTree>
    <p:extLst>
      <p:ext uri="{BB962C8B-B14F-4D97-AF65-F5344CB8AC3E}">
        <p14:creationId xmlns:p14="http://schemas.microsoft.com/office/powerpoint/2010/main" val="2193544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EBD5A00-B9B3-C048-B23C-4869C12A4B51}" type="datetimeFigureOut">
              <a:rPr lang="en-US" smtClean="0"/>
              <a:t>4/15/2022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442DF-AC6C-7347-A8C1-5CBCFA0426C9}" type="slidenum">
              <a:rPr lang="en-US" smtClean="0"/>
              <a:t>‹#›</a:t>
            </a:fld>
            <a:endParaRPr lang="en-US"/>
          </a:p>
        </p:txBody>
      </p:sp>
    </p:spTree>
    <p:extLst>
      <p:ext uri="{BB962C8B-B14F-4D97-AF65-F5344CB8AC3E}">
        <p14:creationId xmlns:p14="http://schemas.microsoft.com/office/powerpoint/2010/main" val="2867716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EBD5A00-B9B3-C048-B23C-4869C12A4B51}" type="datetimeFigureOut">
              <a:rPr lang="en-US" smtClean="0"/>
              <a:t>4/15/2022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442DF-AC6C-7347-A8C1-5CBCFA0426C9}" type="slidenum">
              <a:rPr lang="en-US" smtClean="0"/>
              <a:t>‹#›</a:t>
            </a:fld>
            <a:endParaRPr lang="en-US"/>
          </a:p>
        </p:txBody>
      </p:sp>
    </p:spTree>
    <p:extLst>
      <p:ext uri="{BB962C8B-B14F-4D97-AF65-F5344CB8AC3E}">
        <p14:creationId xmlns:p14="http://schemas.microsoft.com/office/powerpoint/2010/main" val="3392763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BD5A00-B9B3-C048-B23C-4869C12A4B51}"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442DF-AC6C-7347-A8C1-5CBCFA0426C9}" type="slidenum">
              <a:rPr lang="en-US" smtClean="0"/>
              <a:t>‹#›</a:t>
            </a:fld>
            <a:endParaRPr lang="en-US"/>
          </a:p>
        </p:txBody>
      </p:sp>
    </p:spTree>
    <p:extLst>
      <p:ext uri="{BB962C8B-B14F-4D97-AF65-F5344CB8AC3E}">
        <p14:creationId xmlns:p14="http://schemas.microsoft.com/office/powerpoint/2010/main" val="1861119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BD5A00-B9B3-C048-B23C-4869C12A4B51}"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442DF-AC6C-7347-A8C1-5CBCFA0426C9}" type="slidenum">
              <a:rPr lang="en-US" smtClean="0"/>
              <a:t>‹#›</a:t>
            </a:fld>
            <a:endParaRPr lang="en-US"/>
          </a:p>
        </p:txBody>
      </p:sp>
    </p:spTree>
    <p:extLst>
      <p:ext uri="{BB962C8B-B14F-4D97-AF65-F5344CB8AC3E}">
        <p14:creationId xmlns:p14="http://schemas.microsoft.com/office/powerpoint/2010/main" val="277988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BD5A00-B9B3-C048-B23C-4869C12A4B51}"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442DF-AC6C-7347-A8C1-5CBCFA0426C9}" type="slidenum">
              <a:rPr lang="en-US" smtClean="0"/>
              <a:t>‹#›</a:t>
            </a:fld>
            <a:endParaRPr lang="en-US"/>
          </a:p>
        </p:txBody>
      </p:sp>
    </p:spTree>
    <p:extLst>
      <p:ext uri="{BB962C8B-B14F-4D97-AF65-F5344CB8AC3E}">
        <p14:creationId xmlns:p14="http://schemas.microsoft.com/office/powerpoint/2010/main" val="1311976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BD5A00-B9B3-C048-B23C-4869C12A4B51}"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442DF-AC6C-7347-A8C1-5CBCFA0426C9}" type="slidenum">
              <a:rPr lang="en-US" smtClean="0"/>
              <a:t>‹#›</a:t>
            </a:fld>
            <a:endParaRPr lang="en-US"/>
          </a:p>
        </p:txBody>
      </p:sp>
    </p:spTree>
    <p:extLst>
      <p:ext uri="{BB962C8B-B14F-4D97-AF65-F5344CB8AC3E}">
        <p14:creationId xmlns:p14="http://schemas.microsoft.com/office/powerpoint/2010/main" val="3567302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EBD5A00-B9B3-C048-B23C-4869C12A4B51}"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442DF-AC6C-7347-A8C1-5CBCFA0426C9}" type="slidenum">
              <a:rPr lang="en-US" smtClean="0"/>
              <a:t>‹#›</a:t>
            </a:fld>
            <a:endParaRPr lang="en-US"/>
          </a:p>
        </p:txBody>
      </p:sp>
    </p:spTree>
    <p:extLst>
      <p:ext uri="{BB962C8B-B14F-4D97-AF65-F5344CB8AC3E}">
        <p14:creationId xmlns:p14="http://schemas.microsoft.com/office/powerpoint/2010/main" val="1752981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BD5A00-B9B3-C048-B23C-4869C12A4B51}" type="datetimeFigureOut">
              <a:rPr lang="en-US" smtClean="0"/>
              <a:t>4/15/2022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442DF-AC6C-7347-A8C1-5CBCFA0426C9}" type="slidenum">
              <a:rPr lang="en-US" smtClean="0"/>
              <a:t>‹#›</a:t>
            </a:fld>
            <a:endParaRPr lang="en-US"/>
          </a:p>
        </p:txBody>
      </p:sp>
    </p:spTree>
    <p:extLst>
      <p:ext uri="{BB962C8B-B14F-4D97-AF65-F5344CB8AC3E}">
        <p14:creationId xmlns:p14="http://schemas.microsoft.com/office/powerpoint/2010/main" val="3371401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3EBD5A00-B9B3-C048-B23C-4869C12A4B51}" type="datetimeFigureOut">
              <a:rPr lang="en-US" smtClean="0"/>
              <a:t>4/15/2022</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796442DF-AC6C-7347-A8C1-5CBCFA0426C9}" type="slidenum">
              <a:rPr lang="en-US" smtClean="0"/>
              <a:t>‹#›</a:t>
            </a:fld>
            <a:endParaRPr lang="en-US"/>
          </a:p>
        </p:txBody>
      </p:sp>
    </p:spTree>
    <p:extLst>
      <p:ext uri="{BB962C8B-B14F-4D97-AF65-F5344CB8AC3E}">
        <p14:creationId xmlns:p14="http://schemas.microsoft.com/office/powerpoint/2010/main" val="623907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EBD5A00-B9B3-C048-B23C-4869C12A4B51}" type="datetimeFigureOut">
              <a:rPr lang="en-US" smtClean="0"/>
              <a:t>4/15/2022</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796442DF-AC6C-7347-A8C1-5CBCFA0426C9}" type="slidenum">
              <a:rPr lang="en-US" smtClean="0"/>
              <a:t>‹#›</a:t>
            </a:fld>
            <a:endParaRPr lang="en-US"/>
          </a:p>
        </p:txBody>
      </p:sp>
    </p:spTree>
    <p:extLst>
      <p:ext uri="{BB962C8B-B14F-4D97-AF65-F5344CB8AC3E}">
        <p14:creationId xmlns:p14="http://schemas.microsoft.com/office/powerpoint/2010/main" val="212601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3EBD5A00-B9B3-C048-B23C-4869C12A4B51}" type="datetimeFigureOut">
              <a:rPr lang="en-US" smtClean="0"/>
              <a:t>4/15/2022</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796442DF-AC6C-7347-A8C1-5CBCFA0426C9}" type="slidenum">
              <a:rPr lang="en-US" smtClean="0"/>
              <a:t>‹#›</a:t>
            </a:fld>
            <a:endParaRPr lang="en-US"/>
          </a:p>
        </p:txBody>
      </p:sp>
    </p:spTree>
    <p:extLst>
      <p:ext uri="{BB962C8B-B14F-4D97-AF65-F5344CB8AC3E}">
        <p14:creationId xmlns:p14="http://schemas.microsoft.com/office/powerpoint/2010/main" val="2962308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BD5A00-B9B3-C048-B23C-4869C12A4B51}"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442DF-AC6C-7347-A8C1-5CBCFA0426C9}" type="slidenum">
              <a:rPr lang="en-US" smtClean="0"/>
              <a:t>‹#›</a:t>
            </a:fld>
            <a:endParaRPr lang="en-US"/>
          </a:p>
        </p:txBody>
      </p:sp>
    </p:spTree>
    <p:extLst>
      <p:ext uri="{BB962C8B-B14F-4D97-AF65-F5344CB8AC3E}">
        <p14:creationId xmlns:p14="http://schemas.microsoft.com/office/powerpoint/2010/main" val="3592292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EBD5A00-B9B3-C048-B23C-4869C12A4B51}" type="datetimeFigureOut">
              <a:rPr lang="en-US" smtClean="0"/>
              <a:t>4/15/2022</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796442DF-AC6C-7347-A8C1-5CBCFA0426C9}" type="slidenum">
              <a:rPr lang="en-US" smtClean="0"/>
              <a:t>‹#›</a:t>
            </a:fld>
            <a:endParaRPr lang="en-US"/>
          </a:p>
        </p:txBody>
      </p:sp>
    </p:spTree>
    <p:extLst>
      <p:ext uri="{BB962C8B-B14F-4D97-AF65-F5344CB8AC3E}">
        <p14:creationId xmlns:p14="http://schemas.microsoft.com/office/powerpoint/2010/main" val="1782464608"/>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gif"/><Relationship Id="rId1" Type="http://schemas.openxmlformats.org/officeDocument/2006/relationships/slideLayout" Target="../slideLayouts/slideLayout7.xml"/><Relationship Id="rId4" Type="http://schemas.openxmlformats.org/officeDocument/2006/relationships/image" Target="../media/image61.gif"/></Relationships>
</file>

<file path=ppt/slides/_rels/slide57.xml.rels><?xml version="1.0" encoding="UTF-8" standalone="yes"?>
<Relationships xmlns="http://schemas.openxmlformats.org/package/2006/relationships"><Relationship Id="rId2" Type="http://schemas.openxmlformats.org/officeDocument/2006/relationships/hyperlink" Target="https://people.vcu.edu/~mhcrosthwait/clrs322/index.ht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D7A3A-BB35-F345-BE62-034A8FB5CA3E}"/>
              </a:ext>
            </a:extLst>
          </p:cNvPr>
          <p:cNvSpPr>
            <a:spLocks noGrp="1"/>
          </p:cNvSpPr>
          <p:nvPr>
            <p:ph type="ctrTitle"/>
          </p:nvPr>
        </p:nvSpPr>
        <p:spPr>
          <a:xfrm>
            <a:off x="1948039" y="1046099"/>
            <a:ext cx="8825658" cy="3329581"/>
          </a:xfrm>
        </p:spPr>
        <p:txBody>
          <a:bodyPr/>
          <a:lstStyle/>
          <a:p>
            <a:pPr algn="ctr"/>
            <a:r>
              <a:rPr lang="en-US" sz="6000" dirty="0"/>
              <a:t>Single Photon Emission Computerized </a:t>
            </a:r>
            <a:br>
              <a:rPr lang="en-US" sz="6000" dirty="0"/>
            </a:br>
            <a:r>
              <a:rPr lang="en-US" sz="6000" dirty="0"/>
              <a:t>Tomography</a:t>
            </a:r>
          </a:p>
        </p:txBody>
      </p:sp>
      <p:sp>
        <p:nvSpPr>
          <p:cNvPr id="3" name="Subtitle 2">
            <a:extLst>
              <a:ext uri="{FF2B5EF4-FFF2-40B4-BE49-F238E27FC236}">
                <a16:creationId xmlns:a16="http://schemas.microsoft.com/office/drawing/2014/main" id="{37CA93E2-37D3-D943-89EF-FAD228393297}"/>
              </a:ext>
            </a:extLst>
          </p:cNvPr>
          <p:cNvSpPr>
            <a:spLocks noGrp="1"/>
          </p:cNvSpPr>
          <p:nvPr>
            <p:ph type="subTitle" idx="1"/>
          </p:nvPr>
        </p:nvSpPr>
        <p:spPr>
          <a:xfrm>
            <a:off x="1419125" y="4653217"/>
            <a:ext cx="8825658" cy="861420"/>
          </a:xfrm>
        </p:spPr>
        <p:txBody>
          <a:bodyPr/>
          <a:lstStyle/>
          <a:p>
            <a:pPr algn="ctr"/>
            <a:r>
              <a:rPr lang="en-US" dirty="0"/>
              <a:t>Fundamentals of SPECT Imaging</a:t>
            </a:r>
          </a:p>
        </p:txBody>
      </p:sp>
      <p:pic>
        <p:nvPicPr>
          <p:cNvPr id="5" name="Picture 4">
            <a:extLst>
              <a:ext uri="{FF2B5EF4-FFF2-40B4-BE49-F238E27FC236}">
                <a16:creationId xmlns:a16="http://schemas.microsoft.com/office/drawing/2014/main" id="{1B1F7CCB-04A3-3543-94B7-EE1641983315}"/>
              </a:ext>
            </a:extLst>
          </p:cNvPr>
          <p:cNvPicPr>
            <a:picLocks noChangeAspect="1"/>
          </p:cNvPicPr>
          <p:nvPr/>
        </p:nvPicPr>
        <p:blipFill>
          <a:blip r:embed="rId2"/>
          <a:stretch>
            <a:fillRect/>
          </a:stretch>
        </p:blipFill>
        <p:spPr>
          <a:xfrm>
            <a:off x="959365" y="649245"/>
            <a:ext cx="635000" cy="2247900"/>
          </a:xfrm>
          <a:prstGeom prst="rect">
            <a:avLst/>
          </a:prstGeom>
        </p:spPr>
      </p:pic>
      <p:pic>
        <p:nvPicPr>
          <p:cNvPr id="7" name="Picture 6">
            <a:extLst>
              <a:ext uri="{FF2B5EF4-FFF2-40B4-BE49-F238E27FC236}">
                <a16:creationId xmlns:a16="http://schemas.microsoft.com/office/drawing/2014/main" id="{60037809-933A-9244-ADB2-CAED0823A0AC}"/>
              </a:ext>
            </a:extLst>
          </p:cNvPr>
          <p:cNvPicPr>
            <a:picLocks noChangeAspect="1"/>
          </p:cNvPicPr>
          <p:nvPr/>
        </p:nvPicPr>
        <p:blipFill>
          <a:blip r:embed="rId3"/>
          <a:stretch>
            <a:fillRect/>
          </a:stretch>
        </p:blipFill>
        <p:spPr>
          <a:xfrm>
            <a:off x="9746348" y="3350351"/>
            <a:ext cx="2054698" cy="2605731"/>
          </a:xfrm>
          <a:prstGeom prst="rect">
            <a:avLst/>
          </a:prstGeom>
        </p:spPr>
      </p:pic>
      <p:sp>
        <p:nvSpPr>
          <p:cNvPr id="6" name="TextBox 5">
            <a:extLst>
              <a:ext uri="{FF2B5EF4-FFF2-40B4-BE49-F238E27FC236}">
                <a16:creationId xmlns:a16="http://schemas.microsoft.com/office/drawing/2014/main" id="{A785B474-79D6-4517-9540-96EDEFF41FA4}"/>
              </a:ext>
            </a:extLst>
          </p:cNvPr>
          <p:cNvSpPr txBox="1"/>
          <p:nvPr/>
        </p:nvSpPr>
        <p:spPr>
          <a:xfrm>
            <a:off x="136976" y="5922844"/>
            <a:ext cx="5710218" cy="738664"/>
          </a:xfrm>
          <a:prstGeom prst="rect">
            <a:avLst/>
          </a:prstGeom>
          <a:noFill/>
        </p:spPr>
        <p:txBody>
          <a:bodyPr wrap="none" rtlCol="0">
            <a:spAutoFit/>
          </a:bodyPr>
          <a:lstStyle/>
          <a:p>
            <a:r>
              <a:rPr lang="en-US" sz="1400" dirty="0"/>
              <a:t>Presented by Mark H. Crosthwaite, M.Ed., CNMT, PET, FSNMMI-TS</a:t>
            </a:r>
          </a:p>
          <a:p>
            <a:r>
              <a:rPr lang="en-US" sz="1400" dirty="0"/>
              <a:t>Associate Professor and Program Director</a:t>
            </a:r>
          </a:p>
          <a:p>
            <a:r>
              <a:rPr lang="en-US" sz="1400" dirty="0"/>
              <a:t>Virginia Commonwealth University</a:t>
            </a:r>
          </a:p>
        </p:txBody>
      </p:sp>
    </p:spTree>
    <p:extLst>
      <p:ext uri="{BB962C8B-B14F-4D97-AF65-F5344CB8AC3E}">
        <p14:creationId xmlns:p14="http://schemas.microsoft.com/office/powerpoint/2010/main" val="2829682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CEFCDB-AEC0-1B4B-A083-260A90E93742}"/>
              </a:ext>
            </a:extLst>
          </p:cNvPr>
          <p:cNvSpPr/>
          <p:nvPr/>
        </p:nvSpPr>
        <p:spPr>
          <a:xfrm>
            <a:off x="2608509" y="2967335"/>
            <a:ext cx="6974986" cy="923330"/>
          </a:xfrm>
          <a:prstGeom prst="rect">
            <a:avLst/>
          </a:prstGeom>
          <a:noFill/>
        </p:spPr>
        <p:txBody>
          <a:bodyPr wrap="none" lIns="91440" tIns="45720" rIns="91440" bIns="45720">
            <a:spAutoFit/>
          </a:bodyPr>
          <a:lstStyle/>
          <a:p>
            <a:pPr algn="ctr"/>
            <a:r>
              <a:rPr lang="en-US" sz="5400" b="0" cap="none" spc="0" dirty="0">
                <a:ln w="0"/>
                <a:solidFill>
                  <a:srgbClr val="00FE0E"/>
                </a:solidFill>
                <a:effectLst>
                  <a:reflection blurRad="6350" stA="53000" endA="300" endPos="35500" dir="5400000" sy="-90000" algn="bl" rotWithShape="0"/>
                </a:effectLst>
              </a:rPr>
              <a:t>Imaging Parameters</a:t>
            </a:r>
          </a:p>
        </p:txBody>
      </p:sp>
    </p:spTree>
    <p:extLst>
      <p:ext uri="{BB962C8B-B14F-4D97-AF65-F5344CB8AC3E}">
        <p14:creationId xmlns:p14="http://schemas.microsoft.com/office/powerpoint/2010/main" val="94883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91BE6-9D74-D34E-A418-859FC81BAE14}"/>
              </a:ext>
            </a:extLst>
          </p:cNvPr>
          <p:cNvSpPr>
            <a:spLocks noGrp="1"/>
          </p:cNvSpPr>
          <p:nvPr>
            <p:ph type="title"/>
          </p:nvPr>
        </p:nvSpPr>
        <p:spPr>
          <a:xfrm>
            <a:off x="646111" y="269476"/>
            <a:ext cx="9404723" cy="631364"/>
          </a:xfrm>
        </p:spPr>
        <p:txBody>
          <a:bodyPr/>
          <a:lstStyle/>
          <a:p>
            <a:r>
              <a:rPr lang="en-US" dirty="0"/>
              <a:t>Collimation</a:t>
            </a:r>
          </a:p>
        </p:txBody>
      </p:sp>
      <p:sp>
        <p:nvSpPr>
          <p:cNvPr id="3" name="Content Placeholder 2">
            <a:extLst>
              <a:ext uri="{FF2B5EF4-FFF2-40B4-BE49-F238E27FC236}">
                <a16:creationId xmlns:a16="http://schemas.microsoft.com/office/drawing/2014/main" id="{530E600D-D0CC-2F4D-9E47-C4A0E01B4B58}"/>
              </a:ext>
            </a:extLst>
          </p:cNvPr>
          <p:cNvSpPr>
            <a:spLocks noGrp="1"/>
          </p:cNvSpPr>
          <p:nvPr>
            <p:ph sz="half" idx="1"/>
          </p:nvPr>
        </p:nvSpPr>
        <p:spPr>
          <a:xfrm>
            <a:off x="335599" y="1065229"/>
            <a:ext cx="5612714" cy="5523295"/>
          </a:xfrm>
        </p:spPr>
        <p:txBody>
          <a:bodyPr>
            <a:normAutofit fontScale="85000" lnSpcReduction="10000"/>
          </a:bodyPr>
          <a:lstStyle/>
          <a:p>
            <a:r>
              <a:rPr lang="en-US" dirty="0"/>
              <a:t>When imaging with pertechnetate Low Energy High Resolution (LEHR) collimator is recommended.</a:t>
            </a:r>
          </a:p>
          <a:p>
            <a:pPr marL="0" indent="0">
              <a:buNone/>
            </a:pPr>
            <a:r>
              <a:rPr lang="en-US" u="sng" dirty="0"/>
              <a:t>Rationale</a:t>
            </a:r>
            <a:r>
              <a:rPr lang="en-US" dirty="0"/>
              <a:t> </a:t>
            </a:r>
          </a:p>
          <a:p>
            <a:r>
              <a:rPr lang="en-US" dirty="0"/>
              <a:t>Consider the length of the septa and the diameter of the hole. </a:t>
            </a:r>
          </a:p>
          <a:p>
            <a:r>
              <a:rPr lang="en-US" dirty="0"/>
              <a:t>The longer the septa and the smaller the hole, less scatter is acquired. Likewise fewer counts are collected. LEHR</a:t>
            </a:r>
          </a:p>
          <a:p>
            <a:r>
              <a:rPr lang="en-US" dirty="0"/>
              <a:t>Negative/positive effect of LEHR - Fewer counts reduces image quality making the image grainer, however, the counts collected are true counts defining the location of the gamma event. </a:t>
            </a:r>
          </a:p>
          <a:p>
            <a:r>
              <a:rPr lang="en-US" dirty="0"/>
              <a:t>GAP – Have Shorter septa and larger diameter holes that bring in more counts, but those additional counts are scatter counts.  </a:t>
            </a:r>
          </a:p>
          <a:p>
            <a:r>
              <a:rPr lang="en-US" dirty="0"/>
              <a:t>Scatter has a negative impact on image quality, by reducing image contrast since they define the wrong location of the gamma event.  </a:t>
            </a:r>
          </a:p>
          <a:p>
            <a:r>
              <a:rPr lang="en-US" dirty="0"/>
              <a:t>Therefore, ALWAYS use a high resolution collimator.  </a:t>
            </a:r>
          </a:p>
          <a:p>
            <a:r>
              <a:rPr lang="en-US" dirty="0"/>
              <a:t>Furthermore, literature indicates 2 mm improvement when implementing a ultra-high resolution collimator.</a:t>
            </a:r>
            <a:r>
              <a:rPr lang="en-US" baseline="30000" dirty="0"/>
              <a:t>2</a:t>
            </a:r>
          </a:p>
        </p:txBody>
      </p:sp>
      <p:pic>
        <p:nvPicPr>
          <p:cNvPr id="6" name="Content Placeholder 5">
            <a:extLst>
              <a:ext uri="{FF2B5EF4-FFF2-40B4-BE49-F238E27FC236}">
                <a16:creationId xmlns:a16="http://schemas.microsoft.com/office/drawing/2014/main" id="{DC716D8E-A22B-E14E-86F6-F779951F3CCA}"/>
              </a:ext>
            </a:extLst>
          </p:cNvPr>
          <p:cNvPicPr>
            <a:picLocks noGrp="1" noChangeAspect="1"/>
          </p:cNvPicPr>
          <p:nvPr>
            <p:ph sz="half" idx="2"/>
          </p:nvPr>
        </p:nvPicPr>
        <p:blipFill>
          <a:blip r:embed="rId2"/>
          <a:stretch>
            <a:fillRect/>
          </a:stretch>
        </p:blipFill>
        <p:spPr>
          <a:xfrm>
            <a:off x="6642917" y="2275432"/>
            <a:ext cx="4546700" cy="3208078"/>
          </a:xfrm>
        </p:spPr>
      </p:pic>
    </p:spTree>
    <p:extLst>
      <p:ext uri="{BB962C8B-B14F-4D97-AF65-F5344CB8AC3E}">
        <p14:creationId xmlns:p14="http://schemas.microsoft.com/office/powerpoint/2010/main" val="3869060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5793-1E58-244F-8622-CCC2AAEF4B0E}"/>
              </a:ext>
            </a:extLst>
          </p:cNvPr>
          <p:cNvSpPr>
            <a:spLocks noGrp="1"/>
          </p:cNvSpPr>
          <p:nvPr>
            <p:ph type="title"/>
          </p:nvPr>
        </p:nvSpPr>
        <p:spPr>
          <a:xfrm>
            <a:off x="646111" y="452718"/>
            <a:ext cx="9404723" cy="831333"/>
          </a:xfrm>
        </p:spPr>
        <p:txBody>
          <a:bodyPr/>
          <a:lstStyle/>
          <a:p>
            <a:r>
              <a:rPr lang="en-US" dirty="0"/>
              <a:t>What is the best type of Orbit?</a:t>
            </a:r>
          </a:p>
        </p:txBody>
      </p:sp>
      <p:sp>
        <p:nvSpPr>
          <p:cNvPr id="3" name="Content Placeholder 2">
            <a:extLst>
              <a:ext uri="{FF2B5EF4-FFF2-40B4-BE49-F238E27FC236}">
                <a16:creationId xmlns:a16="http://schemas.microsoft.com/office/drawing/2014/main" id="{47BA33D7-8B8B-B344-9320-05D4E55ED9F0}"/>
              </a:ext>
            </a:extLst>
          </p:cNvPr>
          <p:cNvSpPr>
            <a:spLocks noGrp="1"/>
          </p:cNvSpPr>
          <p:nvPr>
            <p:ph sz="half" idx="1"/>
          </p:nvPr>
        </p:nvSpPr>
        <p:spPr>
          <a:xfrm>
            <a:off x="845290" y="1807592"/>
            <a:ext cx="4396339" cy="4195763"/>
          </a:xfrm>
        </p:spPr>
        <p:txBody>
          <a:bodyPr>
            <a:normAutofit/>
          </a:bodyPr>
          <a:lstStyle/>
          <a:p>
            <a:r>
              <a:rPr lang="en-US" dirty="0"/>
              <a:t>First compare elliptical to a circular orbit.</a:t>
            </a:r>
          </a:p>
          <a:p>
            <a:r>
              <a:rPr lang="en-US" dirty="0"/>
              <a:t>Do you recall that the further away the detector is from the patient the greater amount of scatter is added to the acquisition.  Net result is a lost in imaging contrast.</a:t>
            </a:r>
          </a:p>
          <a:p>
            <a:r>
              <a:rPr lang="en-US" dirty="0"/>
              <a:t>Therefore an elliptical orbit is usually preferred over circular.  </a:t>
            </a:r>
          </a:p>
          <a:p>
            <a:r>
              <a:rPr lang="en-US" dirty="0"/>
              <a:t>However, if your imaging system has body contour then this would be the method of choice.</a:t>
            </a:r>
          </a:p>
        </p:txBody>
      </p:sp>
      <p:pic>
        <p:nvPicPr>
          <p:cNvPr id="6" name="Content Placeholder 5">
            <a:extLst>
              <a:ext uri="{FF2B5EF4-FFF2-40B4-BE49-F238E27FC236}">
                <a16:creationId xmlns:a16="http://schemas.microsoft.com/office/drawing/2014/main" id="{BECA6016-701D-EC44-BE28-89E18C86D312}"/>
              </a:ext>
            </a:extLst>
          </p:cNvPr>
          <p:cNvPicPr>
            <a:picLocks noGrp="1" noChangeAspect="1"/>
          </p:cNvPicPr>
          <p:nvPr>
            <p:ph sz="half" idx="2"/>
          </p:nvPr>
        </p:nvPicPr>
        <p:blipFill>
          <a:blip r:embed="rId2"/>
          <a:stretch>
            <a:fillRect/>
          </a:stretch>
        </p:blipFill>
        <p:spPr>
          <a:xfrm>
            <a:off x="6950372" y="2260666"/>
            <a:ext cx="3100462" cy="2817171"/>
          </a:xfrm>
        </p:spPr>
      </p:pic>
    </p:spTree>
    <p:extLst>
      <p:ext uri="{BB962C8B-B14F-4D97-AF65-F5344CB8AC3E}">
        <p14:creationId xmlns:p14="http://schemas.microsoft.com/office/powerpoint/2010/main" val="1235385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E2DF0-2CA6-9147-A411-AF1B396FC8B1}"/>
              </a:ext>
            </a:extLst>
          </p:cNvPr>
          <p:cNvSpPr>
            <a:spLocks noGrp="1"/>
          </p:cNvSpPr>
          <p:nvPr>
            <p:ph type="title"/>
          </p:nvPr>
        </p:nvSpPr>
        <p:spPr>
          <a:xfrm>
            <a:off x="646111" y="452718"/>
            <a:ext cx="9404723" cy="977248"/>
          </a:xfrm>
        </p:spPr>
        <p:txBody>
          <a:bodyPr/>
          <a:lstStyle/>
          <a:p>
            <a:r>
              <a:rPr lang="en-US" dirty="0"/>
              <a:t>Matrix Size – 64 or128?</a:t>
            </a:r>
          </a:p>
        </p:txBody>
      </p:sp>
      <p:sp>
        <p:nvSpPr>
          <p:cNvPr id="3" name="Content Placeholder 2">
            <a:extLst>
              <a:ext uri="{FF2B5EF4-FFF2-40B4-BE49-F238E27FC236}">
                <a16:creationId xmlns:a16="http://schemas.microsoft.com/office/drawing/2014/main" id="{AA53EE1A-997A-9543-9D0D-8B8BFDFF26FB}"/>
              </a:ext>
            </a:extLst>
          </p:cNvPr>
          <p:cNvSpPr>
            <a:spLocks noGrp="1"/>
          </p:cNvSpPr>
          <p:nvPr>
            <p:ph sz="half" idx="1"/>
          </p:nvPr>
        </p:nvSpPr>
        <p:spPr>
          <a:xfrm>
            <a:off x="447472" y="1429966"/>
            <a:ext cx="5457218" cy="4975316"/>
          </a:xfrm>
        </p:spPr>
        <p:txBody>
          <a:bodyPr>
            <a:normAutofit/>
          </a:bodyPr>
          <a:lstStyle/>
          <a:p>
            <a:r>
              <a:rPr lang="en-US" dirty="0"/>
              <a:t>A 128 matrix does improve image resolution however, it will introduce more noise.  Less counts relates to more image noise.</a:t>
            </a:r>
          </a:p>
          <a:p>
            <a:r>
              <a:rPr lang="en-US" dirty="0"/>
              <a:t>In this example V = amount of pixels, N = counts.</a:t>
            </a:r>
          </a:p>
          <a:p>
            <a:r>
              <a:rPr lang="en-US" dirty="0"/>
              <a:t>If 64 and 128 matrixes are acquired at the same amount of time, then both would have the same amount of counts.</a:t>
            </a:r>
          </a:p>
          <a:p>
            <a:r>
              <a:rPr lang="en-US" dirty="0"/>
              <a:t>Assume you are acquiring a SPECT bone for 25 minutes with a 64 matrix.  </a:t>
            </a:r>
          </a:p>
          <a:p>
            <a:r>
              <a:rPr lang="en-US" dirty="0"/>
              <a:t>To have the same amount of noise in the 128 matrix you’d have to acquire a 70 minute scan.  (25 minutes x 2.8)</a:t>
            </a:r>
          </a:p>
          <a:p>
            <a:r>
              <a:rPr lang="en-US" dirty="0"/>
              <a:t>Can the patient lay still for that long?  </a:t>
            </a:r>
          </a:p>
        </p:txBody>
      </p:sp>
      <p:pic>
        <p:nvPicPr>
          <p:cNvPr id="6" name="Content Placeholder 5">
            <a:extLst>
              <a:ext uri="{FF2B5EF4-FFF2-40B4-BE49-F238E27FC236}">
                <a16:creationId xmlns:a16="http://schemas.microsoft.com/office/drawing/2014/main" id="{291075D9-8D59-9945-A7B2-280DFC2940F2}"/>
              </a:ext>
            </a:extLst>
          </p:cNvPr>
          <p:cNvPicPr>
            <a:picLocks noGrp="1" noChangeAspect="1"/>
          </p:cNvPicPr>
          <p:nvPr>
            <p:ph sz="half" idx="2"/>
          </p:nvPr>
        </p:nvPicPr>
        <p:blipFill>
          <a:blip r:embed="rId2"/>
          <a:stretch>
            <a:fillRect/>
          </a:stretch>
        </p:blipFill>
        <p:spPr>
          <a:xfrm>
            <a:off x="6386524" y="2303766"/>
            <a:ext cx="5210637" cy="3386914"/>
          </a:xfrm>
        </p:spPr>
      </p:pic>
    </p:spTree>
    <p:extLst>
      <p:ext uri="{BB962C8B-B14F-4D97-AF65-F5344CB8AC3E}">
        <p14:creationId xmlns:p14="http://schemas.microsoft.com/office/powerpoint/2010/main" val="3677144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B6570-382A-B446-8112-5F6FA3425B1A}"/>
              </a:ext>
            </a:extLst>
          </p:cNvPr>
          <p:cNvSpPr>
            <a:spLocks noGrp="1"/>
          </p:cNvSpPr>
          <p:nvPr>
            <p:ph type="title"/>
          </p:nvPr>
        </p:nvSpPr>
        <p:spPr>
          <a:xfrm>
            <a:off x="646111" y="452718"/>
            <a:ext cx="9404723" cy="909154"/>
          </a:xfrm>
        </p:spPr>
        <p:txBody>
          <a:bodyPr/>
          <a:lstStyle/>
          <a:p>
            <a:r>
              <a:rPr lang="en-US" dirty="0"/>
              <a:t>Counts – Planar vs SPECT</a:t>
            </a:r>
          </a:p>
        </p:txBody>
      </p:sp>
      <p:sp>
        <p:nvSpPr>
          <p:cNvPr id="5" name="Content Placeholder 4">
            <a:extLst>
              <a:ext uri="{FF2B5EF4-FFF2-40B4-BE49-F238E27FC236}">
                <a16:creationId xmlns:a16="http://schemas.microsoft.com/office/drawing/2014/main" id="{9734B4B4-1F5E-7142-9266-ED586B03D088}"/>
              </a:ext>
            </a:extLst>
          </p:cNvPr>
          <p:cNvSpPr>
            <a:spLocks noGrp="1"/>
          </p:cNvSpPr>
          <p:nvPr>
            <p:ph idx="1"/>
          </p:nvPr>
        </p:nvSpPr>
        <p:spPr>
          <a:xfrm>
            <a:off x="645130" y="1712450"/>
            <a:ext cx="10016385" cy="4882130"/>
          </a:xfrm>
        </p:spPr>
        <p:txBody>
          <a:bodyPr>
            <a:normAutofit fontScale="92500" lnSpcReduction="10000"/>
          </a:bodyPr>
          <a:lstStyle/>
          <a:p>
            <a:r>
              <a:rPr lang="en-US" dirty="0"/>
              <a:t>Planar imaging ALWAYS has more counts.  More counts should improve image resolution.</a:t>
            </a:r>
          </a:p>
          <a:p>
            <a:r>
              <a:rPr lang="en-US" dirty="0"/>
              <a:t>SPECT imaging has significantly fewer counts because resolution is based on each individual projection.  </a:t>
            </a:r>
          </a:p>
          <a:p>
            <a:r>
              <a:rPr lang="en-US" dirty="0"/>
              <a:t>Misconception – Total counts form a 360 degree collection of data would probably contain more counts then a single planar image, however, resolution is based on each single projection.</a:t>
            </a:r>
          </a:p>
          <a:p>
            <a:pPr marL="0" indent="0">
              <a:buNone/>
            </a:pPr>
            <a:r>
              <a:rPr lang="en-US" u="sng" dirty="0"/>
              <a:t>Key Point</a:t>
            </a:r>
          </a:p>
          <a:p>
            <a:r>
              <a:rPr lang="en-US" dirty="0"/>
              <a:t>A slight variation in a single PMT may have little to no effect in a planar image.</a:t>
            </a:r>
          </a:p>
          <a:p>
            <a:r>
              <a:rPr lang="en-US" dirty="0"/>
              <a:t>However, if a SPECT image contains the same slight variation and 64 projections are collected, then that slight variation is magnified 64 times.  </a:t>
            </a:r>
          </a:p>
          <a:p>
            <a:r>
              <a:rPr lang="en-US" dirty="0"/>
              <a:t>QC and image flood field uniformity is extremely important when acquire SPECT data.  Likewise, if you have a two-heading imaging system both heads must be “well tuned.”  &lt;3% variation between pixels in an uniformity flood is suggested as it related to integral and differential system uniformity.</a:t>
            </a:r>
          </a:p>
        </p:txBody>
      </p:sp>
    </p:spTree>
    <p:extLst>
      <p:ext uri="{BB962C8B-B14F-4D97-AF65-F5344CB8AC3E}">
        <p14:creationId xmlns:p14="http://schemas.microsoft.com/office/powerpoint/2010/main" val="823006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2A3573-C959-4649-8346-AB2040ABE79C}"/>
              </a:ext>
            </a:extLst>
          </p:cNvPr>
          <p:cNvSpPr>
            <a:spLocks noGrp="1"/>
          </p:cNvSpPr>
          <p:nvPr>
            <p:ph sz="half" idx="1"/>
          </p:nvPr>
        </p:nvSpPr>
        <p:spPr>
          <a:xfrm>
            <a:off x="607201" y="1331118"/>
            <a:ext cx="5073752" cy="5174776"/>
          </a:xfrm>
        </p:spPr>
        <p:txBody>
          <a:bodyPr>
            <a:normAutofit fontScale="92500" lnSpcReduction="20000"/>
          </a:bodyPr>
          <a:lstStyle/>
          <a:p>
            <a:r>
              <a:rPr lang="en-US" u="sng" dirty="0"/>
              <a:t>Radon Transform</a:t>
            </a:r>
            <a:r>
              <a:rPr lang="en-US" dirty="0"/>
              <a:t> identifies that a infinite number of projections around an object yields a “perfect replication.”</a:t>
            </a:r>
          </a:p>
          <a:p>
            <a:r>
              <a:rPr lang="en-US" dirty="0"/>
              <a:t>In a similar assessment, the greater the amount of stops (angles) around an objection the better its image quality.  </a:t>
            </a:r>
          </a:p>
          <a:p>
            <a:r>
              <a:rPr lang="en-US" dirty="0"/>
              <a:t>The fewer the stops the greater the noise and the loss of data.</a:t>
            </a:r>
          </a:p>
          <a:p>
            <a:r>
              <a:rPr lang="en-US" dirty="0"/>
              <a:t>It should also be noted that the greater the amount of stops in an acquisition will  image background.</a:t>
            </a:r>
          </a:p>
          <a:p>
            <a:r>
              <a:rPr lang="en-US" dirty="0"/>
              <a:t>As a rule of thumb the amount of stops should be equal to the the size of the matrix.</a:t>
            </a:r>
          </a:p>
          <a:p>
            <a:r>
              <a:rPr lang="en-US" dirty="0"/>
              <a:t>Applications of SPECT filters allows us to reduce background and/or noise in an image. </a:t>
            </a:r>
          </a:p>
          <a:p>
            <a:r>
              <a:rPr lang="en-US" dirty="0"/>
              <a:t>For these reasons it becomes essential to filter out unwanted data in the frequency domain.</a:t>
            </a:r>
          </a:p>
        </p:txBody>
      </p:sp>
      <p:pic>
        <p:nvPicPr>
          <p:cNvPr id="6" name="Content Placeholder 5">
            <a:extLst>
              <a:ext uri="{FF2B5EF4-FFF2-40B4-BE49-F238E27FC236}">
                <a16:creationId xmlns:a16="http://schemas.microsoft.com/office/drawing/2014/main" id="{7140876F-6A05-9340-8375-65F1D7A2269A}"/>
              </a:ext>
            </a:extLst>
          </p:cNvPr>
          <p:cNvPicPr>
            <a:picLocks noGrp="1" noChangeAspect="1"/>
          </p:cNvPicPr>
          <p:nvPr>
            <p:ph sz="half" idx="2"/>
          </p:nvPr>
        </p:nvPicPr>
        <p:blipFill>
          <a:blip r:embed="rId2"/>
          <a:stretch>
            <a:fillRect/>
          </a:stretch>
        </p:blipFill>
        <p:spPr>
          <a:xfrm>
            <a:off x="6901623" y="1378909"/>
            <a:ext cx="4395268" cy="4395268"/>
          </a:xfrm>
        </p:spPr>
      </p:pic>
      <p:sp>
        <p:nvSpPr>
          <p:cNvPr id="8" name="TextBox 7">
            <a:extLst>
              <a:ext uri="{FF2B5EF4-FFF2-40B4-BE49-F238E27FC236}">
                <a16:creationId xmlns:a16="http://schemas.microsoft.com/office/drawing/2014/main" id="{981E9813-F371-9C4A-9713-986939D4D6E1}"/>
              </a:ext>
            </a:extLst>
          </p:cNvPr>
          <p:cNvSpPr txBox="1"/>
          <p:nvPr/>
        </p:nvSpPr>
        <p:spPr>
          <a:xfrm>
            <a:off x="6484365" y="6028119"/>
            <a:ext cx="5286984" cy="246221"/>
          </a:xfrm>
          <a:prstGeom prst="rect">
            <a:avLst/>
          </a:prstGeom>
          <a:noFill/>
        </p:spPr>
        <p:txBody>
          <a:bodyPr wrap="square">
            <a:spAutoFit/>
          </a:bodyPr>
          <a:lstStyle/>
          <a:p>
            <a:r>
              <a:rPr lang="en-US" sz="1000" dirty="0"/>
              <a:t>http://</a:t>
            </a:r>
            <a:r>
              <a:rPr lang="en-US" sz="1000" dirty="0" err="1"/>
              <a:t>www.people.vcu.edu</a:t>
            </a:r>
            <a:r>
              <a:rPr lang="en-US" sz="1000" dirty="0"/>
              <a:t>/~</a:t>
            </a:r>
            <a:r>
              <a:rPr lang="en-US" sz="1000" dirty="0" err="1"/>
              <a:t>mhcrosthwait</a:t>
            </a:r>
            <a:r>
              <a:rPr lang="en-US" sz="1000" dirty="0"/>
              <a:t>/clrs322/</a:t>
            </a:r>
            <a:r>
              <a:rPr lang="en-US" sz="1000" dirty="0" err="1"/>
              <a:t>SPECTimagingparameters.html</a:t>
            </a:r>
            <a:endParaRPr lang="en-US" sz="1000" dirty="0"/>
          </a:p>
        </p:txBody>
      </p:sp>
      <p:sp>
        <p:nvSpPr>
          <p:cNvPr id="10" name="Title 9">
            <a:extLst>
              <a:ext uri="{FF2B5EF4-FFF2-40B4-BE49-F238E27FC236}">
                <a16:creationId xmlns:a16="http://schemas.microsoft.com/office/drawing/2014/main" id="{8B035161-64EE-7045-B662-047FFCE708E2}"/>
              </a:ext>
            </a:extLst>
          </p:cNvPr>
          <p:cNvSpPr>
            <a:spLocks noGrp="1"/>
          </p:cNvSpPr>
          <p:nvPr>
            <p:ph type="title"/>
          </p:nvPr>
        </p:nvSpPr>
        <p:spPr>
          <a:xfrm>
            <a:off x="315371" y="352106"/>
            <a:ext cx="9801395" cy="854124"/>
          </a:xfrm>
        </p:spPr>
        <p:txBody>
          <a:bodyPr/>
          <a:lstStyle/>
          <a:p>
            <a:r>
              <a:rPr lang="en-US" dirty="0"/>
              <a:t>Amount of Stops – Angular Sampling</a:t>
            </a:r>
          </a:p>
        </p:txBody>
      </p:sp>
    </p:spTree>
    <p:extLst>
      <p:ext uri="{BB962C8B-B14F-4D97-AF65-F5344CB8AC3E}">
        <p14:creationId xmlns:p14="http://schemas.microsoft.com/office/powerpoint/2010/main" val="3863718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783E6-9C15-6A41-9EA1-F93BB735B415}"/>
              </a:ext>
            </a:extLst>
          </p:cNvPr>
          <p:cNvSpPr>
            <a:spLocks noGrp="1"/>
          </p:cNvSpPr>
          <p:nvPr>
            <p:ph type="title"/>
          </p:nvPr>
        </p:nvSpPr>
        <p:spPr>
          <a:xfrm>
            <a:off x="646111" y="452718"/>
            <a:ext cx="9404723" cy="1012744"/>
          </a:xfrm>
        </p:spPr>
        <p:txBody>
          <a:bodyPr/>
          <a:lstStyle/>
          <a:p>
            <a:r>
              <a:rPr lang="en-US" dirty="0"/>
              <a:t>Spatial Data Conversion</a:t>
            </a:r>
          </a:p>
        </p:txBody>
      </p:sp>
      <p:sp>
        <p:nvSpPr>
          <p:cNvPr id="4" name="Content Placeholder 3">
            <a:extLst>
              <a:ext uri="{FF2B5EF4-FFF2-40B4-BE49-F238E27FC236}">
                <a16:creationId xmlns:a16="http://schemas.microsoft.com/office/drawing/2014/main" id="{71919257-519D-944F-9516-528E6470E422}"/>
              </a:ext>
            </a:extLst>
          </p:cNvPr>
          <p:cNvSpPr>
            <a:spLocks noGrp="1"/>
          </p:cNvSpPr>
          <p:nvPr>
            <p:ph idx="1"/>
          </p:nvPr>
        </p:nvSpPr>
        <p:spPr>
          <a:xfrm>
            <a:off x="929447" y="1730947"/>
            <a:ext cx="8946541" cy="4195481"/>
          </a:xfrm>
        </p:spPr>
        <p:txBody>
          <a:bodyPr>
            <a:normAutofit fontScale="85000" lnSpcReduction="20000"/>
          </a:bodyPr>
          <a:lstStyle/>
          <a:p>
            <a:pPr lvl="0"/>
            <a:r>
              <a:rPr lang="en-US" dirty="0"/>
              <a:t>Data acquired and evaluated on a CRT screen assess data in the spatial domain.</a:t>
            </a:r>
          </a:p>
          <a:p>
            <a:pPr lvl="0"/>
            <a:r>
              <a:rPr lang="en-US" dirty="0"/>
              <a:t>A digital image has a designated matrix size comprised of pixels that contain counts. Variation of counts within these pixels determines image contrast/resolution allowing to visualize differentiate objects within their the spatial domain.</a:t>
            </a:r>
          </a:p>
          <a:p>
            <a:pPr lvl="0"/>
            <a:r>
              <a:rPr lang="en-US" dirty="0"/>
              <a:t>Key - Image filtering becomes less complicated if spatial data is  processed in the frequency domain; hence, spatial data is converted into a frequency domain where, BKG and noise can be removed.  </a:t>
            </a:r>
          </a:p>
          <a:p>
            <a:pPr lvl="0"/>
            <a:r>
              <a:rPr lang="en-US" dirty="0"/>
              <a:t>Conversion </a:t>
            </a:r>
          </a:p>
          <a:p>
            <a:pPr lvl="1"/>
            <a:r>
              <a:rPr lang="en-US" dirty="0"/>
              <a:t>Counts are mathematically converted to frequencies domain with the application of a Fourier Transform.</a:t>
            </a:r>
          </a:p>
          <a:p>
            <a:pPr lvl="1"/>
            <a:r>
              <a:rPr lang="en-US" dirty="0"/>
              <a:t>Imaging filter(s) are then applied to remove unwanted frequencies with the goal of enhancing “true counts.”</a:t>
            </a:r>
          </a:p>
          <a:p>
            <a:pPr lvl="1"/>
            <a:r>
              <a:rPr lang="en-US" dirty="0"/>
              <a:t>After completing this process, data is converted back to the spatial domain.</a:t>
            </a:r>
          </a:p>
        </p:txBody>
      </p:sp>
    </p:spTree>
    <p:extLst>
      <p:ext uri="{BB962C8B-B14F-4D97-AF65-F5344CB8AC3E}">
        <p14:creationId xmlns:p14="http://schemas.microsoft.com/office/powerpoint/2010/main" val="148393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FFB89A-910A-B949-82B6-DF3D5E971796}"/>
              </a:ext>
            </a:extLst>
          </p:cNvPr>
          <p:cNvSpPr/>
          <p:nvPr/>
        </p:nvSpPr>
        <p:spPr>
          <a:xfrm>
            <a:off x="1162607" y="2967335"/>
            <a:ext cx="9866804" cy="923330"/>
          </a:xfrm>
          <a:prstGeom prst="rect">
            <a:avLst/>
          </a:prstGeom>
          <a:noFill/>
        </p:spPr>
        <p:txBody>
          <a:bodyPr wrap="none" lIns="91440" tIns="45720" rIns="91440" bIns="45720">
            <a:spAutoFit/>
          </a:bodyPr>
          <a:lstStyle/>
          <a:p>
            <a:pPr algn="ctr"/>
            <a:r>
              <a:rPr lang="en-US" sz="5400" b="0" cap="none" spc="0" dirty="0">
                <a:ln w="0"/>
                <a:solidFill>
                  <a:srgbClr val="00FE0E"/>
                </a:solidFill>
                <a:effectLst>
                  <a:reflection blurRad="6350" stA="53000" endA="300" endPos="35500" dir="5400000" sy="-90000" algn="bl" rotWithShape="0"/>
                </a:effectLst>
              </a:rPr>
              <a:t>Filtered Back Projection (FBP)</a:t>
            </a:r>
          </a:p>
        </p:txBody>
      </p:sp>
    </p:spTree>
    <p:extLst>
      <p:ext uri="{BB962C8B-B14F-4D97-AF65-F5344CB8AC3E}">
        <p14:creationId xmlns:p14="http://schemas.microsoft.com/office/powerpoint/2010/main" val="3042552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CAC91-4C93-2A42-A99E-E824DE153991}"/>
              </a:ext>
            </a:extLst>
          </p:cNvPr>
          <p:cNvSpPr>
            <a:spLocks noGrp="1"/>
          </p:cNvSpPr>
          <p:nvPr>
            <p:ph type="title"/>
          </p:nvPr>
        </p:nvSpPr>
        <p:spPr>
          <a:xfrm>
            <a:off x="646111" y="452718"/>
            <a:ext cx="9404723" cy="980666"/>
          </a:xfrm>
        </p:spPr>
        <p:txBody>
          <a:bodyPr/>
          <a:lstStyle/>
          <a:p>
            <a:r>
              <a:rPr lang="en-US" dirty="0"/>
              <a:t>Processing the Raw Data</a:t>
            </a:r>
          </a:p>
        </p:txBody>
      </p:sp>
      <p:sp>
        <p:nvSpPr>
          <p:cNvPr id="6" name="Content Placeholder 5">
            <a:extLst>
              <a:ext uri="{FF2B5EF4-FFF2-40B4-BE49-F238E27FC236}">
                <a16:creationId xmlns:a16="http://schemas.microsoft.com/office/drawing/2014/main" id="{2E0E2655-8ED5-0E42-AE54-667A52A531B1}"/>
              </a:ext>
            </a:extLst>
          </p:cNvPr>
          <p:cNvSpPr>
            <a:spLocks noGrp="1"/>
          </p:cNvSpPr>
          <p:nvPr>
            <p:ph idx="1"/>
          </p:nvPr>
        </p:nvSpPr>
        <p:spPr>
          <a:xfrm>
            <a:off x="432486" y="1532238"/>
            <a:ext cx="10305536" cy="4716161"/>
          </a:xfrm>
        </p:spPr>
        <p:txBody>
          <a:bodyPr/>
          <a:lstStyle/>
          <a:p>
            <a:r>
              <a:rPr lang="en-US" dirty="0"/>
              <a:t>Before we look at the next image there are several key points that require discussion.</a:t>
            </a:r>
          </a:p>
          <a:p>
            <a:r>
              <a:rPr lang="en-US" dirty="0"/>
              <a:t>Data from SPECT is collected in a spatial domain (360 degrees around the patient)</a:t>
            </a:r>
          </a:p>
          <a:p>
            <a:r>
              <a:rPr lang="en-US" dirty="0"/>
              <a:t>Through Fourier Reconstruction spatial data is converted into a frequency domain.</a:t>
            </a:r>
          </a:p>
          <a:p>
            <a:r>
              <a:rPr lang="en-US" dirty="0"/>
              <a:t>This allows for better image manipulation, filtering, by adjusting its frequencies.</a:t>
            </a:r>
          </a:p>
          <a:p>
            <a:r>
              <a:rPr lang="en-US" dirty="0"/>
              <a:t>Later we will discuss these filters, but for now let us look at a simpler picture that well better explain this process.</a:t>
            </a:r>
          </a:p>
        </p:txBody>
      </p:sp>
      <p:pic>
        <p:nvPicPr>
          <p:cNvPr id="3076" name="Picture 4" descr="Summed Frames and LF filter application">
            <a:extLst>
              <a:ext uri="{FF2B5EF4-FFF2-40B4-BE49-F238E27FC236}">
                <a16:creationId xmlns:a16="http://schemas.microsoft.com/office/drawing/2014/main" id="{20435A9A-CD85-AD47-96FD-994123FBB4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486" y="1433384"/>
            <a:ext cx="10070757" cy="5159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666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6E3291-0040-0242-AACC-A70CF8DFDCD4}"/>
              </a:ext>
            </a:extLst>
          </p:cNvPr>
          <p:cNvSpPr>
            <a:spLocks noGrp="1"/>
          </p:cNvSpPr>
          <p:nvPr>
            <p:ph type="title"/>
          </p:nvPr>
        </p:nvSpPr>
        <p:spPr>
          <a:xfrm>
            <a:off x="646111" y="452718"/>
            <a:ext cx="9404723" cy="845730"/>
          </a:xfrm>
        </p:spPr>
        <p:txBody>
          <a:bodyPr/>
          <a:lstStyle/>
          <a:p>
            <a:r>
              <a:rPr lang="en-US" dirty="0"/>
              <a:t>Another Look at that Hot Spot</a:t>
            </a:r>
          </a:p>
        </p:txBody>
      </p:sp>
      <p:sp>
        <p:nvSpPr>
          <p:cNvPr id="8" name="Content Placeholder 7">
            <a:extLst>
              <a:ext uri="{FF2B5EF4-FFF2-40B4-BE49-F238E27FC236}">
                <a16:creationId xmlns:a16="http://schemas.microsoft.com/office/drawing/2014/main" id="{E5FF50EC-E2B0-AE47-9689-0C8E6B5AEE5B}"/>
              </a:ext>
            </a:extLst>
          </p:cNvPr>
          <p:cNvSpPr>
            <a:spLocks noGrp="1"/>
          </p:cNvSpPr>
          <p:nvPr>
            <p:ph sz="half" idx="1"/>
          </p:nvPr>
        </p:nvSpPr>
        <p:spPr>
          <a:xfrm>
            <a:off x="579399" y="1582769"/>
            <a:ext cx="4932759" cy="4772955"/>
          </a:xfrm>
        </p:spPr>
        <p:txBody>
          <a:bodyPr/>
          <a:lstStyle/>
          <a:p>
            <a:r>
              <a:rPr lang="en-US" dirty="0"/>
              <a:t>A 360 degree SPECT acquisition around a point source </a:t>
            </a:r>
            <a:r>
              <a:rPr lang="en-US" dirty="0" err="1"/>
              <a:t>resultes</a:t>
            </a:r>
            <a:r>
              <a:rPr lang="en-US" dirty="0"/>
              <a:t> in an unfiltered backprojection (UBP) image.  This blurring data is a result of the sum of arrays, much of which is considered unwanted data in the low frequency domain.</a:t>
            </a:r>
          </a:p>
          <a:p>
            <a:r>
              <a:rPr lang="en-US" dirty="0"/>
              <a:t>However, additional processing, via the application of a high pass filtered removes the low frequency.  This image is defined as filtered backprojection, FBP.</a:t>
            </a:r>
          </a:p>
          <a:p>
            <a:r>
              <a:rPr lang="en-US" dirty="0"/>
              <a:t>A transverse count profile further demonstrates the difference between the UBP and the FBP data.</a:t>
            </a:r>
          </a:p>
        </p:txBody>
      </p:sp>
      <p:pic>
        <p:nvPicPr>
          <p:cNvPr id="1026" name="Picture 2" descr="UBP and FBP compared">
            <a:extLst>
              <a:ext uri="{FF2B5EF4-FFF2-40B4-BE49-F238E27FC236}">
                <a16:creationId xmlns:a16="http://schemas.microsoft.com/office/drawing/2014/main" id="{F241D0D6-8410-6547-8FDE-DF16699A4C5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905509" y="3092056"/>
            <a:ext cx="5450185" cy="1808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705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C5FEE-B970-5641-8607-8E9C160691B4}"/>
              </a:ext>
            </a:extLst>
          </p:cNvPr>
          <p:cNvSpPr>
            <a:spLocks noGrp="1"/>
          </p:cNvSpPr>
          <p:nvPr>
            <p:ph type="title"/>
          </p:nvPr>
        </p:nvSpPr>
        <p:spPr>
          <a:xfrm>
            <a:off x="646111" y="452718"/>
            <a:ext cx="9404723" cy="832385"/>
          </a:xfrm>
        </p:spPr>
        <p:txBody>
          <a:bodyPr/>
          <a:lstStyle/>
          <a:p>
            <a:r>
              <a:rPr lang="en-US" dirty="0"/>
              <a:t>Before We Get Started - Consider </a:t>
            </a:r>
          </a:p>
        </p:txBody>
      </p:sp>
      <p:sp>
        <p:nvSpPr>
          <p:cNvPr id="3" name="Content Placeholder 2">
            <a:extLst>
              <a:ext uri="{FF2B5EF4-FFF2-40B4-BE49-F238E27FC236}">
                <a16:creationId xmlns:a16="http://schemas.microsoft.com/office/drawing/2014/main" id="{78EF988D-04D6-8C41-9CEE-D5CB76AD7A93}"/>
              </a:ext>
            </a:extLst>
          </p:cNvPr>
          <p:cNvSpPr>
            <a:spLocks noGrp="1"/>
          </p:cNvSpPr>
          <p:nvPr>
            <p:ph idx="1"/>
          </p:nvPr>
        </p:nvSpPr>
        <p:spPr>
          <a:xfrm>
            <a:off x="753762" y="1556952"/>
            <a:ext cx="10132541" cy="4691448"/>
          </a:xfrm>
        </p:spPr>
        <p:txBody>
          <a:bodyPr>
            <a:normAutofit fontScale="92500" lnSpcReduction="20000"/>
          </a:bodyPr>
          <a:lstStyle/>
          <a:p>
            <a:r>
              <a:rPr lang="en-US" dirty="0"/>
              <a:t>What is/are the advantages of SPECT vs planar imaging?</a:t>
            </a:r>
          </a:p>
          <a:p>
            <a:pPr lvl="1"/>
            <a:r>
              <a:rPr lang="en-US" dirty="0"/>
              <a:t>Planar imaging takes a 3D object and blends it into a two dimensional plain</a:t>
            </a:r>
          </a:p>
          <a:p>
            <a:pPr lvl="1"/>
            <a:r>
              <a:rPr lang="en-US" dirty="0"/>
              <a:t>Consider a tumor residing deep within the right lobe of the liver.  Healthy tissue surrounds the liver hiding the disease when images are taken in 2D.</a:t>
            </a:r>
          </a:p>
          <a:p>
            <a:pPr lvl="1"/>
            <a:r>
              <a:rPr lang="en-US" dirty="0"/>
              <a:t>SPECT will allow for tomographic analysis displaying slices of data deep within the liver tissue, which would reveal </a:t>
            </a:r>
            <a:r>
              <a:rPr lang="en-US" dirty="0" err="1"/>
              <a:t>photopenic</a:t>
            </a:r>
            <a:r>
              <a:rPr lang="en-US" dirty="0"/>
              <a:t> tumor.</a:t>
            </a:r>
          </a:p>
          <a:p>
            <a:pPr lvl="1"/>
            <a:r>
              <a:rPr lang="en-US" dirty="0"/>
              <a:t>Generally speaking, planar imaging will usually have greater counts when compared to SPECT image.  </a:t>
            </a:r>
          </a:p>
          <a:p>
            <a:pPr lvl="1"/>
            <a:r>
              <a:rPr lang="en-US" dirty="0"/>
              <a:t>Counts from a SPECT scan and its related resolution is only as good as any one acquired slice of data within the array images taken to generate the tomographic data.  </a:t>
            </a:r>
          </a:p>
          <a:p>
            <a:pPr lvl="1"/>
            <a:r>
              <a:rPr lang="en-US" dirty="0"/>
              <a:t>What makes SPECT so powerful image contrast, via filtering, resulting in the SPECT data becoming superior to planar data.  This fact is of greater significant when disease is buried deep within health tissue.</a:t>
            </a:r>
          </a:p>
          <a:p>
            <a:pPr lvl="1"/>
            <a:r>
              <a:rPr lang="en-US" dirty="0"/>
              <a:t>Example = </a:t>
            </a:r>
            <a:r>
              <a:rPr lang="en-US" dirty="0" err="1"/>
              <a:t>Hacot</a:t>
            </a:r>
            <a:r>
              <a:rPr lang="en-US" dirty="0"/>
              <a:t> and collogues compared SPECT to planar in detecting coronary artery disease and concluded that SPECT had enhanced reliability in localizing coronary artery disease</a:t>
            </a:r>
            <a:r>
              <a:rPr lang="en-US" baseline="30000" dirty="0"/>
              <a:t>1</a:t>
            </a:r>
            <a:r>
              <a:rPr lang="en-US" dirty="0"/>
              <a:t>.</a:t>
            </a:r>
          </a:p>
        </p:txBody>
      </p:sp>
    </p:spTree>
    <p:extLst>
      <p:ext uri="{BB962C8B-B14F-4D97-AF65-F5344CB8AC3E}">
        <p14:creationId xmlns:p14="http://schemas.microsoft.com/office/powerpoint/2010/main" val="2975863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2D796-EFFB-9743-9D1B-2DF1CC0F54D1}"/>
              </a:ext>
            </a:extLst>
          </p:cNvPr>
          <p:cNvSpPr>
            <a:spLocks noGrp="1"/>
          </p:cNvSpPr>
          <p:nvPr>
            <p:ph type="title"/>
          </p:nvPr>
        </p:nvSpPr>
        <p:spPr>
          <a:xfrm>
            <a:off x="646111" y="452718"/>
            <a:ext cx="9404723" cy="918882"/>
          </a:xfrm>
        </p:spPr>
        <p:txBody>
          <a:bodyPr/>
          <a:lstStyle/>
          <a:p>
            <a:r>
              <a:rPr lang="en-US" dirty="0"/>
              <a:t>Object Activity vs Image Contrast</a:t>
            </a:r>
          </a:p>
        </p:txBody>
      </p:sp>
      <p:pic>
        <p:nvPicPr>
          <p:cNvPr id="8" name="Content Placeholder 7">
            <a:extLst>
              <a:ext uri="{FF2B5EF4-FFF2-40B4-BE49-F238E27FC236}">
                <a16:creationId xmlns:a16="http://schemas.microsoft.com/office/drawing/2014/main" id="{8A51FB92-BD9B-5744-920A-A83BB23D9884}"/>
              </a:ext>
            </a:extLst>
          </p:cNvPr>
          <p:cNvPicPr>
            <a:picLocks noGrp="1" noChangeAspect="1"/>
          </p:cNvPicPr>
          <p:nvPr>
            <p:ph sz="half" idx="1"/>
          </p:nvPr>
        </p:nvPicPr>
        <p:blipFill>
          <a:blip r:embed="rId2"/>
          <a:stretch>
            <a:fillRect/>
          </a:stretch>
        </p:blipFill>
        <p:spPr>
          <a:xfrm>
            <a:off x="6728604" y="2987059"/>
            <a:ext cx="4996467" cy="1623851"/>
          </a:xfrm>
        </p:spPr>
      </p:pic>
      <p:sp>
        <p:nvSpPr>
          <p:cNvPr id="10" name="Content Placeholder 9">
            <a:extLst>
              <a:ext uri="{FF2B5EF4-FFF2-40B4-BE49-F238E27FC236}">
                <a16:creationId xmlns:a16="http://schemas.microsoft.com/office/drawing/2014/main" id="{3546AE73-3ABB-A54C-9556-713EAD8CE35A}"/>
              </a:ext>
            </a:extLst>
          </p:cNvPr>
          <p:cNvSpPr>
            <a:spLocks noGrp="1"/>
          </p:cNvSpPr>
          <p:nvPr>
            <p:ph sz="half" idx="2"/>
          </p:nvPr>
        </p:nvSpPr>
        <p:spPr>
          <a:xfrm>
            <a:off x="466929" y="1433113"/>
            <a:ext cx="5389122" cy="5094147"/>
          </a:xfrm>
        </p:spPr>
        <p:txBody>
          <a:bodyPr/>
          <a:lstStyle/>
          <a:p>
            <a:r>
              <a:rPr lang="en-US" dirty="0"/>
              <a:t>In the spatial domain, the ability to see an object depends on the amount of activity being emitted by that object.</a:t>
            </a:r>
          </a:p>
          <a:p>
            <a:r>
              <a:rPr lang="en-US" dirty="0"/>
              <a:t>It should be said that variation in activity being emitted defining image contrast.</a:t>
            </a:r>
          </a:p>
          <a:p>
            <a:r>
              <a:rPr lang="en-US" dirty="0"/>
              <a:t>Realistically, in a black/white image contrast is displayed in 2</a:t>
            </a:r>
            <a:r>
              <a:rPr lang="en-US" baseline="30000" dirty="0"/>
              <a:t>8</a:t>
            </a:r>
            <a:r>
              <a:rPr lang="en-US" dirty="0"/>
              <a:t>(256) shades of gray.   The human eye can distinguish around 30 variation within a gray scale.  </a:t>
            </a:r>
          </a:p>
          <a:p>
            <a:r>
              <a:rPr lang="en-US" dirty="0"/>
              <a:t>In order to define different objects in an image, there has to be enough variation in counts, between surrounding pixels/voxels.  </a:t>
            </a:r>
          </a:p>
          <a:p>
            <a:r>
              <a:rPr lang="en-US" dirty="0"/>
              <a:t>These variation in counts translate to the contrast of an image. </a:t>
            </a:r>
          </a:p>
        </p:txBody>
      </p:sp>
    </p:spTree>
    <p:extLst>
      <p:ext uri="{BB962C8B-B14F-4D97-AF65-F5344CB8AC3E}">
        <p14:creationId xmlns:p14="http://schemas.microsoft.com/office/powerpoint/2010/main" val="1684527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B525B-59E1-F741-BD90-AA1DA9F1A569}"/>
              </a:ext>
            </a:extLst>
          </p:cNvPr>
          <p:cNvSpPr>
            <a:spLocks noGrp="1"/>
          </p:cNvSpPr>
          <p:nvPr>
            <p:ph type="title"/>
          </p:nvPr>
        </p:nvSpPr>
        <p:spPr>
          <a:xfrm>
            <a:off x="649634" y="228982"/>
            <a:ext cx="9404723" cy="1006431"/>
          </a:xfrm>
        </p:spPr>
        <p:txBody>
          <a:bodyPr/>
          <a:lstStyle/>
          <a:p>
            <a:r>
              <a:rPr lang="en-US" dirty="0"/>
              <a:t>Modular Transfer Function (MTF)</a:t>
            </a:r>
          </a:p>
        </p:txBody>
      </p:sp>
      <p:sp>
        <p:nvSpPr>
          <p:cNvPr id="3" name="Content Placeholder 2">
            <a:extLst>
              <a:ext uri="{FF2B5EF4-FFF2-40B4-BE49-F238E27FC236}">
                <a16:creationId xmlns:a16="http://schemas.microsoft.com/office/drawing/2014/main" id="{D88B96D0-8A3C-9446-97C0-D4BE1B944777}"/>
              </a:ext>
            </a:extLst>
          </p:cNvPr>
          <p:cNvSpPr>
            <a:spLocks noGrp="1"/>
          </p:cNvSpPr>
          <p:nvPr>
            <p:ph sz="half" idx="1"/>
          </p:nvPr>
        </p:nvSpPr>
        <p:spPr>
          <a:xfrm>
            <a:off x="386987" y="1134144"/>
            <a:ext cx="5347867" cy="5466944"/>
          </a:xfrm>
        </p:spPr>
        <p:txBody>
          <a:bodyPr>
            <a:normAutofit fontScale="85000" lnSpcReduction="10000"/>
          </a:bodyPr>
          <a:lstStyle/>
          <a:p>
            <a:r>
              <a:rPr lang="en-US" dirty="0"/>
              <a:t>Conversion from the spatial domain to the frequency domain is displayed.</a:t>
            </a:r>
          </a:p>
          <a:p>
            <a:r>
              <a:rPr lang="en-US" dirty="0"/>
              <a:t>MTF identifies the ability to visualize an object where 1.0 shows no loss and 0.0 shows complete loss of image data.</a:t>
            </a:r>
          </a:p>
          <a:p>
            <a:pPr lvl="1"/>
            <a:r>
              <a:rPr lang="en-US" dirty="0"/>
              <a:t>Relate this to the lines on the graph with the patterns of each sinusoid.</a:t>
            </a:r>
          </a:p>
          <a:p>
            <a:pPr lvl="1"/>
            <a:r>
              <a:rPr lang="en-US" dirty="0"/>
              <a:t>The larger objects within an image are graphed at an MTF of 1.0 which show to slower oscillations.  </a:t>
            </a:r>
          </a:p>
          <a:p>
            <a:pPr lvl="1"/>
            <a:r>
              <a:rPr lang="en-US" dirty="0"/>
              <a:t>As objects get smaller the frequency is higher and the oscillations (cycles/time) become more abundant.  Note the negative slope on the MTF graph.</a:t>
            </a:r>
          </a:p>
          <a:p>
            <a:pPr lvl="1"/>
            <a:r>
              <a:rPr lang="en-US" dirty="0"/>
              <a:t>Technically where the MTF crosses zero the image is completely lost.</a:t>
            </a:r>
          </a:p>
          <a:p>
            <a:r>
              <a:rPr lang="en-US" dirty="0"/>
              <a:t>It is in the frequency domain that various filters can be applied to enhance the acquired data </a:t>
            </a:r>
          </a:p>
          <a:p>
            <a:r>
              <a:rPr lang="en-US" dirty="0"/>
              <a:t>After filtering has been applied in the frequency domain data is then converted back to the spatial domain for visual and/or quantitative analysis.</a:t>
            </a:r>
          </a:p>
        </p:txBody>
      </p:sp>
      <p:pic>
        <p:nvPicPr>
          <p:cNvPr id="10" name="Content Placeholder 9">
            <a:extLst>
              <a:ext uri="{FF2B5EF4-FFF2-40B4-BE49-F238E27FC236}">
                <a16:creationId xmlns:a16="http://schemas.microsoft.com/office/drawing/2014/main" id="{B54BCFC4-FEDD-A249-B9A1-F7F6C7B8D124}"/>
              </a:ext>
            </a:extLst>
          </p:cNvPr>
          <p:cNvPicPr>
            <a:picLocks noGrp="1" noChangeAspect="1"/>
          </p:cNvPicPr>
          <p:nvPr>
            <p:ph sz="half" idx="2"/>
          </p:nvPr>
        </p:nvPicPr>
        <p:blipFill>
          <a:blip r:embed="rId2"/>
          <a:stretch>
            <a:fillRect/>
          </a:stretch>
        </p:blipFill>
        <p:spPr>
          <a:xfrm>
            <a:off x="5909958" y="2852933"/>
            <a:ext cx="6162090" cy="2029367"/>
          </a:xfrm>
        </p:spPr>
      </p:pic>
    </p:spTree>
    <p:extLst>
      <p:ext uri="{BB962C8B-B14F-4D97-AF65-F5344CB8AC3E}">
        <p14:creationId xmlns:p14="http://schemas.microsoft.com/office/powerpoint/2010/main" val="719015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F29D8-B120-4A43-BD70-FEAAE49AEF5E}"/>
              </a:ext>
            </a:extLst>
          </p:cNvPr>
          <p:cNvSpPr>
            <a:spLocks noGrp="1"/>
          </p:cNvSpPr>
          <p:nvPr>
            <p:ph type="title"/>
          </p:nvPr>
        </p:nvSpPr>
        <p:spPr>
          <a:xfrm>
            <a:off x="626793" y="240217"/>
            <a:ext cx="9404723" cy="1009034"/>
          </a:xfrm>
        </p:spPr>
        <p:txBody>
          <a:bodyPr/>
          <a:lstStyle/>
          <a:p>
            <a:r>
              <a:rPr lang="en-US" dirty="0"/>
              <a:t>What’s in the different Frequencies</a:t>
            </a:r>
          </a:p>
        </p:txBody>
      </p:sp>
      <p:sp>
        <p:nvSpPr>
          <p:cNvPr id="3" name="Content Placeholder 2">
            <a:extLst>
              <a:ext uri="{FF2B5EF4-FFF2-40B4-BE49-F238E27FC236}">
                <a16:creationId xmlns:a16="http://schemas.microsoft.com/office/drawing/2014/main" id="{F933B07B-25A3-9C4C-A11A-F3F71C830A8A}"/>
              </a:ext>
            </a:extLst>
          </p:cNvPr>
          <p:cNvSpPr>
            <a:spLocks noGrp="1"/>
          </p:cNvSpPr>
          <p:nvPr>
            <p:ph sz="half" idx="1"/>
          </p:nvPr>
        </p:nvSpPr>
        <p:spPr>
          <a:xfrm>
            <a:off x="296214" y="1249251"/>
            <a:ext cx="5479961" cy="5273898"/>
          </a:xfrm>
        </p:spPr>
        <p:txBody>
          <a:bodyPr>
            <a:normAutofit fontScale="92500"/>
          </a:bodyPr>
          <a:lstStyle/>
          <a:p>
            <a:r>
              <a:rPr lang="en-US" dirty="0"/>
              <a:t>Breaking down the spatial domain into the frequency domain allows for the manipulation of the different frequencies.</a:t>
            </a:r>
          </a:p>
          <a:p>
            <a:r>
              <a:rPr lang="en-US" dirty="0"/>
              <a:t>Slower frequencies are to the left which include background and larger object with an image.</a:t>
            </a:r>
          </a:p>
          <a:p>
            <a:r>
              <a:rPr lang="en-US" dirty="0"/>
              <a:t>The center amplitudes contain the true counts or the object/information.</a:t>
            </a:r>
          </a:p>
          <a:p>
            <a:r>
              <a:rPr lang="en-US" dirty="0"/>
              <a:t>Noise is inherent throughout the graph. </a:t>
            </a:r>
          </a:p>
          <a:p>
            <a:r>
              <a:rPr lang="en-US" dirty="0"/>
              <a:t>Modular Transfer Function (MTF) demonstrates the resolution of the imaging system.</a:t>
            </a:r>
          </a:p>
          <a:p>
            <a:r>
              <a:rPr lang="en-US" dirty="0"/>
              <a:t>Adjusting the MTF can improve image contrast by removing noise and/or background counts.</a:t>
            </a:r>
          </a:p>
          <a:p>
            <a:r>
              <a:rPr lang="en-US" dirty="0"/>
              <a:t>Note – Spatial resolution is lost where the smallest object(s) reaches the point where MTF curve and noise meet.</a:t>
            </a:r>
          </a:p>
        </p:txBody>
      </p:sp>
      <p:pic>
        <p:nvPicPr>
          <p:cNvPr id="2050" name="Picture 2" descr="Object location in Frequency Domain">
            <a:extLst>
              <a:ext uri="{FF2B5EF4-FFF2-40B4-BE49-F238E27FC236}">
                <a16:creationId xmlns:a16="http://schemas.microsoft.com/office/drawing/2014/main" id="{67168E49-CE27-0B42-ADFA-396B92A8516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695318" y="2711003"/>
            <a:ext cx="4203104" cy="2378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574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BD5-47D5-FD4B-81A6-BBD577272402}"/>
              </a:ext>
            </a:extLst>
          </p:cNvPr>
          <p:cNvSpPr>
            <a:spLocks noGrp="1"/>
          </p:cNvSpPr>
          <p:nvPr>
            <p:ph type="title"/>
          </p:nvPr>
        </p:nvSpPr>
        <p:spPr>
          <a:xfrm>
            <a:off x="339537" y="465597"/>
            <a:ext cx="9404723" cy="963958"/>
          </a:xfrm>
        </p:spPr>
        <p:txBody>
          <a:bodyPr/>
          <a:lstStyle/>
          <a:p>
            <a:r>
              <a:rPr lang="en-US" sz="3600" dirty="0"/>
              <a:t>Compare Spatial to Frequency Domain</a:t>
            </a:r>
          </a:p>
        </p:txBody>
      </p:sp>
      <p:sp>
        <p:nvSpPr>
          <p:cNvPr id="3" name="Content Placeholder 2">
            <a:extLst>
              <a:ext uri="{FF2B5EF4-FFF2-40B4-BE49-F238E27FC236}">
                <a16:creationId xmlns:a16="http://schemas.microsoft.com/office/drawing/2014/main" id="{F69C2E59-88C3-0848-AF5A-79FF2A4C0009}"/>
              </a:ext>
            </a:extLst>
          </p:cNvPr>
          <p:cNvSpPr>
            <a:spLocks noGrp="1"/>
          </p:cNvSpPr>
          <p:nvPr>
            <p:ph sz="half" idx="1"/>
          </p:nvPr>
        </p:nvSpPr>
        <p:spPr>
          <a:xfrm>
            <a:off x="487680" y="1772896"/>
            <a:ext cx="5011971" cy="4410455"/>
          </a:xfrm>
        </p:spPr>
        <p:txBody>
          <a:bodyPr>
            <a:normAutofit lnSpcReduction="10000"/>
          </a:bodyPr>
          <a:lstStyle/>
          <a:p>
            <a:r>
              <a:rPr lang="en-US" dirty="0"/>
              <a:t>What might the different spatial objects look like in the frequency domain?</a:t>
            </a:r>
          </a:p>
          <a:p>
            <a:r>
              <a:rPr lang="en-US" dirty="0"/>
              <a:t>A four quadrant bar phantom shows four different quadrants of resolution. </a:t>
            </a:r>
          </a:p>
          <a:p>
            <a:r>
              <a:rPr lang="en-US" dirty="0"/>
              <a:t>Next to the bar phantom are examples of what the frequency domain might look like.</a:t>
            </a:r>
          </a:p>
          <a:p>
            <a:r>
              <a:rPr lang="en-US" dirty="0"/>
              <a:t>As the spatial dimension become smaller the oscillations increase, as seen in this image.</a:t>
            </a:r>
          </a:p>
          <a:p>
            <a:r>
              <a:rPr lang="en-US" dirty="0"/>
              <a:t>It should be noted that at some point the the object becomes too small to be seen.  One could say that it gets lost to the inherent noise of the acquired data.  </a:t>
            </a:r>
          </a:p>
        </p:txBody>
      </p:sp>
      <p:pic>
        <p:nvPicPr>
          <p:cNvPr id="3074" name="Picture 2" descr="Converting Spatial to Frequency Domain">
            <a:extLst>
              <a:ext uri="{FF2B5EF4-FFF2-40B4-BE49-F238E27FC236}">
                <a16:creationId xmlns:a16="http://schemas.microsoft.com/office/drawing/2014/main" id="{ADB214E4-DC91-7F40-A589-EC241E73BB7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96000" y="2441457"/>
            <a:ext cx="5353175" cy="269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92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5AA48BE-5300-824C-BD52-D9F39924D03A}"/>
              </a:ext>
            </a:extLst>
          </p:cNvPr>
          <p:cNvSpPr>
            <a:spLocks noGrp="1"/>
          </p:cNvSpPr>
          <p:nvPr>
            <p:ph type="title"/>
          </p:nvPr>
        </p:nvSpPr>
        <p:spPr>
          <a:xfrm>
            <a:off x="646111" y="452718"/>
            <a:ext cx="9404723" cy="986976"/>
          </a:xfrm>
        </p:spPr>
        <p:txBody>
          <a:bodyPr/>
          <a:lstStyle/>
          <a:p>
            <a:r>
              <a:rPr lang="en-US" dirty="0"/>
              <a:t>Parameters of Frequency</a:t>
            </a:r>
          </a:p>
        </p:txBody>
      </p:sp>
      <p:sp>
        <p:nvSpPr>
          <p:cNvPr id="9" name="TextBox 8">
            <a:extLst>
              <a:ext uri="{FF2B5EF4-FFF2-40B4-BE49-F238E27FC236}">
                <a16:creationId xmlns:a16="http://schemas.microsoft.com/office/drawing/2014/main" id="{ECC22939-39BD-4948-A21B-E57BE122C77D}"/>
              </a:ext>
            </a:extLst>
          </p:cNvPr>
          <p:cNvSpPr txBox="1"/>
          <p:nvPr/>
        </p:nvSpPr>
        <p:spPr>
          <a:xfrm>
            <a:off x="47332" y="3819959"/>
            <a:ext cx="12018288" cy="2308324"/>
          </a:xfrm>
          <a:prstGeom prst="rect">
            <a:avLst/>
          </a:prstGeom>
          <a:noFill/>
        </p:spPr>
        <p:txBody>
          <a:bodyPr wrap="square" rtlCol="0">
            <a:spAutoFit/>
          </a:bodyPr>
          <a:lstStyle/>
          <a:p>
            <a:r>
              <a:rPr lang="en-US" dirty="0"/>
              <a:t>1- An object or objects have difference sizes and amounts of activity which are displayed in the above  </a:t>
            </a:r>
          </a:p>
          <a:p>
            <a:r>
              <a:rPr lang="en-US" dirty="0"/>
              <a:t>     	frequency domain.</a:t>
            </a:r>
          </a:p>
          <a:p>
            <a:r>
              <a:rPr lang="en-US" dirty="0"/>
              <a:t>2- MTF defines the resolution of the imagine system 1.0 to 0.0.</a:t>
            </a:r>
          </a:p>
          <a:p>
            <a:r>
              <a:rPr lang="en-US" dirty="0"/>
              <a:t>3 – Noise is inherent throughout any image and is a reflection of the amount of counts in an image.  The                         	lesser the amount of counts the greater the noise.  Note – SPECT ALWAYS has fewer counts when           	compared to planar.  Therefore, there is more noise in a SPECT scan.</a:t>
            </a:r>
          </a:p>
          <a:p>
            <a:r>
              <a:rPr lang="en-US" dirty="0"/>
              <a:t>4 – Frequencies from 1 – 3 are reflected into graph 4, then blended into graph 5.</a:t>
            </a:r>
          </a:p>
          <a:p>
            <a:r>
              <a:rPr lang="en-US" dirty="0"/>
              <a:t>5 – Power Spectrum is the summation of all frequencies acquired from the spatial domain.</a:t>
            </a:r>
          </a:p>
        </p:txBody>
      </p:sp>
      <p:pic>
        <p:nvPicPr>
          <p:cNvPr id="13" name="Content Placeholder 12">
            <a:extLst>
              <a:ext uri="{FF2B5EF4-FFF2-40B4-BE49-F238E27FC236}">
                <a16:creationId xmlns:a16="http://schemas.microsoft.com/office/drawing/2014/main" id="{A269E520-9CCA-9C41-8ADB-B2C46CC8DA4A}"/>
              </a:ext>
            </a:extLst>
          </p:cNvPr>
          <p:cNvPicPr>
            <a:picLocks noGrp="1" noChangeAspect="1"/>
          </p:cNvPicPr>
          <p:nvPr>
            <p:ph idx="1"/>
          </p:nvPr>
        </p:nvPicPr>
        <p:blipFill>
          <a:blip r:embed="rId2"/>
          <a:stretch>
            <a:fillRect/>
          </a:stretch>
        </p:blipFill>
        <p:spPr>
          <a:xfrm>
            <a:off x="1453828" y="1464529"/>
            <a:ext cx="8496352" cy="1789620"/>
          </a:xfrm>
        </p:spPr>
      </p:pic>
    </p:spTree>
    <p:extLst>
      <p:ext uri="{BB962C8B-B14F-4D97-AF65-F5344CB8AC3E}">
        <p14:creationId xmlns:p14="http://schemas.microsoft.com/office/powerpoint/2010/main" val="1407563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5E96F-274C-0843-B3DC-342168C28B56}"/>
              </a:ext>
            </a:extLst>
          </p:cNvPr>
          <p:cNvSpPr>
            <a:spLocks noGrp="1"/>
          </p:cNvSpPr>
          <p:nvPr>
            <p:ph type="title"/>
          </p:nvPr>
        </p:nvSpPr>
        <p:spPr>
          <a:xfrm>
            <a:off x="646111" y="452718"/>
            <a:ext cx="9404723" cy="957519"/>
          </a:xfrm>
        </p:spPr>
        <p:txBody>
          <a:bodyPr/>
          <a:lstStyle/>
          <a:p>
            <a:r>
              <a:rPr lang="en-US" dirty="0"/>
              <a:t>Another Example </a:t>
            </a:r>
          </a:p>
        </p:txBody>
      </p:sp>
      <p:sp>
        <p:nvSpPr>
          <p:cNvPr id="3" name="Content Placeholder 2">
            <a:extLst>
              <a:ext uri="{FF2B5EF4-FFF2-40B4-BE49-F238E27FC236}">
                <a16:creationId xmlns:a16="http://schemas.microsoft.com/office/drawing/2014/main" id="{1C121FDA-AE5D-6845-AF84-F17DE5B703A8}"/>
              </a:ext>
            </a:extLst>
          </p:cNvPr>
          <p:cNvSpPr>
            <a:spLocks noGrp="1"/>
          </p:cNvSpPr>
          <p:nvPr>
            <p:ph sz="half" idx="1"/>
          </p:nvPr>
        </p:nvSpPr>
        <p:spPr>
          <a:xfrm>
            <a:off x="1103312" y="1506829"/>
            <a:ext cx="4396339" cy="4749510"/>
          </a:xfrm>
        </p:spPr>
        <p:txBody>
          <a:bodyPr>
            <a:normAutofit fontScale="92500" lnSpcReduction="10000"/>
          </a:bodyPr>
          <a:lstStyle/>
          <a:p>
            <a:r>
              <a:rPr lang="en-US" dirty="0"/>
              <a:t>A – Bar phantom used in radiology</a:t>
            </a:r>
          </a:p>
          <a:p>
            <a:pPr lvl="1"/>
            <a:r>
              <a:rPr lang="en-US" dirty="0"/>
              <a:t>As the bars get smaller they become more difficult to visualize.</a:t>
            </a:r>
          </a:p>
          <a:p>
            <a:pPr lvl="1"/>
            <a:r>
              <a:rPr lang="en-US" dirty="0"/>
              <a:t>In the far right they disappear.</a:t>
            </a:r>
          </a:p>
          <a:p>
            <a:r>
              <a:rPr lang="en-US" dirty="0"/>
              <a:t>B – Shows the frequency domain.</a:t>
            </a:r>
          </a:p>
          <a:p>
            <a:r>
              <a:rPr lang="en-US" dirty="0"/>
              <a:t>C – Is what the MTF would look like.</a:t>
            </a:r>
          </a:p>
          <a:p>
            <a:endParaRPr lang="en-US" dirty="0"/>
          </a:p>
          <a:p>
            <a:r>
              <a:rPr lang="en-US" dirty="0"/>
              <a:t>Another comparison to MTF and frequency.  The red line indicates that you can see the all the frequencies, including the smallest. </a:t>
            </a:r>
          </a:p>
          <a:p>
            <a:r>
              <a:rPr lang="en-US" dirty="0"/>
              <a:t>Even in real life there is a limit to what we can see at a given distance.  Therefore an MTF will reflect a descending pattern.</a:t>
            </a:r>
          </a:p>
        </p:txBody>
      </p:sp>
      <p:pic>
        <p:nvPicPr>
          <p:cNvPr id="4098" name="Picture 2" descr="Spatial vs. Frequency Domains">
            <a:extLst>
              <a:ext uri="{FF2B5EF4-FFF2-40B4-BE49-F238E27FC236}">
                <a16:creationId xmlns:a16="http://schemas.microsoft.com/office/drawing/2014/main" id="{92D898C9-8279-8D44-A1B8-B7A1C636EB7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580993" y="1811807"/>
            <a:ext cx="2154058" cy="246473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TF">
            <a:extLst>
              <a:ext uri="{FF2B5EF4-FFF2-40B4-BE49-F238E27FC236}">
                <a16:creationId xmlns:a16="http://schemas.microsoft.com/office/drawing/2014/main" id="{6671707E-9033-6940-BD2E-61F8CED16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1900" y="4678116"/>
            <a:ext cx="2895600" cy="124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524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74061-85DE-7C4E-B17F-C001B1BF8DDF}"/>
              </a:ext>
            </a:extLst>
          </p:cNvPr>
          <p:cNvSpPr>
            <a:spLocks noGrp="1"/>
          </p:cNvSpPr>
          <p:nvPr>
            <p:ph type="title"/>
          </p:nvPr>
        </p:nvSpPr>
        <p:spPr>
          <a:xfrm>
            <a:off x="646111" y="452718"/>
            <a:ext cx="9404723" cy="909154"/>
          </a:xfrm>
        </p:spPr>
        <p:txBody>
          <a:bodyPr/>
          <a:lstStyle/>
          <a:p>
            <a:r>
              <a:rPr lang="en-US" dirty="0"/>
              <a:t>Nyquist Frequency (NF)</a:t>
            </a:r>
          </a:p>
        </p:txBody>
      </p:sp>
      <p:sp>
        <p:nvSpPr>
          <p:cNvPr id="3" name="Content Placeholder 2">
            <a:extLst>
              <a:ext uri="{FF2B5EF4-FFF2-40B4-BE49-F238E27FC236}">
                <a16:creationId xmlns:a16="http://schemas.microsoft.com/office/drawing/2014/main" id="{71C028E0-7FC8-7847-A07D-0AF6B0299D89}"/>
              </a:ext>
            </a:extLst>
          </p:cNvPr>
          <p:cNvSpPr>
            <a:spLocks noGrp="1"/>
          </p:cNvSpPr>
          <p:nvPr>
            <p:ph sz="half" idx="1"/>
          </p:nvPr>
        </p:nvSpPr>
        <p:spPr>
          <a:xfrm>
            <a:off x="568290" y="1671468"/>
            <a:ext cx="4932441" cy="4733814"/>
          </a:xfrm>
        </p:spPr>
        <p:txBody>
          <a:bodyPr/>
          <a:lstStyle/>
          <a:p>
            <a:r>
              <a:rPr lang="en-US" dirty="0"/>
              <a:t>NF is the  relationship between a pixel and sinusoid.</a:t>
            </a:r>
          </a:p>
          <a:p>
            <a:r>
              <a:rPr lang="en-US" dirty="0"/>
              <a:t>No more than ½ a cycle should fit in a pixel.  Anything beyond that causes aliasing.</a:t>
            </a:r>
          </a:p>
          <a:p>
            <a:r>
              <a:rPr lang="en-US" dirty="0"/>
              <a:t>Maximizing your NF is a key component  in resolving smaller objects. </a:t>
            </a:r>
          </a:p>
          <a:p>
            <a:r>
              <a:rPr lang="en-US" dirty="0"/>
              <a:t>Brain phantom shows aliasing as it relates to the amount of stops in a SPECT scan.</a:t>
            </a:r>
          </a:p>
          <a:p>
            <a:r>
              <a:rPr lang="en-US" dirty="0"/>
              <a:t>Digital camera shows how aliasing can affect the digital image.</a:t>
            </a:r>
          </a:p>
          <a:p>
            <a:r>
              <a:rPr lang="en-US" dirty="0"/>
              <a:t>Example of aliasing in an MRI scan.</a:t>
            </a:r>
          </a:p>
          <a:p>
            <a:endParaRPr lang="en-US" dirty="0"/>
          </a:p>
          <a:p>
            <a:endParaRPr lang="en-US" dirty="0"/>
          </a:p>
        </p:txBody>
      </p:sp>
      <p:pic>
        <p:nvPicPr>
          <p:cNvPr id="6" name="Content Placeholder 5">
            <a:extLst>
              <a:ext uri="{FF2B5EF4-FFF2-40B4-BE49-F238E27FC236}">
                <a16:creationId xmlns:a16="http://schemas.microsoft.com/office/drawing/2014/main" id="{CF357D8D-F778-2941-AC44-A7A07C797F90}"/>
              </a:ext>
            </a:extLst>
          </p:cNvPr>
          <p:cNvPicPr>
            <a:picLocks noGrp="1" noChangeAspect="1"/>
          </p:cNvPicPr>
          <p:nvPr>
            <p:ph sz="half" idx="2"/>
          </p:nvPr>
        </p:nvPicPr>
        <p:blipFill>
          <a:blip r:embed="rId2"/>
          <a:stretch>
            <a:fillRect/>
          </a:stretch>
        </p:blipFill>
        <p:spPr>
          <a:xfrm>
            <a:off x="6821993" y="3998528"/>
            <a:ext cx="4395788" cy="2085527"/>
          </a:xfrm>
        </p:spPr>
      </p:pic>
      <p:pic>
        <p:nvPicPr>
          <p:cNvPr id="10" name="Picture 9">
            <a:extLst>
              <a:ext uri="{FF2B5EF4-FFF2-40B4-BE49-F238E27FC236}">
                <a16:creationId xmlns:a16="http://schemas.microsoft.com/office/drawing/2014/main" id="{58BD518B-706A-3749-B6BF-56DA861A1658}"/>
              </a:ext>
            </a:extLst>
          </p:cNvPr>
          <p:cNvPicPr>
            <a:picLocks noChangeAspect="1"/>
          </p:cNvPicPr>
          <p:nvPr/>
        </p:nvPicPr>
        <p:blipFill>
          <a:blip r:embed="rId3"/>
          <a:stretch>
            <a:fillRect/>
          </a:stretch>
        </p:blipFill>
        <p:spPr>
          <a:xfrm>
            <a:off x="7565737" y="1671468"/>
            <a:ext cx="2908300" cy="1435100"/>
          </a:xfrm>
          <a:prstGeom prst="rect">
            <a:avLst/>
          </a:prstGeom>
        </p:spPr>
      </p:pic>
      <p:pic>
        <p:nvPicPr>
          <p:cNvPr id="12" name="Picture 11">
            <a:extLst>
              <a:ext uri="{FF2B5EF4-FFF2-40B4-BE49-F238E27FC236}">
                <a16:creationId xmlns:a16="http://schemas.microsoft.com/office/drawing/2014/main" id="{14D829C3-2B37-5E4F-B2EB-88DEE6FBE06F}"/>
              </a:ext>
            </a:extLst>
          </p:cNvPr>
          <p:cNvPicPr>
            <a:picLocks noChangeAspect="1"/>
          </p:cNvPicPr>
          <p:nvPr/>
        </p:nvPicPr>
        <p:blipFill>
          <a:blip r:embed="rId4"/>
          <a:stretch>
            <a:fillRect/>
          </a:stretch>
        </p:blipFill>
        <p:spPr>
          <a:xfrm>
            <a:off x="6821993" y="1569043"/>
            <a:ext cx="4705493" cy="4641472"/>
          </a:xfrm>
          <a:prstGeom prst="rect">
            <a:avLst/>
          </a:prstGeom>
        </p:spPr>
      </p:pic>
      <p:pic>
        <p:nvPicPr>
          <p:cNvPr id="8" name="Picture 7">
            <a:extLst>
              <a:ext uri="{FF2B5EF4-FFF2-40B4-BE49-F238E27FC236}">
                <a16:creationId xmlns:a16="http://schemas.microsoft.com/office/drawing/2014/main" id="{2DB27AC0-7167-184A-9E0D-05E0AD214E37}"/>
              </a:ext>
            </a:extLst>
          </p:cNvPr>
          <p:cNvPicPr>
            <a:picLocks noChangeAspect="1"/>
          </p:cNvPicPr>
          <p:nvPr/>
        </p:nvPicPr>
        <p:blipFill>
          <a:blip r:embed="rId5"/>
          <a:stretch>
            <a:fillRect/>
          </a:stretch>
        </p:blipFill>
        <p:spPr>
          <a:xfrm>
            <a:off x="5656710" y="3208993"/>
            <a:ext cx="6400800" cy="3187700"/>
          </a:xfrm>
          <a:prstGeom prst="rect">
            <a:avLst/>
          </a:prstGeom>
        </p:spPr>
      </p:pic>
    </p:spTree>
    <p:extLst>
      <p:ext uri="{BB962C8B-B14F-4D97-AF65-F5344CB8AC3E}">
        <p14:creationId xmlns:p14="http://schemas.microsoft.com/office/powerpoint/2010/main" val="174101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8D102-57E0-944C-9961-1BE0EFF7643E}"/>
              </a:ext>
            </a:extLst>
          </p:cNvPr>
          <p:cNvSpPr>
            <a:spLocks noGrp="1"/>
          </p:cNvSpPr>
          <p:nvPr>
            <p:ph type="title"/>
          </p:nvPr>
        </p:nvSpPr>
        <p:spPr>
          <a:xfrm>
            <a:off x="646111" y="277620"/>
            <a:ext cx="9404723" cy="870244"/>
          </a:xfrm>
        </p:spPr>
        <p:txBody>
          <a:bodyPr/>
          <a:lstStyle/>
          <a:p>
            <a:r>
              <a:rPr lang="en-US" dirty="0"/>
              <a:t>NF Calculation</a:t>
            </a:r>
          </a:p>
        </p:txBody>
      </p:sp>
      <p:sp>
        <p:nvSpPr>
          <p:cNvPr id="3" name="Content Placeholder 2">
            <a:extLst>
              <a:ext uri="{FF2B5EF4-FFF2-40B4-BE49-F238E27FC236}">
                <a16:creationId xmlns:a16="http://schemas.microsoft.com/office/drawing/2014/main" id="{3704508E-1D2F-814E-BD1A-35197F8675BD}"/>
              </a:ext>
            </a:extLst>
          </p:cNvPr>
          <p:cNvSpPr>
            <a:spLocks noGrp="1"/>
          </p:cNvSpPr>
          <p:nvPr>
            <p:ph sz="half" idx="1"/>
          </p:nvPr>
        </p:nvSpPr>
        <p:spPr>
          <a:xfrm>
            <a:off x="811482" y="1501615"/>
            <a:ext cx="4396339" cy="5078765"/>
          </a:xfrm>
        </p:spPr>
        <p:txBody>
          <a:bodyPr>
            <a:normAutofit/>
          </a:bodyPr>
          <a:lstStyle/>
          <a:p>
            <a:r>
              <a:rPr lang="en-US" dirty="0"/>
              <a:t>The following is an example of calculating NF on a gamma camera that has an FOV of 38.1 cm by 38.1 cm with a matrix size of 64 x 64.</a:t>
            </a:r>
          </a:p>
          <a:p>
            <a:r>
              <a:rPr lang="en-US" dirty="0"/>
              <a:t>When you calculate NF its maximum acceptable </a:t>
            </a:r>
            <a:r>
              <a:rPr lang="en-US" dirty="0" err="1"/>
              <a:t>frequencyis</a:t>
            </a:r>
            <a:r>
              <a:rPr lang="en-US" dirty="0"/>
              <a:t> 0.084 cycles/mm</a:t>
            </a:r>
            <a:r>
              <a:rPr lang="en-US" baseline="30000" dirty="0"/>
              <a:t>-1</a:t>
            </a:r>
            <a:r>
              <a:rPr lang="en-US" dirty="0"/>
              <a:t>.   </a:t>
            </a:r>
          </a:p>
          <a:p>
            <a:r>
              <a:rPr lang="en-US" dirty="0"/>
              <a:t>Reducing the mm/pixel below 5.95 will cause </a:t>
            </a:r>
            <a:r>
              <a:rPr lang="en-US" u="sng" dirty="0"/>
              <a:t>aliasing</a:t>
            </a:r>
            <a:r>
              <a:rPr lang="en-US" dirty="0"/>
              <a:t>.</a:t>
            </a:r>
          </a:p>
          <a:p>
            <a:r>
              <a:rPr lang="en-US" dirty="0"/>
              <a:t>It should be noted that different gamma camera manufacturers have slight variations on how to calculate NF.  The critical factor is to know that NF is be NO greater than ½ of an oscillation per pixel.</a:t>
            </a:r>
          </a:p>
        </p:txBody>
      </p:sp>
      <p:pic>
        <p:nvPicPr>
          <p:cNvPr id="6" name="Content Placeholder 5">
            <a:extLst>
              <a:ext uri="{FF2B5EF4-FFF2-40B4-BE49-F238E27FC236}">
                <a16:creationId xmlns:a16="http://schemas.microsoft.com/office/drawing/2014/main" id="{7D7E276A-05BA-C244-86BD-4922C4DC28E1}"/>
              </a:ext>
            </a:extLst>
          </p:cNvPr>
          <p:cNvPicPr>
            <a:picLocks noGrp="1" noChangeAspect="1"/>
          </p:cNvPicPr>
          <p:nvPr>
            <p:ph sz="half" idx="2"/>
          </p:nvPr>
        </p:nvPicPr>
        <p:blipFill>
          <a:blip r:embed="rId2"/>
          <a:stretch>
            <a:fillRect/>
          </a:stretch>
        </p:blipFill>
        <p:spPr>
          <a:xfrm>
            <a:off x="5882580" y="1973405"/>
            <a:ext cx="5968897" cy="3937503"/>
          </a:xfrm>
        </p:spPr>
      </p:pic>
    </p:spTree>
    <p:extLst>
      <p:ext uri="{BB962C8B-B14F-4D97-AF65-F5344CB8AC3E}">
        <p14:creationId xmlns:p14="http://schemas.microsoft.com/office/powerpoint/2010/main" val="4259210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047540-7515-CF4E-9F92-457AE6AAFE80}"/>
              </a:ext>
            </a:extLst>
          </p:cNvPr>
          <p:cNvSpPr/>
          <p:nvPr/>
        </p:nvSpPr>
        <p:spPr>
          <a:xfrm>
            <a:off x="3256924" y="2967335"/>
            <a:ext cx="5678157" cy="923330"/>
          </a:xfrm>
          <a:prstGeom prst="rect">
            <a:avLst/>
          </a:prstGeom>
          <a:noFill/>
        </p:spPr>
        <p:txBody>
          <a:bodyPr wrap="none" lIns="91440" tIns="45720" rIns="91440" bIns="45720">
            <a:spAutoFit/>
          </a:bodyPr>
          <a:lstStyle/>
          <a:p>
            <a:pPr algn="ctr"/>
            <a:r>
              <a:rPr lang="en-US" sz="5400" dirty="0">
                <a:ln w="0"/>
                <a:solidFill>
                  <a:srgbClr val="00FE0E"/>
                </a:solidFill>
                <a:effectLst>
                  <a:reflection blurRad="6350" stA="53000" endA="300" endPos="35500" dir="5400000" sy="-90000" algn="bl" rotWithShape="0"/>
                </a:effectLst>
              </a:rPr>
              <a:t>Imaging Filtering</a:t>
            </a:r>
          </a:p>
        </p:txBody>
      </p:sp>
    </p:spTree>
    <p:extLst>
      <p:ext uri="{BB962C8B-B14F-4D97-AF65-F5344CB8AC3E}">
        <p14:creationId xmlns:p14="http://schemas.microsoft.com/office/powerpoint/2010/main" val="2396091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8156A-139A-6844-BB6B-E73D5644C250}"/>
              </a:ext>
            </a:extLst>
          </p:cNvPr>
          <p:cNvSpPr>
            <a:spLocks noGrp="1"/>
          </p:cNvSpPr>
          <p:nvPr>
            <p:ph type="title"/>
          </p:nvPr>
        </p:nvSpPr>
        <p:spPr>
          <a:xfrm>
            <a:off x="646111" y="297863"/>
            <a:ext cx="9404723" cy="840273"/>
          </a:xfrm>
        </p:spPr>
        <p:txBody>
          <a:bodyPr/>
          <a:lstStyle/>
          <a:p>
            <a:r>
              <a:rPr lang="en-US" dirty="0"/>
              <a:t>Pre-Filtering </a:t>
            </a:r>
          </a:p>
        </p:txBody>
      </p:sp>
      <p:sp>
        <p:nvSpPr>
          <p:cNvPr id="3" name="Content Placeholder 2">
            <a:extLst>
              <a:ext uri="{FF2B5EF4-FFF2-40B4-BE49-F238E27FC236}">
                <a16:creationId xmlns:a16="http://schemas.microsoft.com/office/drawing/2014/main" id="{4FF77036-EAC6-B144-96EA-06861A1F0980}"/>
              </a:ext>
            </a:extLst>
          </p:cNvPr>
          <p:cNvSpPr>
            <a:spLocks noGrp="1"/>
          </p:cNvSpPr>
          <p:nvPr>
            <p:ph sz="half" idx="1"/>
          </p:nvPr>
        </p:nvSpPr>
        <p:spPr>
          <a:xfrm>
            <a:off x="646111" y="1507788"/>
            <a:ext cx="4614453" cy="4524814"/>
          </a:xfrm>
        </p:spPr>
        <p:txBody>
          <a:bodyPr/>
          <a:lstStyle/>
          <a:p>
            <a:r>
              <a:rPr lang="en-US" dirty="0"/>
              <a:t>Since SPECT raw data images have low count’s, it is recommended to smooth that data before other filters are applied, such as a 9-point smooth.</a:t>
            </a:r>
          </a:p>
          <a:p>
            <a:r>
              <a:rPr lang="en-US" dirty="0"/>
              <a:t>This image profile shows significant variation in counts in the raw data flood source which is graphically displayed.</a:t>
            </a:r>
          </a:p>
          <a:p>
            <a:r>
              <a:rPr lang="en-US" dirty="0"/>
              <a:t>Applying a 9-point smooth image reduces the amount of variation at the pixel level reduce the amount of image noise.</a:t>
            </a:r>
          </a:p>
        </p:txBody>
      </p:sp>
      <p:pic>
        <p:nvPicPr>
          <p:cNvPr id="6" name="Content Placeholder 5">
            <a:extLst>
              <a:ext uri="{FF2B5EF4-FFF2-40B4-BE49-F238E27FC236}">
                <a16:creationId xmlns:a16="http://schemas.microsoft.com/office/drawing/2014/main" id="{FBA60D78-66B5-0748-902F-D0AC3818513F}"/>
              </a:ext>
            </a:extLst>
          </p:cNvPr>
          <p:cNvPicPr>
            <a:picLocks noGrp="1" noChangeAspect="1"/>
          </p:cNvPicPr>
          <p:nvPr>
            <p:ph sz="half" idx="2"/>
          </p:nvPr>
        </p:nvPicPr>
        <p:blipFill>
          <a:blip r:embed="rId2"/>
          <a:stretch>
            <a:fillRect/>
          </a:stretch>
        </p:blipFill>
        <p:spPr>
          <a:xfrm>
            <a:off x="5898313" y="2571716"/>
            <a:ext cx="5429462" cy="1714567"/>
          </a:xfrm>
        </p:spPr>
      </p:pic>
    </p:spTree>
    <p:extLst>
      <p:ext uri="{BB962C8B-B14F-4D97-AF65-F5344CB8AC3E}">
        <p14:creationId xmlns:p14="http://schemas.microsoft.com/office/powerpoint/2010/main" val="3390732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BB83E-9BD2-0D41-A5C6-6A1F18E01DF7}"/>
              </a:ext>
            </a:extLst>
          </p:cNvPr>
          <p:cNvSpPr>
            <a:spLocks noGrp="1"/>
          </p:cNvSpPr>
          <p:nvPr>
            <p:ph type="title"/>
          </p:nvPr>
        </p:nvSpPr>
        <p:spPr/>
        <p:txBody>
          <a:bodyPr/>
          <a:lstStyle/>
          <a:p>
            <a:pPr algn="ctr"/>
            <a:r>
              <a:rPr lang="en-US" dirty="0"/>
              <a:t>First Let’s Think Planar </a:t>
            </a:r>
          </a:p>
        </p:txBody>
      </p:sp>
      <p:sp>
        <p:nvSpPr>
          <p:cNvPr id="3" name="Content Placeholder 2">
            <a:extLst>
              <a:ext uri="{FF2B5EF4-FFF2-40B4-BE49-F238E27FC236}">
                <a16:creationId xmlns:a16="http://schemas.microsoft.com/office/drawing/2014/main" id="{13C3E486-355B-3F4C-963A-1316789568C9}"/>
              </a:ext>
            </a:extLst>
          </p:cNvPr>
          <p:cNvSpPr>
            <a:spLocks noGrp="1"/>
          </p:cNvSpPr>
          <p:nvPr>
            <p:ph sz="half" idx="1"/>
          </p:nvPr>
        </p:nvSpPr>
        <p:spPr>
          <a:xfrm>
            <a:off x="745504" y="1503984"/>
            <a:ext cx="4396339" cy="4195763"/>
          </a:xfrm>
        </p:spPr>
        <p:txBody>
          <a:bodyPr/>
          <a:lstStyle/>
          <a:p>
            <a:r>
              <a:rPr lang="en-US" dirty="0"/>
              <a:t>While the matrix size of a SPECT image varies between 64 x 64 or 128 x 128.  Let us examine a  5 x 5 matrix and collect activity from a single point source.</a:t>
            </a:r>
          </a:p>
          <a:p>
            <a:r>
              <a:rPr lang="en-US" dirty="0"/>
              <a:t>The number 3 represents the acquired counts that generated from the single red hot spot.</a:t>
            </a:r>
          </a:p>
          <a:p>
            <a:r>
              <a:rPr lang="en-US" dirty="0"/>
              <a:t>Notice that all other pixels have a value of zero since no activity was collected in any of the other pixels.</a:t>
            </a:r>
          </a:p>
        </p:txBody>
      </p:sp>
      <p:pic>
        <p:nvPicPr>
          <p:cNvPr id="6" name="Content Placeholder 5" descr="Table&#10;&#10;Description automatically generated with low confidence">
            <a:extLst>
              <a:ext uri="{FF2B5EF4-FFF2-40B4-BE49-F238E27FC236}">
                <a16:creationId xmlns:a16="http://schemas.microsoft.com/office/drawing/2014/main" id="{BDC8571F-A0B2-FB42-BFFA-741433B600B7}"/>
              </a:ext>
            </a:extLst>
          </p:cNvPr>
          <p:cNvPicPr>
            <a:picLocks noGrp="1" noChangeAspect="1"/>
          </p:cNvPicPr>
          <p:nvPr>
            <p:ph sz="half" idx="2"/>
          </p:nvPr>
        </p:nvPicPr>
        <p:blipFill>
          <a:blip r:embed="rId2"/>
          <a:stretch>
            <a:fillRect/>
          </a:stretch>
        </p:blipFill>
        <p:spPr>
          <a:xfrm>
            <a:off x="8377881" y="1503984"/>
            <a:ext cx="1672953" cy="4239230"/>
          </a:xfrm>
        </p:spPr>
      </p:pic>
    </p:spTree>
    <p:extLst>
      <p:ext uri="{BB962C8B-B14F-4D97-AF65-F5344CB8AC3E}">
        <p14:creationId xmlns:p14="http://schemas.microsoft.com/office/powerpoint/2010/main" val="22809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38AC7-0DF4-2E4A-B881-6B3C2116A1D6}"/>
              </a:ext>
            </a:extLst>
          </p:cNvPr>
          <p:cNvSpPr>
            <a:spLocks noGrp="1"/>
          </p:cNvSpPr>
          <p:nvPr>
            <p:ph type="title"/>
          </p:nvPr>
        </p:nvSpPr>
        <p:spPr>
          <a:xfrm>
            <a:off x="646111" y="306803"/>
            <a:ext cx="9404723" cy="909154"/>
          </a:xfrm>
        </p:spPr>
        <p:txBody>
          <a:bodyPr/>
          <a:lstStyle/>
          <a:p>
            <a:r>
              <a:rPr lang="en-US" dirty="0"/>
              <a:t>Types of Filters</a:t>
            </a:r>
          </a:p>
        </p:txBody>
      </p:sp>
      <p:sp>
        <p:nvSpPr>
          <p:cNvPr id="3" name="Content Placeholder 2">
            <a:extLst>
              <a:ext uri="{FF2B5EF4-FFF2-40B4-BE49-F238E27FC236}">
                <a16:creationId xmlns:a16="http://schemas.microsoft.com/office/drawing/2014/main" id="{96CBFEF5-13B1-4A4A-A480-3ABDA470ECE4}"/>
              </a:ext>
            </a:extLst>
          </p:cNvPr>
          <p:cNvSpPr>
            <a:spLocks noGrp="1"/>
          </p:cNvSpPr>
          <p:nvPr>
            <p:ph sz="half" idx="1"/>
          </p:nvPr>
        </p:nvSpPr>
        <p:spPr>
          <a:xfrm>
            <a:off x="646111" y="1652013"/>
            <a:ext cx="4396339" cy="4195763"/>
          </a:xfrm>
        </p:spPr>
        <p:txBody>
          <a:bodyPr>
            <a:normAutofit/>
          </a:bodyPr>
          <a:lstStyle/>
          <a:p>
            <a:r>
              <a:rPr lang="en-US" dirty="0"/>
              <a:t>Goal in processing FBP data</a:t>
            </a:r>
          </a:p>
          <a:p>
            <a:pPr marL="0" indent="0">
              <a:buNone/>
            </a:pPr>
            <a:r>
              <a:rPr lang="en-US" dirty="0"/>
              <a:t>	1) Remove BKG.</a:t>
            </a:r>
          </a:p>
          <a:p>
            <a:pPr marL="0" indent="0">
              <a:buNone/>
            </a:pPr>
            <a:r>
              <a:rPr lang="en-US" dirty="0"/>
              <a:t>	2) Remove noise.</a:t>
            </a:r>
          </a:p>
          <a:p>
            <a:r>
              <a:rPr lang="en-US" dirty="0"/>
              <a:t>Application of Low Pass Filters remove noise (high frequencies).</a:t>
            </a:r>
          </a:p>
          <a:p>
            <a:r>
              <a:rPr lang="en-US" dirty="0"/>
              <a:t>Application of High Pass Filters remove BKG (low frequencies).</a:t>
            </a:r>
          </a:p>
          <a:p>
            <a:r>
              <a:rPr lang="en-US" dirty="0"/>
              <a:t>Band Pass filters remove low and high frequencies keeping the mid-range frequencies where the true data is located.</a:t>
            </a:r>
          </a:p>
        </p:txBody>
      </p:sp>
      <p:pic>
        <p:nvPicPr>
          <p:cNvPr id="6" name="Content Placeholder 5">
            <a:extLst>
              <a:ext uri="{FF2B5EF4-FFF2-40B4-BE49-F238E27FC236}">
                <a16:creationId xmlns:a16="http://schemas.microsoft.com/office/drawing/2014/main" id="{69F534BE-FF95-D244-9586-71A2EAC44F17}"/>
              </a:ext>
            </a:extLst>
          </p:cNvPr>
          <p:cNvPicPr>
            <a:picLocks noGrp="1" noChangeAspect="1"/>
          </p:cNvPicPr>
          <p:nvPr>
            <p:ph sz="half" idx="2"/>
          </p:nvPr>
        </p:nvPicPr>
        <p:blipFill>
          <a:blip r:embed="rId2"/>
          <a:stretch>
            <a:fillRect/>
          </a:stretch>
        </p:blipFill>
        <p:spPr>
          <a:xfrm>
            <a:off x="6244675" y="1876223"/>
            <a:ext cx="5301214" cy="3833914"/>
          </a:xfrm>
        </p:spPr>
      </p:pic>
    </p:spTree>
    <p:extLst>
      <p:ext uri="{BB962C8B-B14F-4D97-AF65-F5344CB8AC3E}">
        <p14:creationId xmlns:p14="http://schemas.microsoft.com/office/powerpoint/2010/main" val="2274966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BC185-A348-6B45-BD71-16175C15799D}"/>
              </a:ext>
            </a:extLst>
          </p:cNvPr>
          <p:cNvSpPr>
            <a:spLocks noGrp="1"/>
          </p:cNvSpPr>
          <p:nvPr>
            <p:ph type="title"/>
          </p:nvPr>
        </p:nvSpPr>
        <p:spPr>
          <a:xfrm>
            <a:off x="646111" y="452718"/>
            <a:ext cx="9404723" cy="938337"/>
          </a:xfrm>
        </p:spPr>
        <p:txBody>
          <a:bodyPr/>
          <a:lstStyle/>
          <a:p>
            <a:r>
              <a:rPr lang="en-US" dirty="0"/>
              <a:t>Windowing the Frequencies</a:t>
            </a:r>
          </a:p>
        </p:txBody>
      </p:sp>
      <p:sp>
        <p:nvSpPr>
          <p:cNvPr id="3" name="Content Placeholder 2">
            <a:extLst>
              <a:ext uri="{FF2B5EF4-FFF2-40B4-BE49-F238E27FC236}">
                <a16:creationId xmlns:a16="http://schemas.microsoft.com/office/drawing/2014/main" id="{5D682569-8815-1540-B904-7DC9D95EF11D}"/>
              </a:ext>
            </a:extLst>
          </p:cNvPr>
          <p:cNvSpPr>
            <a:spLocks noGrp="1"/>
          </p:cNvSpPr>
          <p:nvPr>
            <p:ph sz="half" idx="1"/>
          </p:nvPr>
        </p:nvSpPr>
        <p:spPr>
          <a:xfrm>
            <a:off x="594839" y="1649691"/>
            <a:ext cx="5093208" cy="4949071"/>
          </a:xfrm>
        </p:spPr>
        <p:txBody>
          <a:bodyPr>
            <a:normAutofit/>
          </a:bodyPr>
          <a:lstStyle/>
          <a:p>
            <a:r>
              <a:rPr lang="en-US" sz="2000" dirty="0"/>
              <a:t>The closest filter to a Band Pass would be the application of windowing the frequencies.</a:t>
            </a:r>
          </a:p>
          <a:p>
            <a:r>
              <a:rPr lang="en-US" sz="2000" dirty="0"/>
              <a:t>Applying a low frequency filter, Hanning, remove image noise.</a:t>
            </a:r>
          </a:p>
          <a:p>
            <a:r>
              <a:rPr lang="en-US" sz="2000" dirty="0"/>
              <a:t>Applying a high frequency filter, Ramp, removes the low frequencies </a:t>
            </a:r>
          </a:p>
          <a:p>
            <a:r>
              <a:rPr lang="en-US" sz="2000" dirty="0"/>
              <a:t>The net results of reconstructing the frequencies is to keep the middle frequencies where the true counts are located.</a:t>
            </a:r>
          </a:p>
        </p:txBody>
      </p:sp>
      <p:pic>
        <p:nvPicPr>
          <p:cNvPr id="6" name="Content Placeholder 5">
            <a:extLst>
              <a:ext uri="{FF2B5EF4-FFF2-40B4-BE49-F238E27FC236}">
                <a16:creationId xmlns:a16="http://schemas.microsoft.com/office/drawing/2014/main" id="{CC01D3F1-BBCF-8042-9750-4EC536AB271F}"/>
              </a:ext>
            </a:extLst>
          </p:cNvPr>
          <p:cNvPicPr>
            <a:picLocks noGrp="1" noChangeAspect="1"/>
          </p:cNvPicPr>
          <p:nvPr>
            <p:ph sz="half" idx="2"/>
          </p:nvPr>
        </p:nvPicPr>
        <p:blipFill>
          <a:blip r:embed="rId2"/>
          <a:stretch>
            <a:fillRect/>
          </a:stretch>
        </p:blipFill>
        <p:spPr>
          <a:xfrm>
            <a:off x="6024218" y="2823054"/>
            <a:ext cx="5572943" cy="1875406"/>
          </a:xfrm>
        </p:spPr>
      </p:pic>
    </p:spTree>
    <p:extLst>
      <p:ext uri="{BB962C8B-B14F-4D97-AF65-F5344CB8AC3E}">
        <p14:creationId xmlns:p14="http://schemas.microsoft.com/office/powerpoint/2010/main" val="2937541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D8728-C0A5-0343-8011-6092E0B71817}"/>
              </a:ext>
            </a:extLst>
          </p:cNvPr>
          <p:cNvSpPr>
            <a:spLocks noGrp="1"/>
          </p:cNvSpPr>
          <p:nvPr>
            <p:ph type="title"/>
          </p:nvPr>
        </p:nvSpPr>
        <p:spPr>
          <a:xfrm>
            <a:off x="412647" y="462445"/>
            <a:ext cx="9830578" cy="831333"/>
          </a:xfrm>
        </p:spPr>
        <p:txBody>
          <a:bodyPr/>
          <a:lstStyle/>
          <a:p>
            <a:r>
              <a:rPr lang="en-US" dirty="0"/>
              <a:t>Butterworth Filter – Critical Frequency</a:t>
            </a:r>
          </a:p>
        </p:txBody>
      </p:sp>
      <p:sp>
        <p:nvSpPr>
          <p:cNvPr id="3" name="Content Placeholder 2">
            <a:extLst>
              <a:ext uri="{FF2B5EF4-FFF2-40B4-BE49-F238E27FC236}">
                <a16:creationId xmlns:a16="http://schemas.microsoft.com/office/drawing/2014/main" id="{997168A7-CDF8-224D-9A6B-2CFA099F5B40}"/>
              </a:ext>
            </a:extLst>
          </p:cNvPr>
          <p:cNvSpPr>
            <a:spLocks noGrp="1"/>
          </p:cNvSpPr>
          <p:nvPr>
            <p:ph sz="half" idx="1"/>
          </p:nvPr>
        </p:nvSpPr>
        <p:spPr>
          <a:xfrm>
            <a:off x="762843" y="2235674"/>
            <a:ext cx="4396339" cy="3769200"/>
          </a:xfrm>
        </p:spPr>
        <p:txBody>
          <a:bodyPr>
            <a:normAutofit/>
          </a:bodyPr>
          <a:lstStyle/>
          <a:p>
            <a:r>
              <a:rPr lang="en-US" dirty="0"/>
              <a:t>Critical Frequency – in the example shown.</a:t>
            </a:r>
          </a:p>
          <a:p>
            <a:r>
              <a:rPr lang="en-US" dirty="0"/>
              <a:t>Adjusting the critical frequency has two effects.</a:t>
            </a:r>
          </a:p>
          <a:p>
            <a:pPr lvl="1"/>
            <a:r>
              <a:rPr lang="en-US" dirty="0"/>
              <a:t>Increasing the frequency brings in smaller objects.</a:t>
            </a:r>
          </a:p>
          <a:p>
            <a:pPr lvl="1"/>
            <a:r>
              <a:rPr lang="en-US" dirty="0"/>
              <a:t>Increasing the critical frequency to beyond 0.5 cycles/pixel with cause aliasing.</a:t>
            </a:r>
          </a:p>
          <a:p>
            <a:r>
              <a:rPr lang="en-US" dirty="0"/>
              <a:t>Never going beyond the NF frequency.</a:t>
            </a:r>
          </a:p>
          <a:p>
            <a:pPr lvl="1"/>
            <a:endParaRPr lang="en-US" dirty="0"/>
          </a:p>
        </p:txBody>
      </p:sp>
      <p:pic>
        <p:nvPicPr>
          <p:cNvPr id="6" name="Content Placeholder 5">
            <a:extLst>
              <a:ext uri="{FF2B5EF4-FFF2-40B4-BE49-F238E27FC236}">
                <a16:creationId xmlns:a16="http://schemas.microsoft.com/office/drawing/2014/main" id="{4EEFCA35-7A4E-0D4C-8CE4-C14C0AF35723}"/>
              </a:ext>
            </a:extLst>
          </p:cNvPr>
          <p:cNvPicPr>
            <a:picLocks noGrp="1" noChangeAspect="1"/>
          </p:cNvPicPr>
          <p:nvPr>
            <p:ph sz="half" idx="2"/>
          </p:nvPr>
        </p:nvPicPr>
        <p:blipFill>
          <a:blip r:embed="rId2"/>
          <a:stretch>
            <a:fillRect/>
          </a:stretch>
        </p:blipFill>
        <p:spPr>
          <a:xfrm>
            <a:off x="6767259" y="2114077"/>
            <a:ext cx="3283575" cy="2847030"/>
          </a:xfrm>
        </p:spPr>
      </p:pic>
    </p:spTree>
    <p:extLst>
      <p:ext uri="{BB962C8B-B14F-4D97-AF65-F5344CB8AC3E}">
        <p14:creationId xmlns:p14="http://schemas.microsoft.com/office/powerpoint/2010/main" val="20643504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73BB24-31E6-7F44-BC4B-82E074D56CBF}"/>
              </a:ext>
            </a:extLst>
          </p:cNvPr>
          <p:cNvSpPr>
            <a:spLocks noGrp="1"/>
          </p:cNvSpPr>
          <p:nvPr>
            <p:ph type="title"/>
          </p:nvPr>
        </p:nvSpPr>
        <p:spPr>
          <a:xfrm>
            <a:off x="646111" y="452718"/>
            <a:ext cx="9404723" cy="947819"/>
          </a:xfrm>
        </p:spPr>
        <p:txBody>
          <a:bodyPr/>
          <a:lstStyle/>
          <a:p>
            <a:r>
              <a:rPr lang="en-US" dirty="0"/>
              <a:t>Example Critical Frequency</a:t>
            </a:r>
          </a:p>
        </p:txBody>
      </p:sp>
      <p:pic>
        <p:nvPicPr>
          <p:cNvPr id="7" name="Picture 6">
            <a:extLst>
              <a:ext uri="{FF2B5EF4-FFF2-40B4-BE49-F238E27FC236}">
                <a16:creationId xmlns:a16="http://schemas.microsoft.com/office/drawing/2014/main" id="{23066AB9-0A6E-9543-A5A0-71343533C6AA}"/>
              </a:ext>
            </a:extLst>
          </p:cNvPr>
          <p:cNvPicPr>
            <a:picLocks noChangeAspect="1"/>
          </p:cNvPicPr>
          <p:nvPr/>
        </p:nvPicPr>
        <p:blipFill>
          <a:blip r:embed="rId2"/>
          <a:stretch>
            <a:fillRect/>
          </a:stretch>
        </p:blipFill>
        <p:spPr>
          <a:xfrm>
            <a:off x="2249181" y="1806617"/>
            <a:ext cx="7531100" cy="4051300"/>
          </a:xfrm>
          <a:prstGeom prst="rect">
            <a:avLst/>
          </a:prstGeom>
        </p:spPr>
      </p:pic>
    </p:spTree>
    <p:extLst>
      <p:ext uri="{BB962C8B-B14F-4D97-AF65-F5344CB8AC3E}">
        <p14:creationId xmlns:p14="http://schemas.microsoft.com/office/powerpoint/2010/main" val="4292243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B661A-56AE-AE48-BDFB-D6E2C88B5E5C}"/>
              </a:ext>
            </a:extLst>
          </p:cNvPr>
          <p:cNvSpPr>
            <a:spLocks noGrp="1"/>
          </p:cNvSpPr>
          <p:nvPr>
            <p:ph type="title"/>
          </p:nvPr>
        </p:nvSpPr>
        <p:spPr>
          <a:xfrm>
            <a:off x="646111" y="452718"/>
            <a:ext cx="9404723" cy="928610"/>
          </a:xfrm>
        </p:spPr>
        <p:txBody>
          <a:bodyPr/>
          <a:lstStyle/>
          <a:p>
            <a:r>
              <a:rPr lang="en-US" dirty="0"/>
              <a:t>Butterworth – Order </a:t>
            </a:r>
          </a:p>
        </p:txBody>
      </p:sp>
      <p:sp>
        <p:nvSpPr>
          <p:cNvPr id="3" name="Content Placeholder 2">
            <a:extLst>
              <a:ext uri="{FF2B5EF4-FFF2-40B4-BE49-F238E27FC236}">
                <a16:creationId xmlns:a16="http://schemas.microsoft.com/office/drawing/2014/main" id="{D566A3FA-8C8A-ED4A-9715-2C9CD3C55AA2}"/>
              </a:ext>
            </a:extLst>
          </p:cNvPr>
          <p:cNvSpPr>
            <a:spLocks noGrp="1"/>
          </p:cNvSpPr>
          <p:nvPr>
            <p:ph sz="half" idx="1"/>
          </p:nvPr>
        </p:nvSpPr>
        <p:spPr>
          <a:xfrm>
            <a:off x="535022" y="2177308"/>
            <a:ext cx="5022996" cy="3377187"/>
          </a:xfrm>
        </p:spPr>
        <p:txBody>
          <a:bodyPr/>
          <a:lstStyle/>
          <a:p>
            <a:r>
              <a:rPr lang="en-US" dirty="0"/>
              <a:t>Changing the order will adjust the slop of the MTF</a:t>
            </a:r>
          </a:p>
          <a:p>
            <a:r>
              <a:rPr lang="en-US" dirty="0"/>
              <a:t>8 gives you more low frequency and cuts off the noise and smaller objects.</a:t>
            </a:r>
          </a:p>
          <a:p>
            <a:r>
              <a:rPr lang="en-US" dirty="0"/>
              <a:t>4 reduces BKG and increases noise and smaller objects data.</a:t>
            </a:r>
          </a:p>
          <a:p>
            <a:r>
              <a:rPr lang="en-US" dirty="0"/>
              <a:t>2 brings in the greatest amount of noise and small object data while further reducing BKG.</a:t>
            </a:r>
          </a:p>
        </p:txBody>
      </p:sp>
      <p:pic>
        <p:nvPicPr>
          <p:cNvPr id="14" name="Content Placeholder 13">
            <a:extLst>
              <a:ext uri="{FF2B5EF4-FFF2-40B4-BE49-F238E27FC236}">
                <a16:creationId xmlns:a16="http://schemas.microsoft.com/office/drawing/2014/main" id="{351EF6CE-F370-C840-9217-686A698DBE1B}"/>
              </a:ext>
            </a:extLst>
          </p:cNvPr>
          <p:cNvPicPr>
            <a:picLocks noGrp="1" noChangeAspect="1"/>
          </p:cNvPicPr>
          <p:nvPr>
            <p:ph sz="half" idx="2"/>
          </p:nvPr>
        </p:nvPicPr>
        <p:blipFill>
          <a:blip r:embed="rId2"/>
          <a:stretch>
            <a:fillRect/>
          </a:stretch>
        </p:blipFill>
        <p:spPr>
          <a:xfrm>
            <a:off x="6462101" y="2157852"/>
            <a:ext cx="4725163" cy="3377187"/>
          </a:xfrm>
        </p:spPr>
      </p:pic>
    </p:spTree>
    <p:extLst>
      <p:ext uri="{BB962C8B-B14F-4D97-AF65-F5344CB8AC3E}">
        <p14:creationId xmlns:p14="http://schemas.microsoft.com/office/powerpoint/2010/main" val="3265501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E3B6-155B-E545-A8AF-80C4808CA3D3}"/>
              </a:ext>
            </a:extLst>
          </p:cNvPr>
          <p:cNvSpPr>
            <a:spLocks noGrp="1"/>
          </p:cNvSpPr>
          <p:nvPr>
            <p:ph type="title"/>
          </p:nvPr>
        </p:nvSpPr>
        <p:spPr>
          <a:xfrm>
            <a:off x="646111" y="452718"/>
            <a:ext cx="9404723" cy="802150"/>
          </a:xfrm>
        </p:spPr>
        <p:txBody>
          <a:bodyPr/>
          <a:lstStyle/>
          <a:p>
            <a:r>
              <a:rPr lang="en-US" dirty="0"/>
              <a:t>Butterworth – Cut-Off</a:t>
            </a:r>
          </a:p>
        </p:txBody>
      </p:sp>
      <p:sp>
        <p:nvSpPr>
          <p:cNvPr id="3" name="Content Placeholder 2">
            <a:extLst>
              <a:ext uri="{FF2B5EF4-FFF2-40B4-BE49-F238E27FC236}">
                <a16:creationId xmlns:a16="http://schemas.microsoft.com/office/drawing/2014/main" id="{093A3552-CA4E-6746-AD4B-4BC2A5AA041B}"/>
              </a:ext>
            </a:extLst>
          </p:cNvPr>
          <p:cNvSpPr>
            <a:spLocks noGrp="1"/>
          </p:cNvSpPr>
          <p:nvPr>
            <p:ph sz="half" idx="1"/>
          </p:nvPr>
        </p:nvSpPr>
        <p:spPr>
          <a:xfrm>
            <a:off x="325099" y="1418549"/>
            <a:ext cx="5287761" cy="4875247"/>
          </a:xfrm>
        </p:spPr>
        <p:txBody>
          <a:bodyPr>
            <a:normAutofit fontScale="85000" lnSpcReduction="20000"/>
          </a:bodyPr>
          <a:lstStyle/>
          <a:p>
            <a:r>
              <a:rPr lang="en-US" dirty="0"/>
              <a:t>Role of cut-off frequency can help improve image quality</a:t>
            </a:r>
          </a:p>
          <a:p>
            <a:r>
              <a:rPr lang="en-US" dirty="0"/>
              <a:t>The MTF of best fit is the order of 2 (blue)  with a NF cutoff of 0.5 cycles/pixel/.</a:t>
            </a:r>
          </a:p>
          <a:p>
            <a:r>
              <a:rPr lang="en-US" dirty="0"/>
              <a:t>Consider</a:t>
            </a:r>
          </a:p>
          <a:p>
            <a:pPr lvl="1"/>
            <a:r>
              <a:rPr lang="en-US" dirty="0"/>
              <a:t>In the upper portion of the MTF there is an indentation of the curve reducing the  background frequency.  At the lower portion of the curve there is a significant increase in high frequencies.</a:t>
            </a:r>
          </a:p>
          <a:p>
            <a:pPr lvl="1"/>
            <a:r>
              <a:rPr lang="en-US" dirty="0"/>
              <a:t>If you place an imaginary cutoff of 0.5 you maximize the higher frequencies, but prevent aliasing</a:t>
            </a:r>
          </a:p>
          <a:p>
            <a:r>
              <a:rPr lang="en-US" dirty="0"/>
              <a:t>Depending on where you place the cut-off you can:</a:t>
            </a:r>
          </a:p>
          <a:p>
            <a:pPr lvl="1"/>
            <a:r>
              <a:rPr lang="en-US" dirty="0"/>
              <a:t>Reduce the amount of noise </a:t>
            </a:r>
          </a:p>
          <a:p>
            <a:pPr lvl="1"/>
            <a:r>
              <a:rPr lang="en-US" dirty="0"/>
              <a:t>Reduce the amount of background</a:t>
            </a:r>
          </a:p>
          <a:p>
            <a:pPr lvl="1"/>
            <a:r>
              <a:rPr lang="en-US" dirty="0"/>
              <a:t>Prevent aliasing</a:t>
            </a:r>
          </a:p>
          <a:p>
            <a:pPr lvl="1"/>
            <a:r>
              <a:rPr lang="en-US" dirty="0"/>
              <a:t>Net result  - Improve image contrast</a:t>
            </a:r>
          </a:p>
        </p:txBody>
      </p:sp>
      <p:pic>
        <p:nvPicPr>
          <p:cNvPr id="6" name="Content Placeholder 5">
            <a:extLst>
              <a:ext uri="{FF2B5EF4-FFF2-40B4-BE49-F238E27FC236}">
                <a16:creationId xmlns:a16="http://schemas.microsoft.com/office/drawing/2014/main" id="{8D5D6A11-22B0-1F4B-AB88-D8597DF36FE3}"/>
              </a:ext>
            </a:extLst>
          </p:cNvPr>
          <p:cNvPicPr>
            <a:picLocks noGrp="1" noChangeAspect="1"/>
          </p:cNvPicPr>
          <p:nvPr>
            <p:ph sz="half" idx="2"/>
          </p:nvPr>
        </p:nvPicPr>
        <p:blipFill>
          <a:blip r:embed="rId2"/>
          <a:stretch>
            <a:fillRect/>
          </a:stretch>
        </p:blipFill>
        <p:spPr>
          <a:xfrm>
            <a:off x="5842779" y="1987550"/>
            <a:ext cx="5066302" cy="3333480"/>
          </a:xfrm>
        </p:spPr>
      </p:pic>
    </p:spTree>
    <p:extLst>
      <p:ext uri="{BB962C8B-B14F-4D97-AF65-F5344CB8AC3E}">
        <p14:creationId xmlns:p14="http://schemas.microsoft.com/office/powerpoint/2010/main" val="3192828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57FE67-3CE4-F04E-AA4D-0CCEF54A6C52}"/>
              </a:ext>
            </a:extLst>
          </p:cNvPr>
          <p:cNvSpPr>
            <a:spLocks noGrp="1"/>
          </p:cNvSpPr>
          <p:nvPr>
            <p:ph type="title"/>
          </p:nvPr>
        </p:nvSpPr>
        <p:spPr>
          <a:xfrm>
            <a:off x="646111" y="452718"/>
            <a:ext cx="9404723" cy="982543"/>
          </a:xfrm>
        </p:spPr>
        <p:txBody>
          <a:bodyPr/>
          <a:lstStyle/>
          <a:p>
            <a:r>
              <a:rPr lang="en-US" dirty="0"/>
              <a:t>Example – Cut-Off Frequency</a:t>
            </a:r>
          </a:p>
        </p:txBody>
      </p:sp>
      <p:pic>
        <p:nvPicPr>
          <p:cNvPr id="19" name="Picture 18">
            <a:extLst>
              <a:ext uri="{FF2B5EF4-FFF2-40B4-BE49-F238E27FC236}">
                <a16:creationId xmlns:a16="http://schemas.microsoft.com/office/drawing/2014/main" id="{B3E1A2F5-ABD1-E440-BB8D-45A7667F01E2}"/>
              </a:ext>
            </a:extLst>
          </p:cNvPr>
          <p:cNvPicPr>
            <a:picLocks noChangeAspect="1"/>
          </p:cNvPicPr>
          <p:nvPr/>
        </p:nvPicPr>
        <p:blipFill>
          <a:blip r:embed="rId2"/>
          <a:stretch>
            <a:fillRect/>
          </a:stretch>
        </p:blipFill>
        <p:spPr>
          <a:xfrm>
            <a:off x="1889486" y="1687493"/>
            <a:ext cx="7556500" cy="4038600"/>
          </a:xfrm>
          <a:prstGeom prst="rect">
            <a:avLst/>
          </a:prstGeom>
        </p:spPr>
      </p:pic>
    </p:spTree>
    <p:extLst>
      <p:ext uri="{BB962C8B-B14F-4D97-AF65-F5344CB8AC3E}">
        <p14:creationId xmlns:p14="http://schemas.microsoft.com/office/powerpoint/2010/main" val="20641171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31C09-CFFF-2340-BC3A-2908EA4A71CB}"/>
              </a:ext>
            </a:extLst>
          </p:cNvPr>
          <p:cNvSpPr>
            <a:spLocks noGrp="1"/>
          </p:cNvSpPr>
          <p:nvPr>
            <p:ph type="title"/>
          </p:nvPr>
        </p:nvSpPr>
        <p:spPr>
          <a:xfrm>
            <a:off x="646111" y="365169"/>
            <a:ext cx="9404723" cy="831333"/>
          </a:xfrm>
        </p:spPr>
        <p:txBody>
          <a:bodyPr/>
          <a:lstStyle/>
          <a:p>
            <a:r>
              <a:rPr lang="en-US" dirty="0"/>
              <a:t>Applying windowing</a:t>
            </a:r>
          </a:p>
        </p:txBody>
      </p:sp>
      <p:sp>
        <p:nvSpPr>
          <p:cNvPr id="3" name="Content Placeholder 2">
            <a:extLst>
              <a:ext uri="{FF2B5EF4-FFF2-40B4-BE49-F238E27FC236}">
                <a16:creationId xmlns:a16="http://schemas.microsoft.com/office/drawing/2014/main" id="{2E0A692D-A9D1-2249-9EBD-7D6C0AFD6016}"/>
              </a:ext>
            </a:extLst>
          </p:cNvPr>
          <p:cNvSpPr>
            <a:spLocks noGrp="1"/>
          </p:cNvSpPr>
          <p:nvPr>
            <p:ph sz="half" idx="1"/>
          </p:nvPr>
        </p:nvSpPr>
        <p:spPr>
          <a:xfrm>
            <a:off x="461286" y="1632558"/>
            <a:ext cx="4396339" cy="4195763"/>
          </a:xfrm>
        </p:spPr>
        <p:txBody>
          <a:bodyPr/>
          <a:lstStyle/>
          <a:p>
            <a:r>
              <a:rPr lang="en-US" dirty="0"/>
              <a:t>If you were going to apply windowing to process this data which two filters would you choose?</a:t>
            </a:r>
          </a:p>
          <a:p>
            <a:r>
              <a:rPr lang="en-US" dirty="0"/>
              <a:t>Ramp removes the BKG</a:t>
            </a:r>
          </a:p>
          <a:p>
            <a:r>
              <a:rPr lang="en-US" dirty="0"/>
              <a:t>All others are low frequency filters. </a:t>
            </a:r>
          </a:p>
          <a:p>
            <a:r>
              <a:rPr lang="en-US" dirty="0"/>
              <a:t>Applying Butterworth causes a loss in patient data  </a:t>
            </a:r>
          </a:p>
          <a:p>
            <a:r>
              <a:rPr lang="en-US" dirty="0"/>
              <a:t>However, Hanning keeps all the patient data and removes excessive noise.</a:t>
            </a:r>
          </a:p>
          <a:p>
            <a:endParaRPr lang="en-US" dirty="0"/>
          </a:p>
        </p:txBody>
      </p:sp>
      <p:pic>
        <p:nvPicPr>
          <p:cNvPr id="6" name="Content Placeholder 5">
            <a:extLst>
              <a:ext uri="{FF2B5EF4-FFF2-40B4-BE49-F238E27FC236}">
                <a16:creationId xmlns:a16="http://schemas.microsoft.com/office/drawing/2014/main" id="{25201267-166B-9B46-8A05-0A0A37D5BC77}"/>
              </a:ext>
            </a:extLst>
          </p:cNvPr>
          <p:cNvPicPr>
            <a:picLocks noGrp="1" noChangeAspect="1"/>
          </p:cNvPicPr>
          <p:nvPr>
            <p:ph sz="half" idx="2"/>
          </p:nvPr>
        </p:nvPicPr>
        <p:blipFill>
          <a:blip r:embed="rId2"/>
          <a:stretch>
            <a:fillRect/>
          </a:stretch>
        </p:blipFill>
        <p:spPr>
          <a:xfrm>
            <a:off x="6273800" y="1751367"/>
            <a:ext cx="4965700" cy="3911600"/>
          </a:xfrm>
        </p:spPr>
      </p:pic>
      <p:pic>
        <p:nvPicPr>
          <p:cNvPr id="8" name="Picture 7">
            <a:extLst>
              <a:ext uri="{FF2B5EF4-FFF2-40B4-BE49-F238E27FC236}">
                <a16:creationId xmlns:a16="http://schemas.microsoft.com/office/drawing/2014/main" id="{1F0B4A38-396C-B546-BC72-F08F97E2E58A}"/>
              </a:ext>
            </a:extLst>
          </p:cNvPr>
          <p:cNvPicPr>
            <a:picLocks noChangeAspect="1"/>
          </p:cNvPicPr>
          <p:nvPr/>
        </p:nvPicPr>
        <p:blipFill>
          <a:blip r:embed="rId3"/>
          <a:stretch>
            <a:fillRect/>
          </a:stretch>
        </p:blipFill>
        <p:spPr>
          <a:xfrm>
            <a:off x="6870700" y="2165215"/>
            <a:ext cx="3771900" cy="2819400"/>
          </a:xfrm>
          <a:prstGeom prst="rect">
            <a:avLst/>
          </a:prstGeom>
        </p:spPr>
      </p:pic>
      <p:pic>
        <p:nvPicPr>
          <p:cNvPr id="10" name="Picture 9">
            <a:extLst>
              <a:ext uri="{FF2B5EF4-FFF2-40B4-BE49-F238E27FC236}">
                <a16:creationId xmlns:a16="http://schemas.microsoft.com/office/drawing/2014/main" id="{46054A31-CCDE-994F-952A-85FC4014E51A}"/>
              </a:ext>
            </a:extLst>
          </p:cNvPr>
          <p:cNvPicPr>
            <a:picLocks noChangeAspect="1"/>
          </p:cNvPicPr>
          <p:nvPr/>
        </p:nvPicPr>
        <p:blipFill>
          <a:blip r:embed="rId4"/>
          <a:stretch>
            <a:fillRect/>
          </a:stretch>
        </p:blipFill>
        <p:spPr>
          <a:xfrm>
            <a:off x="6749005" y="2165215"/>
            <a:ext cx="3810000" cy="2819400"/>
          </a:xfrm>
          <a:prstGeom prst="rect">
            <a:avLst/>
          </a:prstGeom>
        </p:spPr>
      </p:pic>
    </p:spTree>
    <p:extLst>
      <p:ext uri="{BB962C8B-B14F-4D97-AF65-F5344CB8AC3E}">
        <p14:creationId xmlns:p14="http://schemas.microsoft.com/office/powerpoint/2010/main" val="270305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AD4144-5BBF-E241-8F36-620511284910}"/>
              </a:ext>
            </a:extLst>
          </p:cNvPr>
          <p:cNvSpPr/>
          <p:nvPr/>
        </p:nvSpPr>
        <p:spPr>
          <a:xfrm>
            <a:off x="3924334" y="3071507"/>
            <a:ext cx="4065537" cy="923330"/>
          </a:xfrm>
          <a:prstGeom prst="rect">
            <a:avLst/>
          </a:prstGeom>
          <a:noFill/>
        </p:spPr>
        <p:txBody>
          <a:bodyPr wrap="none" lIns="91440" tIns="45720" rIns="91440" bIns="45720">
            <a:spAutoFit/>
          </a:bodyPr>
          <a:lstStyle/>
          <a:p>
            <a:pPr algn="ctr"/>
            <a:r>
              <a:rPr lang="en-US" sz="5400" dirty="0">
                <a:ln w="0"/>
                <a:solidFill>
                  <a:srgbClr val="00FE0E"/>
                </a:solidFill>
                <a:effectLst>
                  <a:reflection blurRad="6350" stA="53000" endA="300" endPos="35500" dir="5400000" sy="-90000" algn="bl" rotWithShape="0"/>
                </a:effectLst>
              </a:rPr>
              <a:t>Other Filters</a:t>
            </a:r>
            <a:endParaRPr lang="en-US" sz="5400" b="0" cap="none" spc="0" dirty="0">
              <a:ln w="0"/>
              <a:solidFill>
                <a:srgbClr val="00FE0E"/>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3045349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A436-11AD-0045-93EB-EE35ECB9859B}"/>
              </a:ext>
            </a:extLst>
          </p:cNvPr>
          <p:cNvSpPr>
            <a:spLocks noGrp="1"/>
          </p:cNvSpPr>
          <p:nvPr>
            <p:ph type="title"/>
          </p:nvPr>
        </p:nvSpPr>
        <p:spPr/>
        <p:txBody>
          <a:bodyPr/>
          <a:lstStyle/>
          <a:p>
            <a:r>
              <a:rPr lang="en-US" dirty="0"/>
              <a:t>Filters – High and Low Frequencies</a:t>
            </a:r>
          </a:p>
        </p:txBody>
      </p:sp>
      <p:sp>
        <p:nvSpPr>
          <p:cNvPr id="3" name="Content Placeholder 2">
            <a:extLst>
              <a:ext uri="{FF2B5EF4-FFF2-40B4-BE49-F238E27FC236}">
                <a16:creationId xmlns:a16="http://schemas.microsoft.com/office/drawing/2014/main" id="{79A0A312-4C37-704C-BC3D-785734F597E3}"/>
              </a:ext>
            </a:extLst>
          </p:cNvPr>
          <p:cNvSpPr>
            <a:spLocks noGrp="1"/>
          </p:cNvSpPr>
          <p:nvPr>
            <p:ph sz="half" idx="1"/>
          </p:nvPr>
        </p:nvSpPr>
        <p:spPr>
          <a:xfrm>
            <a:off x="1092802" y="1767233"/>
            <a:ext cx="4396339" cy="4195763"/>
          </a:xfrm>
        </p:spPr>
        <p:txBody>
          <a:bodyPr/>
          <a:lstStyle/>
          <a:p>
            <a:r>
              <a:rPr lang="en-US" dirty="0"/>
              <a:t>High pass filter </a:t>
            </a:r>
          </a:p>
          <a:p>
            <a:pPr lvl="1"/>
            <a:r>
              <a:rPr lang="en-US" dirty="0"/>
              <a:t> Ramp</a:t>
            </a:r>
          </a:p>
          <a:p>
            <a:r>
              <a:rPr lang="en-US" dirty="0"/>
              <a:t>Low Pass filter </a:t>
            </a:r>
          </a:p>
          <a:p>
            <a:pPr lvl="1"/>
            <a:r>
              <a:rPr lang="en-US" dirty="0"/>
              <a:t>Butterworth 	</a:t>
            </a:r>
          </a:p>
          <a:p>
            <a:pPr lvl="1"/>
            <a:r>
              <a:rPr lang="en-US" dirty="0"/>
              <a:t>Hanning</a:t>
            </a:r>
          </a:p>
          <a:p>
            <a:pPr lvl="1"/>
            <a:r>
              <a:rPr lang="en-US" dirty="0"/>
              <a:t>Hamming</a:t>
            </a:r>
          </a:p>
          <a:p>
            <a:pPr lvl="1"/>
            <a:r>
              <a:rPr lang="en-US" dirty="0" err="1"/>
              <a:t>Parzen</a:t>
            </a:r>
            <a:endParaRPr lang="en-US" dirty="0"/>
          </a:p>
          <a:p>
            <a:pPr lvl="1"/>
            <a:r>
              <a:rPr lang="en-US" dirty="0" err="1"/>
              <a:t>Shepp</a:t>
            </a:r>
            <a:r>
              <a:rPr lang="en-US"/>
              <a:t>-Logan (Is </a:t>
            </a:r>
            <a:r>
              <a:rPr lang="en-US" dirty="0"/>
              <a:t>it?)</a:t>
            </a:r>
          </a:p>
        </p:txBody>
      </p:sp>
      <p:sp>
        <p:nvSpPr>
          <p:cNvPr id="11" name="TextBox 10">
            <a:extLst>
              <a:ext uri="{FF2B5EF4-FFF2-40B4-BE49-F238E27FC236}">
                <a16:creationId xmlns:a16="http://schemas.microsoft.com/office/drawing/2014/main" id="{22B7A6A4-D814-1B47-8C85-DFC25B477926}"/>
              </a:ext>
            </a:extLst>
          </p:cNvPr>
          <p:cNvSpPr txBox="1"/>
          <p:nvPr/>
        </p:nvSpPr>
        <p:spPr>
          <a:xfrm>
            <a:off x="359923" y="6140499"/>
            <a:ext cx="11731558" cy="307777"/>
          </a:xfrm>
          <a:prstGeom prst="rect">
            <a:avLst/>
          </a:prstGeom>
          <a:noFill/>
        </p:spPr>
        <p:txBody>
          <a:bodyPr wrap="square">
            <a:spAutoFit/>
          </a:bodyPr>
          <a:lstStyle/>
          <a:p>
            <a:r>
              <a:rPr lang="en-US" sz="1400" dirty="0"/>
              <a:t>https://</a:t>
            </a:r>
            <a:r>
              <a:rPr lang="en-US" sz="1400" dirty="0" err="1"/>
              <a:t>www.researchgate.net</a:t>
            </a:r>
            <a:r>
              <a:rPr lang="en-US" sz="1400" dirty="0"/>
              <a:t>/figure/Shepp-Logan-Butterworth-Hann-Parzen-filter-functions-from-Van-Laere-et-al-2001_fig6_51494115</a:t>
            </a:r>
          </a:p>
        </p:txBody>
      </p:sp>
      <p:pic>
        <p:nvPicPr>
          <p:cNvPr id="19" name="Content Placeholder 18">
            <a:extLst>
              <a:ext uri="{FF2B5EF4-FFF2-40B4-BE49-F238E27FC236}">
                <a16:creationId xmlns:a16="http://schemas.microsoft.com/office/drawing/2014/main" id="{6BBD18F4-02F1-9846-A8F3-128CCABC2C6E}"/>
              </a:ext>
            </a:extLst>
          </p:cNvPr>
          <p:cNvPicPr>
            <a:picLocks noGrp="1" noChangeAspect="1"/>
          </p:cNvPicPr>
          <p:nvPr>
            <p:ph sz="half" idx="2"/>
          </p:nvPr>
        </p:nvPicPr>
        <p:blipFill>
          <a:blip r:embed="rId2"/>
          <a:stretch>
            <a:fillRect/>
          </a:stretch>
        </p:blipFill>
        <p:spPr>
          <a:xfrm>
            <a:off x="6599782" y="1676455"/>
            <a:ext cx="3724774" cy="4200525"/>
          </a:xfrm>
        </p:spPr>
      </p:pic>
    </p:spTree>
    <p:extLst>
      <p:ext uri="{BB962C8B-B14F-4D97-AF65-F5344CB8AC3E}">
        <p14:creationId xmlns:p14="http://schemas.microsoft.com/office/powerpoint/2010/main" val="782972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27EC2-029F-0D4B-8BA4-9C86D6F143A8}"/>
              </a:ext>
            </a:extLst>
          </p:cNvPr>
          <p:cNvSpPr>
            <a:spLocks noGrp="1"/>
          </p:cNvSpPr>
          <p:nvPr>
            <p:ph type="title"/>
          </p:nvPr>
        </p:nvSpPr>
        <p:spPr>
          <a:xfrm>
            <a:off x="646111" y="452718"/>
            <a:ext cx="9404723" cy="931239"/>
          </a:xfrm>
        </p:spPr>
        <p:txBody>
          <a:bodyPr/>
          <a:lstStyle/>
          <a:p>
            <a:r>
              <a:rPr lang="en-US" dirty="0"/>
              <a:t>SPECT Acquisition </a:t>
            </a:r>
          </a:p>
        </p:txBody>
      </p:sp>
      <p:sp>
        <p:nvSpPr>
          <p:cNvPr id="3" name="Content Placeholder 2">
            <a:extLst>
              <a:ext uri="{FF2B5EF4-FFF2-40B4-BE49-F238E27FC236}">
                <a16:creationId xmlns:a16="http://schemas.microsoft.com/office/drawing/2014/main" id="{92B620A6-4C13-8845-AD1C-FE3696946A29}"/>
              </a:ext>
            </a:extLst>
          </p:cNvPr>
          <p:cNvSpPr>
            <a:spLocks noGrp="1"/>
          </p:cNvSpPr>
          <p:nvPr>
            <p:ph sz="half" idx="1"/>
          </p:nvPr>
        </p:nvSpPr>
        <p:spPr/>
        <p:txBody>
          <a:bodyPr>
            <a:normAutofit/>
          </a:bodyPr>
          <a:lstStyle/>
          <a:p>
            <a:r>
              <a:rPr lang="en-US" dirty="0"/>
              <a:t>Assume that you collect data from two different directions from that same single point source.</a:t>
            </a:r>
          </a:p>
          <a:p>
            <a:r>
              <a:rPr lang="en-US" dirty="0"/>
              <a:t>Anterior back protection collects a vertical set of counts.</a:t>
            </a:r>
          </a:p>
          <a:p>
            <a:r>
              <a:rPr lang="en-US" dirty="0"/>
              <a:t>Lateral back projection collects a horizontal set of counts.</a:t>
            </a:r>
          </a:p>
          <a:p>
            <a:r>
              <a:rPr lang="en-US" dirty="0"/>
              <a:t>When summing the “arrays” from both projections the center pixel receives the highest number of  counts per pixel.</a:t>
            </a:r>
          </a:p>
        </p:txBody>
      </p:sp>
      <p:pic>
        <p:nvPicPr>
          <p:cNvPr id="6" name="Content Placeholder 5" descr="A picture containing text, crossword puzzle&#10;&#10;Description automatically generated">
            <a:extLst>
              <a:ext uri="{FF2B5EF4-FFF2-40B4-BE49-F238E27FC236}">
                <a16:creationId xmlns:a16="http://schemas.microsoft.com/office/drawing/2014/main" id="{8531ADFC-4210-1142-95EC-B171461476EF}"/>
              </a:ext>
            </a:extLst>
          </p:cNvPr>
          <p:cNvPicPr>
            <a:picLocks noGrp="1" noChangeAspect="1"/>
          </p:cNvPicPr>
          <p:nvPr>
            <p:ph sz="half" idx="2"/>
          </p:nvPr>
        </p:nvPicPr>
        <p:blipFill>
          <a:blip r:embed="rId2"/>
          <a:stretch>
            <a:fillRect/>
          </a:stretch>
        </p:blipFill>
        <p:spPr>
          <a:xfrm>
            <a:off x="6297694" y="2060575"/>
            <a:ext cx="5045658" cy="4064558"/>
          </a:xfrm>
        </p:spPr>
      </p:pic>
    </p:spTree>
    <p:extLst>
      <p:ext uri="{BB962C8B-B14F-4D97-AF65-F5344CB8AC3E}">
        <p14:creationId xmlns:p14="http://schemas.microsoft.com/office/powerpoint/2010/main" val="3945943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B40B6-28CD-7E4F-973F-B0B443486C56}"/>
              </a:ext>
            </a:extLst>
          </p:cNvPr>
          <p:cNvSpPr>
            <a:spLocks noGrp="1"/>
          </p:cNvSpPr>
          <p:nvPr>
            <p:ph type="title"/>
          </p:nvPr>
        </p:nvSpPr>
        <p:spPr>
          <a:xfrm>
            <a:off x="646111" y="452718"/>
            <a:ext cx="9404723" cy="901520"/>
          </a:xfrm>
        </p:spPr>
        <p:txBody>
          <a:bodyPr/>
          <a:lstStyle/>
          <a:p>
            <a:r>
              <a:rPr lang="en-US" dirty="0"/>
              <a:t>Restoration Filters</a:t>
            </a:r>
          </a:p>
        </p:txBody>
      </p:sp>
      <p:sp>
        <p:nvSpPr>
          <p:cNvPr id="3" name="Content Placeholder 2">
            <a:extLst>
              <a:ext uri="{FF2B5EF4-FFF2-40B4-BE49-F238E27FC236}">
                <a16:creationId xmlns:a16="http://schemas.microsoft.com/office/drawing/2014/main" id="{7B897F31-A182-024E-9275-569414828C40}"/>
              </a:ext>
            </a:extLst>
          </p:cNvPr>
          <p:cNvSpPr>
            <a:spLocks noGrp="1"/>
          </p:cNvSpPr>
          <p:nvPr>
            <p:ph sz="half" idx="1"/>
          </p:nvPr>
        </p:nvSpPr>
        <p:spPr>
          <a:xfrm>
            <a:off x="385681" y="1771208"/>
            <a:ext cx="4396339" cy="4195763"/>
          </a:xfrm>
        </p:spPr>
        <p:txBody>
          <a:bodyPr/>
          <a:lstStyle/>
          <a:p>
            <a:r>
              <a:rPr lang="en-US" dirty="0"/>
              <a:t>Concept – improve resolution of low count images by restoring counts.</a:t>
            </a:r>
          </a:p>
          <a:p>
            <a:r>
              <a:rPr lang="en-US" dirty="0"/>
              <a:t>Metz filter inverts the MTF as noted in the example.</a:t>
            </a:r>
          </a:p>
          <a:p>
            <a:r>
              <a:rPr lang="en-US" dirty="0"/>
              <a:t>Wiener applies a different principle.  Its goal is to filter out noise by assuming that noise and true data are linear.  </a:t>
            </a:r>
          </a:p>
          <a:p>
            <a:pPr lvl="1"/>
            <a:r>
              <a:rPr lang="en-US" dirty="0"/>
              <a:t>In an attempt to eliminate noise it applies a statical concept referred to as minimum mean squared error.  </a:t>
            </a:r>
          </a:p>
        </p:txBody>
      </p:sp>
      <p:pic>
        <p:nvPicPr>
          <p:cNvPr id="6" name="Content Placeholder 5">
            <a:extLst>
              <a:ext uri="{FF2B5EF4-FFF2-40B4-BE49-F238E27FC236}">
                <a16:creationId xmlns:a16="http://schemas.microsoft.com/office/drawing/2014/main" id="{32044569-0A30-A44C-8A0E-1D1EF5FCEEAC}"/>
              </a:ext>
            </a:extLst>
          </p:cNvPr>
          <p:cNvPicPr>
            <a:picLocks noGrp="1" noChangeAspect="1"/>
          </p:cNvPicPr>
          <p:nvPr>
            <p:ph sz="half" idx="2"/>
          </p:nvPr>
        </p:nvPicPr>
        <p:blipFill>
          <a:blip r:embed="rId2"/>
          <a:stretch>
            <a:fillRect/>
          </a:stretch>
        </p:blipFill>
        <p:spPr>
          <a:xfrm>
            <a:off x="5093829" y="2627734"/>
            <a:ext cx="6617448" cy="2078715"/>
          </a:xfrm>
        </p:spPr>
      </p:pic>
    </p:spTree>
    <p:extLst>
      <p:ext uri="{BB962C8B-B14F-4D97-AF65-F5344CB8AC3E}">
        <p14:creationId xmlns:p14="http://schemas.microsoft.com/office/powerpoint/2010/main" val="9386256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4683AA-96D3-664E-8972-E87D4FCEAB90}"/>
              </a:ext>
            </a:extLst>
          </p:cNvPr>
          <p:cNvSpPr>
            <a:spLocks noGrp="1"/>
          </p:cNvSpPr>
          <p:nvPr>
            <p:ph type="title"/>
          </p:nvPr>
        </p:nvSpPr>
        <p:spPr/>
        <p:txBody>
          <a:bodyPr/>
          <a:lstStyle/>
          <a:p>
            <a:r>
              <a:rPr lang="en-US" dirty="0"/>
              <a:t>Ramp vs Wiener Filter</a:t>
            </a:r>
          </a:p>
        </p:txBody>
      </p:sp>
      <p:sp>
        <p:nvSpPr>
          <p:cNvPr id="10" name="Content Placeholder 9">
            <a:extLst>
              <a:ext uri="{FF2B5EF4-FFF2-40B4-BE49-F238E27FC236}">
                <a16:creationId xmlns:a16="http://schemas.microsoft.com/office/drawing/2014/main" id="{60115060-E2E7-5846-8B83-2C7F355854E8}"/>
              </a:ext>
            </a:extLst>
          </p:cNvPr>
          <p:cNvSpPr>
            <a:spLocks noGrp="1"/>
          </p:cNvSpPr>
          <p:nvPr>
            <p:ph sz="half" idx="1"/>
          </p:nvPr>
        </p:nvSpPr>
        <p:spPr>
          <a:xfrm>
            <a:off x="266619" y="2192657"/>
            <a:ext cx="4396339" cy="3426449"/>
          </a:xfrm>
        </p:spPr>
        <p:txBody>
          <a:bodyPr/>
          <a:lstStyle/>
          <a:p>
            <a:pPr marL="0" indent="0">
              <a:buNone/>
            </a:pPr>
            <a:r>
              <a:rPr lang="en-US" dirty="0"/>
              <a:t>Jaszczak phantom.</a:t>
            </a:r>
          </a:p>
          <a:p>
            <a:r>
              <a:rPr lang="en-US" dirty="0"/>
              <a:t>Can you explain the difference between Ramp and Wiener?</a:t>
            </a:r>
          </a:p>
          <a:p>
            <a:r>
              <a:rPr lang="en-US" dirty="0"/>
              <a:t>Ramp filters out low frequencies therefore producing a extensive sum of arrays.</a:t>
            </a:r>
          </a:p>
          <a:p>
            <a:r>
              <a:rPr lang="en-US" dirty="0"/>
              <a:t>Wiener filter removes statistical noise improving the image quality</a:t>
            </a:r>
          </a:p>
        </p:txBody>
      </p:sp>
      <p:pic>
        <p:nvPicPr>
          <p:cNvPr id="7" name="Picture 6">
            <a:extLst>
              <a:ext uri="{FF2B5EF4-FFF2-40B4-BE49-F238E27FC236}">
                <a16:creationId xmlns:a16="http://schemas.microsoft.com/office/drawing/2014/main" id="{2305D5D2-9585-4C4E-A401-68016BBBE90D}"/>
              </a:ext>
            </a:extLst>
          </p:cNvPr>
          <p:cNvPicPr>
            <a:picLocks noChangeAspect="1"/>
          </p:cNvPicPr>
          <p:nvPr/>
        </p:nvPicPr>
        <p:blipFill>
          <a:blip r:embed="rId2"/>
          <a:stretch>
            <a:fillRect/>
          </a:stretch>
        </p:blipFill>
        <p:spPr>
          <a:xfrm>
            <a:off x="4937016" y="1945472"/>
            <a:ext cx="7101771" cy="3581409"/>
          </a:xfrm>
          <a:prstGeom prst="rect">
            <a:avLst/>
          </a:prstGeom>
        </p:spPr>
      </p:pic>
      <p:sp>
        <p:nvSpPr>
          <p:cNvPr id="9" name="TextBox 8">
            <a:extLst>
              <a:ext uri="{FF2B5EF4-FFF2-40B4-BE49-F238E27FC236}">
                <a16:creationId xmlns:a16="http://schemas.microsoft.com/office/drawing/2014/main" id="{F39B769B-A7ED-C348-9931-D9EC8285C658}"/>
              </a:ext>
            </a:extLst>
          </p:cNvPr>
          <p:cNvSpPr txBox="1"/>
          <p:nvPr/>
        </p:nvSpPr>
        <p:spPr>
          <a:xfrm>
            <a:off x="5584786" y="5619106"/>
            <a:ext cx="5955174" cy="307777"/>
          </a:xfrm>
          <a:prstGeom prst="rect">
            <a:avLst/>
          </a:prstGeom>
          <a:noFill/>
        </p:spPr>
        <p:txBody>
          <a:bodyPr wrap="square">
            <a:spAutoFit/>
          </a:bodyPr>
          <a:lstStyle/>
          <a:p>
            <a:r>
              <a:rPr lang="en-US" sz="1400" dirty="0"/>
              <a:t>https://</a:t>
            </a:r>
            <a:r>
              <a:rPr lang="en-US" sz="1400" dirty="0" err="1"/>
              <a:t>www.owlnet.rice.edu</a:t>
            </a:r>
            <a:r>
              <a:rPr lang="en-US" sz="1400" dirty="0"/>
              <a:t>/~elec539/Projects97/cult/node4.html</a:t>
            </a:r>
          </a:p>
        </p:txBody>
      </p:sp>
    </p:spTree>
    <p:extLst>
      <p:ext uri="{BB962C8B-B14F-4D97-AF65-F5344CB8AC3E}">
        <p14:creationId xmlns:p14="http://schemas.microsoft.com/office/powerpoint/2010/main" val="6387776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73359-60B2-2E41-B048-E372763CCAC1}"/>
              </a:ext>
            </a:extLst>
          </p:cNvPr>
          <p:cNvSpPr>
            <a:spLocks noGrp="1"/>
          </p:cNvSpPr>
          <p:nvPr>
            <p:ph type="title"/>
          </p:nvPr>
        </p:nvSpPr>
        <p:spPr>
          <a:xfrm>
            <a:off x="428263" y="452718"/>
            <a:ext cx="9792183" cy="889945"/>
          </a:xfrm>
        </p:spPr>
        <p:txBody>
          <a:bodyPr/>
          <a:lstStyle/>
          <a:p>
            <a:r>
              <a:rPr lang="en-US" dirty="0"/>
              <a:t>Creating a Three-Dimensional Image</a:t>
            </a:r>
          </a:p>
        </p:txBody>
      </p:sp>
      <p:sp>
        <p:nvSpPr>
          <p:cNvPr id="3" name="Content Placeholder 2">
            <a:extLst>
              <a:ext uri="{FF2B5EF4-FFF2-40B4-BE49-F238E27FC236}">
                <a16:creationId xmlns:a16="http://schemas.microsoft.com/office/drawing/2014/main" id="{7D577E9E-2047-284F-A705-DF86980C1802}"/>
              </a:ext>
            </a:extLst>
          </p:cNvPr>
          <p:cNvSpPr>
            <a:spLocks noGrp="1"/>
          </p:cNvSpPr>
          <p:nvPr>
            <p:ph sz="half" idx="1"/>
          </p:nvPr>
        </p:nvSpPr>
        <p:spPr>
          <a:xfrm>
            <a:off x="428263" y="1632030"/>
            <a:ext cx="5474825" cy="4773251"/>
          </a:xfrm>
        </p:spPr>
        <p:txBody>
          <a:bodyPr/>
          <a:lstStyle/>
          <a:p>
            <a:r>
              <a:rPr lang="en-US" dirty="0"/>
              <a:t>Cross-sectional profiles assess activity in the left ventricle of the myocardium.</a:t>
            </a:r>
          </a:p>
          <a:p>
            <a:r>
              <a:rPr lang="en-US" dirty="0"/>
              <a:t>The first purple arrows represent a threshold that define the edge of the myocardial wall.</a:t>
            </a:r>
          </a:p>
          <a:p>
            <a:r>
              <a:rPr lang="en-US" dirty="0"/>
              <a:t>The second purple arrow defines the other end of the myocardial wall.</a:t>
            </a:r>
          </a:p>
          <a:p>
            <a:r>
              <a:rPr lang="en-US" dirty="0"/>
              <a:t>Four graphs are displayed showing the count distribution within each specific profile slice.  </a:t>
            </a:r>
          </a:p>
          <a:p>
            <a:r>
              <a:rPr lang="en-US" dirty="0"/>
              <a:t>The result shows an example of what is referred to as volume rendering data.</a:t>
            </a:r>
          </a:p>
        </p:txBody>
      </p:sp>
      <p:pic>
        <p:nvPicPr>
          <p:cNvPr id="6" name="Content Placeholder 5">
            <a:extLst>
              <a:ext uri="{FF2B5EF4-FFF2-40B4-BE49-F238E27FC236}">
                <a16:creationId xmlns:a16="http://schemas.microsoft.com/office/drawing/2014/main" id="{A92A1CFE-9FBA-1B40-B95F-8911780F8C53}"/>
              </a:ext>
            </a:extLst>
          </p:cNvPr>
          <p:cNvPicPr>
            <a:picLocks noGrp="1" noChangeAspect="1"/>
          </p:cNvPicPr>
          <p:nvPr>
            <p:ph sz="half" idx="2"/>
          </p:nvPr>
        </p:nvPicPr>
        <p:blipFill>
          <a:blip r:embed="rId2"/>
          <a:stretch>
            <a:fillRect/>
          </a:stretch>
        </p:blipFill>
        <p:spPr>
          <a:xfrm>
            <a:off x="6692900" y="2529006"/>
            <a:ext cx="4395788" cy="2814300"/>
          </a:xfrm>
        </p:spPr>
      </p:pic>
      <p:pic>
        <p:nvPicPr>
          <p:cNvPr id="8" name="Picture 7">
            <a:extLst>
              <a:ext uri="{FF2B5EF4-FFF2-40B4-BE49-F238E27FC236}">
                <a16:creationId xmlns:a16="http://schemas.microsoft.com/office/drawing/2014/main" id="{F238F01B-2B37-BC49-8053-9ED44D662DC4}"/>
              </a:ext>
            </a:extLst>
          </p:cNvPr>
          <p:cNvPicPr>
            <a:picLocks noChangeAspect="1"/>
          </p:cNvPicPr>
          <p:nvPr/>
        </p:nvPicPr>
        <p:blipFill>
          <a:blip r:embed="rId3"/>
          <a:stretch>
            <a:fillRect/>
          </a:stretch>
        </p:blipFill>
        <p:spPr>
          <a:xfrm>
            <a:off x="5903088" y="2807878"/>
            <a:ext cx="5860649" cy="2290770"/>
          </a:xfrm>
          <a:prstGeom prst="rect">
            <a:avLst/>
          </a:prstGeom>
        </p:spPr>
      </p:pic>
    </p:spTree>
    <p:extLst>
      <p:ext uri="{BB962C8B-B14F-4D97-AF65-F5344CB8AC3E}">
        <p14:creationId xmlns:p14="http://schemas.microsoft.com/office/powerpoint/2010/main" val="178512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EC1E4A-66BE-5140-9B04-D1725FD0AA66}"/>
              </a:ext>
            </a:extLst>
          </p:cNvPr>
          <p:cNvSpPr>
            <a:spLocks noGrp="1"/>
          </p:cNvSpPr>
          <p:nvPr>
            <p:ph type="title"/>
          </p:nvPr>
        </p:nvSpPr>
        <p:spPr/>
        <p:txBody>
          <a:bodyPr/>
          <a:lstStyle/>
          <a:p>
            <a:r>
              <a:rPr lang="en-US" dirty="0"/>
              <a:t>Example of Volume Rending</a:t>
            </a:r>
          </a:p>
        </p:txBody>
      </p:sp>
      <p:sp>
        <p:nvSpPr>
          <p:cNvPr id="8" name="Content Placeholder 7">
            <a:extLst>
              <a:ext uri="{FF2B5EF4-FFF2-40B4-BE49-F238E27FC236}">
                <a16:creationId xmlns:a16="http://schemas.microsoft.com/office/drawing/2014/main" id="{C5EFAE88-8F84-5B47-8121-12CB78B61A9C}"/>
              </a:ext>
            </a:extLst>
          </p:cNvPr>
          <p:cNvSpPr>
            <a:spLocks noGrp="1"/>
          </p:cNvSpPr>
          <p:nvPr>
            <p:ph sz="half" idx="1"/>
          </p:nvPr>
        </p:nvSpPr>
        <p:spPr>
          <a:xfrm>
            <a:off x="952133" y="1853248"/>
            <a:ext cx="4396339" cy="4195763"/>
          </a:xfrm>
        </p:spPr>
        <p:txBody>
          <a:bodyPr/>
          <a:lstStyle/>
          <a:p>
            <a:r>
              <a:rPr lang="en-US" dirty="0"/>
              <a:t>Here is another example.</a:t>
            </a:r>
          </a:p>
          <a:p>
            <a:r>
              <a:rPr lang="en-US" dirty="0"/>
              <a:t>All exterior areas of the brain can be assessed from this PET brain scan.</a:t>
            </a:r>
          </a:p>
          <a:p>
            <a:r>
              <a:rPr lang="en-US" dirty="0"/>
              <a:t>Any abnormality found on the surface would present itself in this assessment.</a:t>
            </a:r>
          </a:p>
          <a:p>
            <a:r>
              <a:rPr lang="en-US" dirty="0"/>
              <a:t>However, if disease is ”deep” within the brain and does not extend to the surface, then disease could be missed.</a:t>
            </a:r>
          </a:p>
        </p:txBody>
      </p:sp>
      <p:pic>
        <p:nvPicPr>
          <p:cNvPr id="11" name="Content Placeholder 10">
            <a:extLst>
              <a:ext uri="{FF2B5EF4-FFF2-40B4-BE49-F238E27FC236}">
                <a16:creationId xmlns:a16="http://schemas.microsoft.com/office/drawing/2014/main" id="{0EA5DCD8-1597-BB4E-BCE6-4CE48AA357FC}"/>
              </a:ext>
            </a:extLst>
          </p:cNvPr>
          <p:cNvPicPr>
            <a:picLocks noGrp="1" noChangeAspect="1"/>
          </p:cNvPicPr>
          <p:nvPr>
            <p:ph sz="half" idx="2"/>
          </p:nvPr>
        </p:nvPicPr>
        <p:blipFill>
          <a:blip r:embed="rId2"/>
          <a:stretch>
            <a:fillRect/>
          </a:stretch>
        </p:blipFill>
        <p:spPr>
          <a:xfrm>
            <a:off x="6453950" y="1650699"/>
            <a:ext cx="4734290" cy="4576481"/>
          </a:xfrm>
        </p:spPr>
      </p:pic>
    </p:spTree>
    <p:extLst>
      <p:ext uri="{BB962C8B-B14F-4D97-AF65-F5344CB8AC3E}">
        <p14:creationId xmlns:p14="http://schemas.microsoft.com/office/powerpoint/2010/main" val="26893679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9700C-24E6-F24D-8969-91EFC872601A}"/>
              </a:ext>
            </a:extLst>
          </p:cNvPr>
          <p:cNvSpPr>
            <a:spLocks noGrp="1"/>
          </p:cNvSpPr>
          <p:nvPr>
            <p:ph type="title"/>
          </p:nvPr>
        </p:nvSpPr>
        <p:spPr>
          <a:xfrm>
            <a:off x="646111" y="452718"/>
            <a:ext cx="9404723" cy="831075"/>
          </a:xfrm>
        </p:spPr>
        <p:txBody>
          <a:bodyPr/>
          <a:lstStyle/>
          <a:p>
            <a:r>
              <a:rPr lang="en-US" dirty="0"/>
              <a:t>Chang Filter for Brain Imaging</a:t>
            </a:r>
          </a:p>
        </p:txBody>
      </p:sp>
      <p:sp>
        <p:nvSpPr>
          <p:cNvPr id="3" name="Content Placeholder 2">
            <a:extLst>
              <a:ext uri="{FF2B5EF4-FFF2-40B4-BE49-F238E27FC236}">
                <a16:creationId xmlns:a16="http://schemas.microsoft.com/office/drawing/2014/main" id="{768BA579-88E5-BC40-A2EB-633D24B705E3}"/>
              </a:ext>
            </a:extLst>
          </p:cNvPr>
          <p:cNvSpPr>
            <a:spLocks noGrp="1"/>
          </p:cNvSpPr>
          <p:nvPr>
            <p:ph sz="half" idx="1"/>
          </p:nvPr>
        </p:nvSpPr>
        <p:spPr>
          <a:xfrm>
            <a:off x="376637" y="1442900"/>
            <a:ext cx="4595035" cy="5018456"/>
          </a:xfrm>
        </p:spPr>
        <p:txBody>
          <a:bodyPr>
            <a:normAutofit lnSpcReduction="10000"/>
          </a:bodyPr>
          <a:lstStyle/>
          <a:p>
            <a:r>
              <a:rPr lang="en-US" dirty="0"/>
              <a:t>Chang filter attempts to add counts lost form the attenuated photon that occurs within the depth of an object. </a:t>
            </a:r>
          </a:p>
          <a:p>
            <a:r>
              <a:rPr lang="en-US" dirty="0"/>
              <a:t>If an object is homogenous in density then Chang can be applied. </a:t>
            </a:r>
          </a:p>
          <a:p>
            <a:r>
              <a:rPr lang="en-US" dirty="0"/>
              <a:t>This can be done in a brain scan with the net result of adding more counts in the center of the brain.</a:t>
            </a:r>
          </a:p>
          <a:p>
            <a:r>
              <a:rPr lang="en-US" dirty="0"/>
              <a:t>Process</a:t>
            </a:r>
          </a:p>
          <a:p>
            <a:pPr lvl="1"/>
            <a:r>
              <a:rPr lang="en-US" dirty="0"/>
              <a:t>A – Draw a region around the brain to B – Setup the correction map.</a:t>
            </a:r>
          </a:p>
          <a:p>
            <a:pPr lvl="1"/>
            <a:r>
              <a:rPr lang="en-US" dirty="0"/>
              <a:t>C – Shows the original transverse slice while D – Shows the corrected.</a:t>
            </a:r>
          </a:p>
          <a:p>
            <a:r>
              <a:rPr lang="en-US" dirty="0"/>
              <a:t>There does appear to be a subtle improvement in structures located closer to the center of the brain. </a:t>
            </a:r>
          </a:p>
        </p:txBody>
      </p:sp>
      <p:pic>
        <p:nvPicPr>
          <p:cNvPr id="6" name="Content Placeholder 5">
            <a:extLst>
              <a:ext uri="{FF2B5EF4-FFF2-40B4-BE49-F238E27FC236}">
                <a16:creationId xmlns:a16="http://schemas.microsoft.com/office/drawing/2014/main" id="{FD5B29A5-B8B9-C545-94C0-59D15D4474CF}"/>
              </a:ext>
            </a:extLst>
          </p:cNvPr>
          <p:cNvPicPr>
            <a:picLocks noGrp="1" noChangeAspect="1"/>
          </p:cNvPicPr>
          <p:nvPr>
            <p:ph sz="half" idx="2"/>
          </p:nvPr>
        </p:nvPicPr>
        <p:blipFill>
          <a:blip r:embed="rId2"/>
          <a:stretch>
            <a:fillRect/>
          </a:stretch>
        </p:blipFill>
        <p:spPr>
          <a:xfrm>
            <a:off x="6196348" y="1666959"/>
            <a:ext cx="3854486" cy="4200525"/>
          </a:xfrm>
        </p:spPr>
      </p:pic>
    </p:spTree>
    <p:extLst>
      <p:ext uri="{BB962C8B-B14F-4D97-AF65-F5344CB8AC3E}">
        <p14:creationId xmlns:p14="http://schemas.microsoft.com/office/powerpoint/2010/main" val="3287592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6D4C7-AE73-DD42-B5FF-2C4318A269E0}"/>
              </a:ext>
            </a:extLst>
          </p:cNvPr>
          <p:cNvSpPr>
            <a:spLocks noGrp="1"/>
          </p:cNvSpPr>
          <p:nvPr>
            <p:ph type="title"/>
          </p:nvPr>
        </p:nvSpPr>
        <p:spPr/>
        <p:txBody>
          <a:bodyPr/>
          <a:lstStyle/>
          <a:p>
            <a:r>
              <a:rPr lang="en-US" dirty="0"/>
              <a:t>Tomographic Slices </a:t>
            </a:r>
          </a:p>
        </p:txBody>
      </p:sp>
      <p:sp>
        <p:nvSpPr>
          <p:cNvPr id="7" name="Content Placeholder 6">
            <a:extLst>
              <a:ext uri="{FF2B5EF4-FFF2-40B4-BE49-F238E27FC236}">
                <a16:creationId xmlns:a16="http://schemas.microsoft.com/office/drawing/2014/main" id="{09A2F9C1-0518-FC48-AC20-5E6EEEDC4902}"/>
              </a:ext>
            </a:extLst>
          </p:cNvPr>
          <p:cNvSpPr>
            <a:spLocks noGrp="1"/>
          </p:cNvSpPr>
          <p:nvPr>
            <p:ph sz="half" idx="1"/>
          </p:nvPr>
        </p:nvSpPr>
        <p:spPr>
          <a:xfrm>
            <a:off x="370391" y="1322812"/>
            <a:ext cx="5555848" cy="5240033"/>
          </a:xfrm>
        </p:spPr>
        <p:txBody>
          <a:bodyPr>
            <a:normAutofit lnSpcReduction="10000"/>
          </a:bodyPr>
          <a:lstStyle/>
          <a:p>
            <a:r>
              <a:rPr lang="en-US" dirty="0"/>
              <a:t>Based on the anatomical position of the body most SPECT images can be ”sliced’ into transverse, coronal, and sagittal.  </a:t>
            </a:r>
          </a:p>
          <a:p>
            <a:r>
              <a:rPr lang="en-US" dirty="0"/>
              <a:t>These slices have been color coded for your review.</a:t>
            </a:r>
          </a:p>
          <a:p>
            <a:r>
              <a:rPr lang="en-US" dirty="0"/>
              <a:t>However, the heart is positioned at an angle hence the tomographic slices are renamed:  horizontal long, vertical long and short axis.  </a:t>
            </a:r>
          </a:p>
          <a:p>
            <a:pPr lvl="1"/>
            <a:r>
              <a:rPr lang="en-US" dirty="0"/>
              <a:t>In addition these tomographic slices exposed different walls of the heart and are define as:</a:t>
            </a:r>
          </a:p>
          <a:p>
            <a:pPr lvl="2"/>
            <a:r>
              <a:rPr lang="en-US" dirty="0"/>
              <a:t>A – Septal</a:t>
            </a:r>
          </a:p>
          <a:p>
            <a:pPr lvl="2"/>
            <a:r>
              <a:rPr lang="en-US" dirty="0"/>
              <a:t>B – Apex</a:t>
            </a:r>
          </a:p>
          <a:p>
            <a:pPr lvl="2"/>
            <a:r>
              <a:rPr lang="en-US" dirty="0"/>
              <a:t>C – Lateral</a:t>
            </a:r>
          </a:p>
          <a:p>
            <a:pPr lvl="2"/>
            <a:r>
              <a:rPr lang="en-US" dirty="0"/>
              <a:t>D – Base</a:t>
            </a:r>
          </a:p>
          <a:p>
            <a:pPr lvl="2"/>
            <a:r>
              <a:rPr lang="en-US" dirty="0"/>
              <a:t>E – Anterior</a:t>
            </a:r>
          </a:p>
          <a:p>
            <a:pPr lvl="2"/>
            <a:r>
              <a:rPr lang="en-US" dirty="0"/>
              <a:t>F – Inferior</a:t>
            </a:r>
          </a:p>
          <a:p>
            <a:pPr lvl="2"/>
            <a:r>
              <a:rPr lang="en-US" dirty="0"/>
              <a:t>G - Anterior</a:t>
            </a:r>
          </a:p>
        </p:txBody>
      </p:sp>
      <p:pic>
        <p:nvPicPr>
          <p:cNvPr id="6" name="Picture 5">
            <a:extLst>
              <a:ext uri="{FF2B5EF4-FFF2-40B4-BE49-F238E27FC236}">
                <a16:creationId xmlns:a16="http://schemas.microsoft.com/office/drawing/2014/main" id="{33B457B4-00E5-E742-9498-410CE3A40C32}"/>
              </a:ext>
            </a:extLst>
          </p:cNvPr>
          <p:cNvPicPr>
            <a:picLocks noChangeAspect="1"/>
          </p:cNvPicPr>
          <p:nvPr/>
        </p:nvPicPr>
        <p:blipFill>
          <a:blip r:embed="rId2"/>
          <a:stretch>
            <a:fillRect/>
          </a:stretch>
        </p:blipFill>
        <p:spPr>
          <a:xfrm>
            <a:off x="6027343" y="1413410"/>
            <a:ext cx="5794266" cy="4883218"/>
          </a:xfrm>
          <a:prstGeom prst="rect">
            <a:avLst/>
          </a:prstGeom>
        </p:spPr>
      </p:pic>
    </p:spTree>
    <p:extLst>
      <p:ext uri="{BB962C8B-B14F-4D97-AF65-F5344CB8AC3E}">
        <p14:creationId xmlns:p14="http://schemas.microsoft.com/office/powerpoint/2010/main" val="42685676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EEA895-B530-2744-AEBB-4FE6AF304C1E}"/>
              </a:ext>
            </a:extLst>
          </p:cNvPr>
          <p:cNvSpPr/>
          <p:nvPr/>
        </p:nvSpPr>
        <p:spPr>
          <a:xfrm>
            <a:off x="1393437" y="2967335"/>
            <a:ext cx="9405139" cy="923330"/>
          </a:xfrm>
          <a:prstGeom prst="rect">
            <a:avLst/>
          </a:prstGeom>
          <a:noFill/>
        </p:spPr>
        <p:txBody>
          <a:bodyPr wrap="none" lIns="91440" tIns="45720" rIns="91440" bIns="45720">
            <a:spAutoFit/>
          </a:bodyPr>
          <a:lstStyle/>
          <a:p>
            <a:pPr algn="ctr"/>
            <a:r>
              <a:rPr lang="en-US" sz="5400" b="0" cap="none" spc="0" dirty="0">
                <a:ln w="0"/>
                <a:solidFill>
                  <a:srgbClr val="00FE0E"/>
                </a:solidFill>
                <a:effectLst>
                  <a:reflection blurRad="6350" stA="53000" endA="300" endPos="35500" dir="5400000" sy="-90000" algn="bl" rotWithShape="0"/>
                </a:effectLst>
              </a:rPr>
              <a:t>Iterative Reconstruction (IR)</a:t>
            </a:r>
          </a:p>
        </p:txBody>
      </p:sp>
    </p:spTree>
    <p:extLst>
      <p:ext uri="{BB962C8B-B14F-4D97-AF65-F5344CB8AC3E}">
        <p14:creationId xmlns:p14="http://schemas.microsoft.com/office/powerpoint/2010/main" val="20258535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6EFC5-7DAB-B949-B527-4BFE797EECCF}"/>
              </a:ext>
            </a:extLst>
          </p:cNvPr>
          <p:cNvSpPr>
            <a:spLocks noGrp="1"/>
          </p:cNvSpPr>
          <p:nvPr>
            <p:ph type="title"/>
          </p:nvPr>
        </p:nvSpPr>
        <p:spPr>
          <a:xfrm>
            <a:off x="646111" y="452718"/>
            <a:ext cx="9404723" cy="959393"/>
          </a:xfrm>
        </p:spPr>
        <p:txBody>
          <a:bodyPr/>
          <a:lstStyle/>
          <a:p>
            <a:r>
              <a:rPr lang="en-US" dirty="0"/>
              <a:t>IR - Techniques</a:t>
            </a:r>
          </a:p>
        </p:txBody>
      </p:sp>
      <p:sp>
        <p:nvSpPr>
          <p:cNvPr id="3" name="Content Placeholder 2">
            <a:extLst>
              <a:ext uri="{FF2B5EF4-FFF2-40B4-BE49-F238E27FC236}">
                <a16:creationId xmlns:a16="http://schemas.microsoft.com/office/drawing/2014/main" id="{4DA39F42-87E1-B145-9FD4-81B57BE7BC3F}"/>
              </a:ext>
            </a:extLst>
          </p:cNvPr>
          <p:cNvSpPr>
            <a:spLocks noGrp="1"/>
          </p:cNvSpPr>
          <p:nvPr>
            <p:ph sz="half" idx="1"/>
          </p:nvPr>
        </p:nvSpPr>
        <p:spPr>
          <a:xfrm>
            <a:off x="646111" y="1472981"/>
            <a:ext cx="4853540" cy="5182461"/>
          </a:xfrm>
        </p:spPr>
        <p:txBody>
          <a:bodyPr>
            <a:normAutofit/>
          </a:bodyPr>
          <a:lstStyle/>
          <a:p>
            <a:r>
              <a:rPr lang="en-US" dirty="0"/>
              <a:t>Goal – To estimate the true counts in each pixel/voxel.</a:t>
            </a:r>
          </a:p>
          <a:p>
            <a:r>
              <a:rPr lang="en-US" dirty="0"/>
              <a:t>Advantages over FBP</a:t>
            </a:r>
          </a:p>
          <a:p>
            <a:pPr lvl="1"/>
            <a:r>
              <a:rPr lang="en-US" dirty="0"/>
              <a:t>Attenuation map can be employed.</a:t>
            </a:r>
          </a:p>
          <a:p>
            <a:pPr lvl="1"/>
            <a:r>
              <a:rPr lang="en-US" dirty="0"/>
              <a:t>Estimation of radiopharmaceutical distribution is applied.</a:t>
            </a:r>
          </a:p>
          <a:p>
            <a:pPr lvl="1"/>
            <a:r>
              <a:rPr lang="en-US" dirty="0"/>
              <a:t>Backprojection can be used in the process.</a:t>
            </a:r>
          </a:p>
          <a:p>
            <a:pPr lvl="1"/>
            <a:r>
              <a:rPr lang="en-US" dirty="0"/>
              <a:t>Improved data allows for better quantitative analysis.</a:t>
            </a:r>
          </a:p>
          <a:p>
            <a:pPr lvl="1"/>
            <a:r>
              <a:rPr lang="en-US" dirty="0"/>
              <a:t>No star defect.</a:t>
            </a:r>
          </a:p>
          <a:p>
            <a:r>
              <a:rPr lang="en-US" dirty="0"/>
              <a:t>Disadvantage</a:t>
            </a:r>
          </a:p>
          <a:p>
            <a:pPr lvl="1"/>
            <a:r>
              <a:rPr lang="en-US" dirty="0"/>
              <a:t>Longer processing time.</a:t>
            </a:r>
          </a:p>
          <a:p>
            <a:pPr lvl="1"/>
            <a:r>
              <a:rPr lang="en-US" dirty="0"/>
              <a:t>Need greater computer power.</a:t>
            </a:r>
          </a:p>
        </p:txBody>
      </p:sp>
      <p:pic>
        <p:nvPicPr>
          <p:cNvPr id="6" name="Content Placeholder 5">
            <a:extLst>
              <a:ext uri="{FF2B5EF4-FFF2-40B4-BE49-F238E27FC236}">
                <a16:creationId xmlns:a16="http://schemas.microsoft.com/office/drawing/2014/main" id="{0D3F550D-A97F-3A4C-AEF1-3CF6948925E8}"/>
              </a:ext>
            </a:extLst>
          </p:cNvPr>
          <p:cNvPicPr>
            <a:picLocks noGrp="1" noChangeAspect="1"/>
          </p:cNvPicPr>
          <p:nvPr>
            <p:ph sz="half" idx="2"/>
          </p:nvPr>
        </p:nvPicPr>
        <p:blipFill>
          <a:blip r:embed="rId2"/>
          <a:stretch>
            <a:fillRect/>
          </a:stretch>
        </p:blipFill>
        <p:spPr>
          <a:xfrm>
            <a:off x="6096000" y="2384814"/>
            <a:ext cx="5338811" cy="2731197"/>
          </a:xfrm>
        </p:spPr>
      </p:pic>
    </p:spTree>
    <p:extLst>
      <p:ext uri="{BB962C8B-B14F-4D97-AF65-F5344CB8AC3E}">
        <p14:creationId xmlns:p14="http://schemas.microsoft.com/office/powerpoint/2010/main" val="26737855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E1D0D-83CC-2D4F-AC3C-82889EB144D2}"/>
              </a:ext>
            </a:extLst>
          </p:cNvPr>
          <p:cNvSpPr>
            <a:spLocks noGrp="1"/>
          </p:cNvSpPr>
          <p:nvPr>
            <p:ph type="title"/>
          </p:nvPr>
        </p:nvSpPr>
        <p:spPr>
          <a:xfrm>
            <a:off x="646111" y="452718"/>
            <a:ext cx="9404723" cy="797348"/>
          </a:xfrm>
        </p:spPr>
        <p:txBody>
          <a:bodyPr/>
          <a:lstStyle/>
          <a:p>
            <a:r>
              <a:rPr lang="en-US" dirty="0"/>
              <a:t>IR Explained</a:t>
            </a:r>
          </a:p>
        </p:txBody>
      </p:sp>
      <p:sp>
        <p:nvSpPr>
          <p:cNvPr id="3" name="Content Placeholder 2">
            <a:extLst>
              <a:ext uri="{FF2B5EF4-FFF2-40B4-BE49-F238E27FC236}">
                <a16:creationId xmlns:a16="http://schemas.microsoft.com/office/drawing/2014/main" id="{609CF6B8-D6E4-084C-94E2-9A321E7AD084}"/>
              </a:ext>
            </a:extLst>
          </p:cNvPr>
          <p:cNvSpPr>
            <a:spLocks noGrp="1"/>
          </p:cNvSpPr>
          <p:nvPr>
            <p:ph sz="half" idx="1"/>
          </p:nvPr>
        </p:nvSpPr>
        <p:spPr>
          <a:xfrm>
            <a:off x="462988" y="1377387"/>
            <a:ext cx="5036664" cy="4878951"/>
          </a:xfrm>
        </p:spPr>
        <p:txBody>
          <a:bodyPr/>
          <a:lstStyle/>
          <a:p>
            <a:r>
              <a:rPr lang="en-US" dirty="0"/>
              <a:t>Data acquired in a set of 2D matrices (64 or 128)</a:t>
            </a:r>
          </a:p>
          <a:p>
            <a:r>
              <a:rPr lang="en-US" dirty="0"/>
              <a:t>Smoothing filter maybe applied prior to processing.</a:t>
            </a:r>
          </a:p>
          <a:p>
            <a:r>
              <a:rPr lang="en-US" dirty="0"/>
              <a:t>1 – Initial Guess data obtained by assuming uniform distribution of activity .</a:t>
            </a:r>
          </a:p>
          <a:p>
            <a:r>
              <a:rPr lang="en-US" dirty="0"/>
              <a:t>2 - Forward projection generates an estimated 3D matrix that is influenced by patient attenuation map and extra data that is specific to imaging physics.</a:t>
            </a:r>
          </a:p>
          <a:p>
            <a:r>
              <a:rPr lang="en-US" dirty="0"/>
              <a:t>Then 2D Estimated Projections are compared with the 2D Measured Projections.</a:t>
            </a:r>
          </a:p>
        </p:txBody>
      </p:sp>
      <p:pic>
        <p:nvPicPr>
          <p:cNvPr id="6" name="Content Placeholder 5">
            <a:extLst>
              <a:ext uri="{FF2B5EF4-FFF2-40B4-BE49-F238E27FC236}">
                <a16:creationId xmlns:a16="http://schemas.microsoft.com/office/drawing/2014/main" id="{0244F61F-BA6B-BE40-A13D-3B5D91C7DB53}"/>
              </a:ext>
            </a:extLst>
          </p:cNvPr>
          <p:cNvPicPr>
            <a:picLocks noGrp="1" noChangeAspect="1"/>
          </p:cNvPicPr>
          <p:nvPr>
            <p:ph sz="half" idx="2"/>
          </p:nvPr>
        </p:nvPicPr>
        <p:blipFill>
          <a:blip r:embed="rId2"/>
          <a:stretch>
            <a:fillRect/>
          </a:stretch>
        </p:blipFill>
        <p:spPr>
          <a:xfrm>
            <a:off x="5960650" y="2614178"/>
            <a:ext cx="6045934" cy="2490257"/>
          </a:xfrm>
        </p:spPr>
      </p:pic>
    </p:spTree>
    <p:extLst>
      <p:ext uri="{BB962C8B-B14F-4D97-AF65-F5344CB8AC3E}">
        <p14:creationId xmlns:p14="http://schemas.microsoft.com/office/powerpoint/2010/main" val="34649471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E1D0D-83CC-2D4F-AC3C-82889EB144D2}"/>
              </a:ext>
            </a:extLst>
          </p:cNvPr>
          <p:cNvSpPr>
            <a:spLocks noGrp="1"/>
          </p:cNvSpPr>
          <p:nvPr>
            <p:ph type="title"/>
          </p:nvPr>
        </p:nvSpPr>
        <p:spPr>
          <a:xfrm>
            <a:off x="646111" y="452718"/>
            <a:ext cx="9404723" cy="797348"/>
          </a:xfrm>
        </p:spPr>
        <p:txBody>
          <a:bodyPr/>
          <a:lstStyle/>
          <a:p>
            <a:r>
              <a:rPr lang="en-US" dirty="0"/>
              <a:t>IR Explained (cont.)</a:t>
            </a:r>
          </a:p>
        </p:txBody>
      </p:sp>
      <p:sp>
        <p:nvSpPr>
          <p:cNvPr id="3" name="Content Placeholder 2">
            <a:extLst>
              <a:ext uri="{FF2B5EF4-FFF2-40B4-BE49-F238E27FC236}">
                <a16:creationId xmlns:a16="http://schemas.microsoft.com/office/drawing/2014/main" id="{609CF6B8-D6E4-084C-94E2-9A321E7AD084}"/>
              </a:ext>
            </a:extLst>
          </p:cNvPr>
          <p:cNvSpPr>
            <a:spLocks noGrp="1"/>
          </p:cNvSpPr>
          <p:nvPr>
            <p:ph sz="half" idx="1"/>
          </p:nvPr>
        </p:nvSpPr>
        <p:spPr>
          <a:xfrm>
            <a:off x="358816" y="1527859"/>
            <a:ext cx="5140836" cy="4728480"/>
          </a:xfrm>
        </p:spPr>
        <p:txBody>
          <a:bodyPr/>
          <a:lstStyle/>
          <a:p>
            <a:r>
              <a:rPr lang="en-US" dirty="0"/>
              <a:t>3 – These 2D Comparison generates a value that is the difference between Estimated and Measured. </a:t>
            </a:r>
          </a:p>
          <a:p>
            <a:r>
              <a:rPr lang="en-US" dirty="0"/>
              <a:t>Backprojection can also be applied to further assess in developing the 3D Error Matrix.</a:t>
            </a:r>
          </a:p>
          <a:p>
            <a:r>
              <a:rPr lang="en-US" dirty="0"/>
              <a:t>4 – A 3D Error Matrix is then applied to step 2 Estimated 3D Matrix. Generating a new 3D Matrix. </a:t>
            </a:r>
          </a:p>
          <a:p>
            <a:r>
              <a:rPr lang="en-US" dirty="0"/>
              <a:t>This starts another iteration repeating steps 2 to 4.</a:t>
            </a:r>
          </a:p>
          <a:p>
            <a:r>
              <a:rPr lang="en-US" dirty="0"/>
              <a:t>There can be multiple iterations with the goal of estimating the true counts per voxel.</a:t>
            </a:r>
          </a:p>
        </p:txBody>
      </p:sp>
      <p:pic>
        <p:nvPicPr>
          <p:cNvPr id="6" name="Content Placeholder 5">
            <a:extLst>
              <a:ext uri="{FF2B5EF4-FFF2-40B4-BE49-F238E27FC236}">
                <a16:creationId xmlns:a16="http://schemas.microsoft.com/office/drawing/2014/main" id="{0244F61F-BA6B-BE40-A13D-3B5D91C7DB53}"/>
              </a:ext>
            </a:extLst>
          </p:cNvPr>
          <p:cNvPicPr>
            <a:picLocks noGrp="1" noChangeAspect="1"/>
          </p:cNvPicPr>
          <p:nvPr>
            <p:ph sz="half" idx="2"/>
          </p:nvPr>
        </p:nvPicPr>
        <p:blipFill>
          <a:blip r:embed="rId2"/>
          <a:stretch>
            <a:fillRect/>
          </a:stretch>
        </p:blipFill>
        <p:spPr>
          <a:xfrm>
            <a:off x="5960650" y="2614178"/>
            <a:ext cx="6045934" cy="2490257"/>
          </a:xfrm>
        </p:spPr>
      </p:pic>
    </p:spTree>
    <p:extLst>
      <p:ext uri="{BB962C8B-B14F-4D97-AF65-F5344CB8AC3E}">
        <p14:creationId xmlns:p14="http://schemas.microsoft.com/office/powerpoint/2010/main" val="1837030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AB214-3ED7-1148-96E5-4BCE780F21E2}"/>
              </a:ext>
            </a:extLst>
          </p:cNvPr>
          <p:cNvSpPr>
            <a:spLocks noGrp="1"/>
          </p:cNvSpPr>
          <p:nvPr>
            <p:ph type="title"/>
          </p:nvPr>
        </p:nvSpPr>
        <p:spPr>
          <a:xfrm>
            <a:off x="670824" y="193226"/>
            <a:ext cx="9404723" cy="1042450"/>
          </a:xfrm>
        </p:spPr>
        <p:txBody>
          <a:bodyPr/>
          <a:lstStyle/>
          <a:p>
            <a:r>
              <a:rPr lang="en-US" dirty="0"/>
              <a:t>SPECT Acquisition</a:t>
            </a:r>
          </a:p>
        </p:txBody>
      </p:sp>
      <p:sp>
        <p:nvSpPr>
          <p:cNvPr id="3" name="Content Placeholder 2">
            <a:extLst>
              <a:ext uri="{FF2B5EF4-FFF2-40B4-BE49-F238E27FC236}">
                <a16:creationId xmlns:a16="http://schemas.microsoft.com/office/drawing/2014/main" id="{B5949EB9-DC5A-CC41-85B7-090F2D999C46}"/>
              </a:ext>
            </a:extLst>
          </p:cNvPr>
          <p:cNvSpPr>
            <a:spLocks noGrp="1"/>
          </p:cNvSpPr>
          <p:nvPr>
            <p:ph sz="half" idx="1"/>
          </p:nvPr>
        </p:nvSpPr>
        <p:spPr>
          <a:xfrm>
            <a:off x="580768" y="1495169"/>
            <a:ext cx="5515232" cy="4761170"/>
          </a:xfrm>
        </p:spPr>
        <p:txBody>
          <a:bodyPr/>
          <a:lstStyle/>
          <a:p>
            <a:r>
              <a:rPr lang="en-US" dirty="0"/>
              <a:t>From a slightly different perspective this image shows a gamma camera collecting data from the same centered hot spot.</a:t>
            </a:r>
          </a:p>
          <a:p>
            <a:r>
              <a:rPr lang="en-US" dirty="0"/>
              <a:t>While there are two sets of arrays, vertical and horizontal, the greatest concentration of activity is in the center, where these two arrays meet.</a:t>
            </a:r>
          </a:p>
          <a:p>
            <a:r>
              <a:rPr lang="en-US" dirty="0"/>
              <a:t>Any activity outside the center would be considered background and must be ”removed.” </a:t>
            </a:r>
          </a:p>
          <a:p>
            <a:r>
              <a:rPr lang="en-US" dirty="0"/>
              <a:t>More on the “background arrays” when we talk about filters.</a:t>
            </a:r>
          </a:p>
        </p:txBody>
      </p:sp>
      <p:pic>
        <p:nvPicPr>
          <p:cNvPr id="1026" name="Picture 2" descr="Another simple approach to Back Projection - Single Object">
            <a:extLst>
              <a:ext uri="{FF2B5EF4-FFF2-40B4-BE49-F238E27FC236}">
                <a16:creationId xmlns:a16="http://schemas.microsoft.com/office/drawing/2014/main" id="{4B0AD2E2-6933-2445-8253-717FCA6DD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9637" y="1874795"/>
            <a:ext cx="5018575" cy="3945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8510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FBC64-B7C3-7840-9C62-8DAE236F423C}"/>
              </a:ext>
            </a:extLst>
          </p:cNvPr>
          <p:cNvSpPr>
            <a:spLocks noGrp="1"/>
          </p:cNvSpPr>
          <p:nvPr>
            <p:ph type="title"/>
          </p:nvPr>
        </p:nvSpPr>
        <p:spPr/>
        <p:txBody>
          <a:bodyPr/>
          <a:lstStyle/>
          <a:p>
            <a:r>
              <a:rPr lang="en-US" dirty="0"/>
              <a:t>Expectation Maximization (EM)</a:t>
            </a:r>
          </a:p>
        </p:txBody>
      </p:sp>
      <p:sp>
        <p:nvSpPr>
          <p:cNvPr id="3" name="Content Placeholder 2">
            <a:extLst>
              <a:ext uri="{FF2B5EF4-FFF2-40B4-BE49-F238E27FC236}">
                <a16:creationId xmlns:a16="http://schemas.microsoft.com/office/drawing/2014/main" id="{5435A196-5B58-3043-B3EF-E4C7C582BD71}"/>
              </a:ext>
            </a:extLst>
          </p:cNvPr>
          <p:cNvSpPr>
            <a:spLocks noGrp="1"/>
          </p:cNvSpPr>
          <p:nvPr>
            <p:ph idx="1"/>
          </p:nvPr>
        </p:nvSpPr>
        <p:spPr>
          <a:xfrm>
            <a:off x="1104293" y="1636229"/>
            <a:ext cx="8946541" cy="4971961"/>
          </a:xfrm>
        </p:spPr>
        <p:txBody>
          <a:bodyPr>
            <a:normAutofit/>
          </a:bodyPr>
          <a:lstStyle/>
          <a:p>
            <a:r>
              <a:rPr lang="en-US" dirty="0"/>
              <a:t>EM is the overall terminology used for this type of processing.</a:t>
            </a:r>
          </a:p>
          <a:p>
            <a:r>
              <a:rPr lang="en-US" dirty="0"/>
              <a:t>Maximum-Likelihood (MLEM) is one method within EM that is used to generate “true” counts.</a:t>
            </a:r>
          </a:p>
          <a:p>
            <a:r>
              <a:rPr lang="en-US" dirty="0"/>
              <a:t>It assess all projected, one at a time, as it goes through the iteration process.  It may take between 50 to 100 iterations to complete the desired result.</a:t>
            </a:r>
          </a:p>
          <a:p>
            <a:r>
              <a:rPr lang="en-US" dirty="0"/>
              <a:t>Ordered-Subset (OSEM) reduces processing time by grouping projections into subsets.</a:t>
            </a:r>
          </a:p>
          <a:p>
            <a:r>
              <a:rPr lang="en-US" dirty="0"/>
              <a:t>Ex.  If there were 128 projections these would be broken down into 8 subsets each containing 16 projections.  The amount of iterations is usually less than 15.</a:t>
            </a:r>
          </a:p>
          <a:p>
            <a:r>
              <a:rPr lang="en-US" dirty="0"/>
              <a:t>End result – it saves time and is the preferred method.</a:t>
            </a:r>
          </a:p>
          <a:p>
            <a:endParaRPr lang="en-US" dirty="0"/>
          </a:p>
        </p:txBody>
      </p:sp>
    </p:spTree>
    <p:extLst>
      <p:ext uri="{BB962C8B-B14F-4D97-AF65-F5344CB8AC3E}">
        <p14:creationId xmlns:p14="http://schemas.microsoft.com/office/powerpoint/2010/main" val="12746636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64ABFF-B882-2845-A78F-7F1995F9729B}"/>
              </a:ext>
            </a:extLst>
          </p:cNvPr>
          <p:cNvSpPr>
            <a:spLocks noGrp="1"/>
          </p:cNvSpPr>
          <p:nvPr>
            <p:ph type="title"/>
          </p:nvPr>
        </p:nvSpPr>
        <p:spPr>
          <a:xfrm>
            <a:off x="646111" y="452718"/>
            <a:ext cx="9404723" cy="982543"/>
          </a:xfrm>
        </p:spPr>
        <p:txBody>
          <a:bodyPr/>
          <a:lstStyle/>
          <a:p>
            <a:r>
              <a:rPr lang="en-US" dirty="0"/>
              <a:t>Application of OSEM</a:t>
            </a:r>
          </a:p>
        </p:txBody>
      </p:sp>
      <p:sp>
        <p:nvSpPr>
          <p:cNvPr id="5" name="Content Placeholder 4">
            <a:extLst>
              <a:ext uri="{FF2B5EF4-FFF2-40B4-BE49-F238E27FC236}">
                <a16:creationId xmlns:a16="http://schemas.microsoft.com/office/drawing/2014/main" id="{E7D00338-10D6-264C-B698-060999278BED}"/>
              </a:ext>
            </a:extLst>
          </p:cNvPr>
          <p:cNvSpPr>
            <a:spLocks noGrp="1"/>
          </p:cNvSpPr>
          <p:nvPr>
            <p:ph sz="half" idx="1"/>
          </p:nvPr>
        </p:nvSpPr>
        <p:spPr>
          <a:xfrm>
            <a:off x="646111" y="1655181"/>
            <a:ext cx="5534769" cy="4601158"/>
          </a:xfrm>
        </p:spPr>
        <p:txBody>
          <a:bodyPr/>
          <a:lstStyle/>
          <a:p>
            <a:r>
              <a:rPr lang="en-US" dirty="0"/>
              <a:t>From the images displayed the number below them represents the amount of iterations applied in IR.</a:t>
            </a:r>
          </a:p>
          <a:p>
            <a:r>
              <a:rPr lang="en-US" dirty="0"/>
              <a:t>At some point the increase in the amount of iterations does not improve image quality.</a:t>
            </a:r>
          </a:p>
          <a:p>
            <a:r>
              <a:rPr lang="en-US" dirty="0"/>
              <a:t>Note</a:t>
            </a:r>
          </a:p>
          <a:p>
            <a:pPr lvl="1"/>
            <a:r>
              <a:rPr lang="en-US" dirty="0"/>
              <a:t>Each iteration generates more noise and is referred to as noise breakup phenomenon.</a:t>
            </a:r>
          </a:p>
          <a:p>
            <a:pPr lvl="1"/>
            <a:r>
              <a:rPr lang="en-US" dirty="0"/>
              <a:t>Too much noise can reduce image contrast.</a:t>
            </a:r>
          </a:p>
          <a:p>
            <a:pPr lvl="1"/>
            <a:r>
              <a:rPr lang="en-US" dirty="0"/>
              <a:t>A post smoothing filter may also be applied to reduce noise in the final product.</a:t>
            </a:r>
          </a:p>
        </p:txBody>
      </p:sp>
      <p:pic>
        <p:nvPicPr>
          <p:cNvPr id="8" name="Content Placeholder 7">
            <a:extLst>
              <a:ext uri="{FF2B5EF4-FFF2-40B4-BE49-F238E27FC236}">
                <a16:creationId xmlns:a16="http://schemas.microsoft.com/office/drawing/2014/main" id="{5355A6A5-756A-744C-80D8-56EC23586DBB}"/>
              </a:ext>
            </a:extLst>
          </p:cNvPr>
          <p:cNvPicPr>
            <a:picLocks noGrp="1" noChangeAspect="1"/>
          </p:cNvPicPr>
          <p:nvPr>
            <p:ph sz="half" idx="2"/>
          </p:nvPr>
        </p:nvPicPr>
        <p:blipFill>
          <a:blip r:embed="rId2"/>
          <a:stretch>
            <a:fillRect/>
          </a:stretch>
        </p:blipFill>
        <p:spPr>
          <a:xfrm>
            <a:off x="6777506" y="1655180"/>
            <a:ext cx="4893412" cy="4271057"/>
          </a:xfrm>
        </p:spPr>
      </p:pic>
    </p:spTree>
    <p:extLst>
      <p:ext uri="{BB962C8B-B14F-4D97-AF65-F5344CB8AC3E}">
        <p14:creationId xmlns:p14="http://schemas.microsoft.com/office/powerpoint/2010/main" val="33677070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5D3B38-5F9E-B14D-9BE6-888DE827CFAA}"/>
              </a:ext>
            </a:extLst>
          </p:cNvPr>
          <p:cNvSpPr/>
          <p:nvPr/>
        </p:nvSpPr>
        <p:spPr>
          <a:xfrm>
            <a:off x="1831054" y="2967335"/>
            <a:ext cx="8529900" cy="923330"/>
          </a:xfrm>
          <a:prstGeom prst="rect">
            <a:avLst/>
          </a:prstGeom>
          <a:noFill/>
        </p:spPr>
        <p:txBody>
          <a:bodyPr wrap="none" lIns="91440" tIns="45720" rIns="91440" bIns="45720">
            <a:spAutoFit/>
          </a:bodyPr>
          <a:lstStyle/>
          <a:p>
            <a:pPr algn="ctr"/>
            <a:r>
              <a:rPr lang="en-US" sz="5400" dirty="0">
                <a:ln w="0"/>
                <a:solidFill>
                  <a:srgbClr val="00FE0E"/>
                </a:solidFill>
                <a:effectLst>
                  <a:reflection blurRad="6350" stA="53000" endA="300" endPos="35500" dir="5400000" sy="-90000" algn="bl" rotWithShape="0"/>
                </a:effectLst>
              </a:rPr>
              <a:t>Assessing Filtered Images</a:t>
            </a:r>
            <a:endParaRPr lang="en-US" sz="5400" b="0" cap="none" spc="0" dirty="0">
              <a:ln w="0"/>
              <a:solidFill>
                <a:srgbClr val="00FE0E"/>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42565966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AEF36-654D-C048-8D6A-9DEED796CC82}"/>
              </a:ext>
            </a:extLst>
          </p:cNvPr>
          <p:cNvSpPr>
            <a:spLocks noGrp="1"/>
          </p:cNvSpPr>
          <p:nvPr>
            <p:ph type="title"/>
          </p:nvPr>
        </p:nvSpPr>
        <p:spPr/>
        <p:txBody>
          <a:bodyPr/>
          <a:lstStyle/>
          <a:p>
            <a:r>
              <a:rPr lang="en-US" dirty="0"/>
              <a:t>Metz and its Frequencies</a:t>
            </a:r>
          </a:p>
        </p:txBody>
      </p:sp>
      <p:sp>
        <p:nvSpPr>
          <p:cNvPr id="3" name="Content Placeholder 2">
            <a:extLst>
              <a:ext uri="{FF2B5EF4-FFF2-40B4-BE49-F238E27FC236}">
                <a16:creationId xmlns:a16="http://schemas.microsoft.com/office/drawing/2014/main" id="{8DC3441E-AAC6-FC4C-A02E-70141AFD9AF5}"/>
              </a:ext>
            </a:extLst>
          </p:cNvPr>
          <p:cNvSpPr>
            <a:spLocks noGrp="1"/>
          </p:cNvSpPr>
          <p:nvPr>
            <p:ph sz="half" idx="1"/>
          </p:nvPr>
        </p:nvSpPr>
        <p:spPr>
          <a:xfrm>
            <a:off x="952133" y="1673208"/>
            <a:ext cx="4396339" cy="3745098"/>
          </a:xfrm>
        </p:spPr>
        <p:txBody>
          <a:bodyPr>
            <a:normAutofit/>
          </a:bodyPr>
          <a:lstStyle/>
          <a:p>
            <a:r>
              <a:rPr lang="en-US" dirty="0"/>
              <a:t>The Cut-Off of one and an order of 30 generates a very graining image displaying a lot of high frequency data.  Look at the location of the MTF curve.</a:t>
            </a:r>
          </a:p>
          <a:p>
            <a:r>
              <a:rPr lang="en-US" dirty="0"/>
              <a:t> Why is it so graining?</a:t>
            </a:r>
          </a:p>
          <a:p>
            <a:r>
              <a:rPr lang="en-US" dirty="0"/>
              <a:t>Cut-Off of 0.55 and an order of 1 removes most of the high frequency data generating low frequency, blurry image.</a:t>
            </a:r>
          </a:p>
          <a:p>
            <a:r>
              <a:rPr lang="en-US" dirty="0"/>
              <a:t>Why is it so blurry?</a:t>
            </a:r>
          </a:p>
        </p:txBody>
      </p:sp>
      <p:pic>
        <p:nvPicPr>
          <p:cNvPr id="6" name="Content Placeholder 5">
            <a:extLst>
              <a:ext uri="{FF2B5EF4-FFF2-40B4-BE49-F238E27FC236}">
                <a16:creationId xmlns:a16="http://schemas.microsoft.com/office/drawing/2014/main" id="{64DD9026-9164-4146-8402-1F47B0CE0F4D}"/>
              </a:ext>
            </a:extLst>
          </p:cNvPr>
          <p:cNvPicPr>
            <a:picLocks noGrp="1" noChangeAspect="1"/>
          </p:cNvPicPr>
          <p:nvPr>
            <p:ph sz="half" idx="2"/>
          </p:nvPr>
        </p:nvPicPr>
        <p:blipFill>
          <a:blip r:embed="rId2"/>
          <a:stretch>
            <a:fillRect/>
          </a:stretch>
        </p:blipFill>
        <p:spPr>
          <a:xfrm>
            <a:off x="5348472" y="2268028"/>
            <a:ext cx="6688051" cy="3565058"/>
          </a:xfrm>
        </p:spPr>
      </p:pic>
    </p:spTree>
    <p:extLst>
      <p:ext uri="{BB962C8B-B14F-4D97-AF65-F5344CB8AC3E}">
        <p14:creationId xmlns:p14="http://schemas.microsoft.com/office/powerpoint/2010/main" val="11359981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E74EF-B645-A34A-9575-42ACAA06E8F9}"/>
              </a:ext>
            </a:extLst>
          </p:cNvPr>
          <p:cNvSpPr>
            <a:spLocks noGrp="1"/>
          </p:cNvSpPr>
          <p:nvPr>
            <p:ph type="title"/>
          </p:nvPr>
        </p:nvSpPr>
        <p:spPr>
          <a:xfrm>
            <a:off x="646111" y="452718"/>
            <a:ext cx="9404723" cy="940077"/>
          </a:xfrm>
        </p:spPr>
        <p:txBody>
          <a:bodyPr/>
          <a:lstStyle/>
          <a:p>
            <a:r>
              <a:rPr lang="en-US" dirty="0"/>
              <a:t>Hanning and its Frequencies</a:t>
            </a:r>
          </a:p>
        </p:txBody>
      </p:sp>
      <p:sp>
        <p:nvSpPr>
          <p:cNvPr id="3" name="Content Placeholder 2">
            <a:extLst>
              <a:ext uri="{FF2B5EF4-FFF2-40B4-BE49-F238E27FC236}">
                <a16:creationId xmlns:a16="http://schemas.microsoft.com/office/drawing/2014/main" id="{860CD6AB-7DBD-904E-8DF2-9A637895777F}"/>
              </a:ext>
            </a:extLst>
          </p:cNvPr>
          <p:cNvSpPr>
            <a:spLocks noGrp="1"/>
          </p:cNvSpPr>
          <p:nvPr>
            <p:ph sz="half" idx="1"/>
          </p:nvPr>
        </p:nvSpPr>
        <p:spPr/>
        <p:txBody>
          <a:bodyPr/>
          <a:lstStyle/>
          <a:p>
            <a:r>
              <a:rPr lang="en-US" dirty="0"/>
              <a:t>Note the location of the MTF curve</a:t>
            </a:r>
          </a:p>
          <a:p>
            <a:r>
              <a:rPr lang="en-US" dirty="0"/>
              <a:t>Cut-Off of 0.5 and an Alpha of 0.5 shows a very blurry image.  Note how the MTF curve has a significant negative slope.</a:t>
            </a:r>
          </a:p>
          <a:p>
            <a:r>
              <a:rPr lang="en-US" dirty="0"/>
              <a:t>Cut-Off of 0.5 and an Alpha of 0.75 significantly raises the area of the MFT but the cut it off is set at 0.5.  Since it exposes a significantly greater amount of high frequencies.  </a:t>
            </a:r>
          </a:p>
          <a:p>
            <a:r>
              <a:rPr lang="en-US" dirty="0"/>
              <a:t>The net result is a sharper image/grainer.</a:t>
            </a:r>
          </a:p>
        </p:txBody>
      </p:sp>
      <p:pic>
        <p:nvPicPr>
          <p:cNvPr id="6" name="Content Placeholder 5">
            <a:extLst>
              <a:ext uri="{FF2B5EF4-FFF2-40B4-BE49-F238E27FC236}">
                <a16:creationId xmlns:a16="http://schemas.microsoft.com/office/drawing/2014/main" id="{A56A644E-F31D-A24D-A84C-B70CCA439D9A}"/>
              </a:ext>
            </a:extLst>
          </p:cNvPr>
          <p:cNvPicPr>
            <a:picLocks noGrp="1" noChangeAspect="1"/>
          </p:cNvPicPr>
          <p:nvPr>
            <p:ph sz="half" idx="2"/>
          </p:nvPr>
        </p:nvPicPr>
        <p:blipFill>
          <a:blip r:embed="rId2"/>
          <a:stretch>
            <a:fillRect/>
          </a:stretch>
        </p:blipFill>
        <p:spPr>
          <a:xfrm>
            <a:off x="5597454" y="1708582"/>
            <a:ext cx="5946751" cy="4195762"/>
          </a:xfrm>
        </p:spPr>
      </p:pic>
    </p:spTree>
    <p:extLst>
      <p:ext uri="{BB962C8B-B14F-4D97-AF65-F5344CB8AC3E}">
        <p14:creationId xmlns:p14="http://schemas.microsoft.com/office/powerpoint/2010/main" val="8992149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EF62E-4C35-4845-BFBB-6EA389E82108}"/>
              </a:ext>
            </a:extLst>
          </p:cNvPr>
          <p:cNvSpPr>
            <a:spLocks noGrp="1"/>
          </p:cNvSpPr>
          <p:nvPr>
            <p:ph type="title"/>
          </p:nvPr>
        </p:nvSpPr>
        <p:spPr/>
        <p:txBody>
          <a:bodyPr/>
          <a:lstStyle/>
          <a:p>
            <a:r>
              <a:rPr lang="en-US" dirty="0"/>
              <a:t>Brain Scan With Different Settings</a:t>
            </a:r>
          </a:p>
        </p:txBody>
      </p:sp>
      <p:pic>
        <p:nvPicPr>
          <p:cNvPr id="6" name="Picture 5">
            <a:extLst>
              <a:ext uri="{FF2B5EF4-FFF2-40B4-BE49-F238E27FC236}">
                <a16:creationId xmlns:a16="http://schemas.microsoft.com/office/drawing/2014/main" id="{25E4EF90-3852-E949-BD14-C9784604BABE}"/>
              </a:ext>
            </a:extLst>
          </p:cNvPr>
          <p:cNvPicPr>
            <a:picLocks noChangeAspect="1"/>
          </p:cNvPicPr>
          <p:nvPr/>
        </p:nvPicPr>
        <p:blipFill>
          <a:blip r:embed="rId2"/>
          <a:stretch>
            <a:fillRect/>
          </a:stretch>
        </p:blipFill>
        <p:spPr>
          <a:xfrm>
            <a:off x="2263059" y="1424373"/>
            <a:ext cx="7213875" cy="4285165"/>
          </a:xfrm>
          <a:prstGeom prst="rect">
            <a:avLst/>
          </a:prstGeom>
        </p:spPr>
      </p:pic>
      <p:sp>
        <p:nvSpPr>
          <p:cNvPr id="7" name="TextBox 6">
            <a:extLst>
              <a:ext uri="{FF2B5EF4-FFF2-40B4-BE49-F238E27FC236}">
                <a16:creationId xmlns:a16="http://schemas.microsoft.com/office/drawing/2014/main" id="{0101B617-33AB-F645-B44B-5BE8C8936B38}"/>
              </a:ext>
            </a:extLst>
          </p:cNvPr>
          <p:cNvSpPr txBox="1"/>
          <p:nvPr/>
        </p:nvSpPr>
        <p:spPr>
          <a:xfrm>
            <a:off x="1811053" y="6035950"/>
            <a:ext cx="7665881" cy="369332"/>
          </a:xfrm>
          <a:prstGeom prst="rect">
            <a:avLst/>
          </a:prstGeom>
          <a:noFill/>
        </p:spPr>
        <p:txBody>
          <a:bodyPr wrap="none" rtlCol="0">
            <a:spAutoFit/>
          </a:bodyPr>
          <a:lstStyle/>
          <a:p>
            <a:r>
              <a:rPr lang="en-US" dirty="0"/>
              <a:t>I’m really not sure which image I’d prefer.  Do you have a favorite?</a:t>
            </a:r>
          </a:p>
        </p:txBody>
      </p:sp>
    </p:spTree>
    <p:extLst>
      <p:ext uri="{BB962C8B-B14F-4D97-AF65-F5344CB8AC3E}">
        <p14:creationId xmlns:p14="http://schemas.microsoft.com/office/powerpoint/2010/main" val="11967406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F12403-7E51-EB46-9F53-829388A9FF4D}"/>
              </a:ext>
            </a:extLst>
          </p:cNvPr>
          <p:cNvSpPr/>
          <p:nvPr/>
        </p:nvSpPr>
        <p:spPr>
          <a:xfrm>
            <a:off x="3256673" y="3944833"/>
            <a:ext cx="5382228" cy="923330"/>
          </a:xfrm>
          <a:prstGeom prst="rect">
            <a:avLst/>
          </a:prstGeom>
          <a:noFill/>
        </p:spPr>
        <p:txBody>
          <a:bodyPr wrap="square" lIns="91440" tIns="45720" rIns="91440" bIns="45720">
            <a:spAutoFit/>
          </a:bodyPr>
          <a:lstStyle/>
          <a:p>
            <a:pPr algn="ctr"/>
            <a:r>
              <a:rPr lang="en-US" sz="5400" b="0" cap="none" spc="0" dirty="0">
                <a:ln w="0"/>
                <a:solidFill>
                  <a:srgbClr val="00FE0E"/>
                </a:solidFill>
                <a:effectLst>
                  <a:reflection blurRad="6350" stA="53000" endA="300" endPos="35500" dir="5400000" sy="-90000" algn="bl" rotWithShape="0"/>
                </a:effectLst>
              </a:rPr>
              <a:t>The End</a:t>
            </a:r>
          </a:p>
        </p:txBody>
      </p:sp>
      <p:pic>
        <p:nvPicPr>
          <p:cNvPr id="8" name="Picture 7">
            <a:extLst>
              <a:ext uri="{FF2B5EF4-FFF2-40B4-BE49-F238E27FC236}">
                <a16:creationId xmlns:a16="http://schemas.microsoft.com/office/drawing/2014/main" id="{CAF3D93D-02AE-C844-8376-E9CABE2A053C}"/>
              </a:ext>
            </a:extLst>
          </p:cNvPr>
          <p:cNvPicPr>
            <a:picLocks noChangeAspect="1"/>
          </p:cNvPicPr>
          <p:nvPr/>
        </p:nvPicPr>
        <p:blipFill>
          <a:blip r:embed="rId2"/>
          <a:stretch>
            <a:fillRect/>
          </a:stretch>
        </p:blipFill>
        <p:spPr>
          <a:xfrm>
            <a:off x="9122216" y="4406498"/>
            <a:ext cx="1841500" cy="1841500"/>
          </a:xfrm>
          <a:prstGeom prst="rect">
            <a:avLst/>
          </a:prstGeom>
        </p:spPr>
      </p:pic>
      <p:pic>
        <p:nvPicPr>
          <p:cNvPr id="10" name="Picture 9">
            <a:extLst>
              <a:ext uri="{FF2B5EF4-FFF2-40B4-BE49-F238E27FC236}">
                <a16:creationId xmlns:a16="http://schemas.microsoft.com/office/drawing/2014/main" id="{CCFBDA5C-39FF-014A-BBF0-6494907EEAD1}"/>
              </a:ext>
            </a:extLst>
          </p:cNvPr>
          <p:cNvPicPr>
            <a:picLocks noChangeAspect="1"/>
          </p:cNvPicPr>
          <p:nvPr/>
        </p:nvPicPr>
        <p:blipFill>
          <a:blip r:embed="rId3"/>
          <a:stretch>
            <a:fillRect/>
          </a:stretch>
        </p:blipFill>
        <p:spPr>
          <a:xfrm>
            <a:off x="1037785" y="4960029"/>
            <a:ext cx="2032000" cy="1143000"/>
          </a:xfrm>
          <a:prstGeom prst="rect">
            <a:avLst/>
          </a:prstGeom>
        </p:spPr>
      </p:pic>
      <p:pic>
        <p:nvPicPr>
          <p:cNvPr id="16" name="Picture 15">
            <a:extLst>
              <a:ext uri="{FF2B5EF4-FFF2-40B4-BE49-F238E27FC236}">
                <a16:creationId xmlns:a16="http://schemas.microsoft.com/office/drawing/2014/main" id="{5F50CAA2-A1D0-0D4D-97D6-3FBEA9C3CA4F}"/>
              </a:ext>
            </a:extLst>
          </p:cNvPr>
          <p:cNvPicPr>
            <a:picLocks noChangeAspect="1"/>
          </p:cNvPicPr>
          <p:nvPr/>
        </p:nvPicPr>
        <p:blipFill>
          <a:blip r:embed="rId4"/>
          <a:stretch>
            <a:fillRect/>
          </a:stretch>
        </p:blipFill>
        <p:spPr>
          <a:xfrm>
            <a:off x="4571189" y="525294"/>
            <a:ext cx="3049621" cy="3049621"/>
          </a:xfrm>
          <a:prstGeom prst="rect">
            <a:avLst/>
          </a:prstGeom>
        </p:spPr>
      </p:pic>
      <p:sp>
        <p:nvSpPr>
          <p:cNvPr id="18" name="TextBox 17">
            <a:extLst>
              <a:ext uri="{FF2B5EF4-FFF2-40B4-BE49-F238E27FC236}">
                <a16:creationId xmlns:a16="http://schemas.microsoft.com/office/drawing/2014/main" id="{980EAA88-A217-CB46-A18D-F62B61CEB160}"/>
              </a:ext>
            </a:extLst>
          </p:cNvPr>
          <p:cNvSpPr txBox="1"/>
          <p:nvPr/>
        </p:nvSpPr>
        <p:spPr>
          <a:xfrm>
            <a:off x="5222792" y="6332706"/>
            <a:ext cx="2398018" cy="369332"/>
          </a:xfrm>
          <a:prstGeom prst="rect">
            <a:avLst/>
          </a:prstGeom>
          <a:noFill/>
        </p:spPr>
        <p:txBody>
          <a:bodyPr wrap="square">
            <a:spAutoFit/>
          </a:bodyPr>
          <a:lstStyle/>
          <a:p>
            <a:r>
              <a:rPr lang="en-US" dirty="0"/>
              <a:t>https://</a:t>
            </a:r>
            <a:r>
              <a:rPr lang="en-US" dirty="0" err="1"/>
              <a:t>gifer.com</a:t>
            </a:r>
            <a:r>
              <a:rPr lang="en-US" dirty="0"/>
              <a:t>/</a:t>
            </a:r>
          </a:p>
        </p:txBody>
      </p:sp>
    </p:spTree>
    <p:extLst>
      <p:ext uri="{BB962C8B-B14F-4D97-AF65-F5344CB8AC3E}">
        <p14:creationId xmlns:p14="http://schemas.microsoft.com/office/powerpoint/2010/main" val="702891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A1FA-6DA8-CD4E-99E7-A3CC86153B82}"/>
              </a:ext>
            </a:extLst>
          </p:cNvPr>
          <p:cNvSpPr>
            <a:spLocks noGrp="1"/>
          </p:cNvSpPr>
          <p:nvPr>
            <p:ph type="title"/>
          </p:nvPr>
        </p:nvSpPr>
        <p:spPr>
          <a:xfrm>
            <a:off x="646111" y="452718"/>
            <a:ext cx="9404723" cy="693502"/>
          </a:xfrm>
        </p:spPr>
        <p:txBody>
          <a:bodyPr/>
          <a:lstStyle/>
          <a:p>
            <a:r>
              <a:rPr lang="en-US" dirty="0"/>
              <a:t>References</a:t>
            </a:r>
          </a:p>
        </p:txBody>
      </p:sp>
      <p:sp>
        <p:nvSpPr>
          <p:cNvPr id="3" name="Content Placeholder 2">
            <a:extLst>
              <a:ext uri="{FF2B5EF4-FFF2-40B4-BE49-F238E27FC236}">
                <a16:creationId xmlns:a16="http://schemas.microsoft.com/office/drawing/2014/main" id="{FAF4B61A-5A81-A847-ABC2-E2A6DF626416}"/>
              </a:ext>
            </a:extLst>
          </p:cNvPr>
          <p:cNvSpPr>
            <a:spLocks noGrp="1"/>
          </p:cNvSpPr>
          <p:nvPr>
            <p:ph idx="1"/>
          </p:nvPr>
        </p:nvSpPr>
        <p:spPr>
          <a:xfrm>
            <a:off x="794219" y="1563521"/>
            <a:ext cx="9946761" cy="4195481"/>
          </a:xfrm>
        </p:spPr>
        <p:txBody>
          <a:bodyPr/>
          <a:lstStyle/>
          <a:p>
            <a:pPr marL="0" indent="0">
              <a:buNone/>
            </a:pPr>
            <a:r>
              <a:rPr lang="en-US" sz="1200" dirty="0"/>
              <a:t>1 – </a:t>
            </a:r>
            <a:r>
              <a:rPr lang="en-US" sz="1200" dirty="0" err="1"/>
              <a:t>Hacot</a:t>
            </a:r>
            <a:r>
              <a:rPr lang="en-US" sz="1200" dirty="0"/>
              <a:t> JP, </a:t>
            </a:r>
            <a:r>
              <a:rPr lang="en-US" sz="1200" dirty="0" err="1"/>
              <a:t>Bojovic</a:t>
            </a:r>
            <a:r>
              <a:rPr lang="en-US" sz="1200" dirty="0"/>
              <a:t> M, </a:t>
            </a:r>
            <a:r>
              <a:rPr lang="en-US" sz="1200" dirty="0" err="1"/>
              <a:t>Delonca</a:t>
            </a:r>
            <a:r>
              <a:rPr lang="en-US" sz="1200" dirty="0"/>
              <a:t> J, et al. Comparison of planar imaging and single-photon emission computed tomography for the detection and localization of coronary artery disease.  Int J Card Imaging. 1993 Jun;9(2):113-9.</a:t>
            </a:r>
          </a:p>
          <a:p>
            <a:pPr marL="0" indent="0">
              <a:buNone/>
            </a:pPr>
            <a:r>
              <a:rPr lang="en-US" sz="1200" dirty="0"/>
              <a:t>2 - </a:t>
            </a:r>
            <a:r>
              <a:rPr lang="en-US" sz="1200" dirty="0" err="1"/>
              <a:t>Prekeges</a:t>
            </a:r>
            <a:r>
              <a:rPr lang="en-US" sz="1200" dirty="0"/>
              <a:t> J. </a:t>
            </a:r>
            <a:r>
              <a:rPr lang="en-US" sz="1200" dirty="0" err="1"/>
              <a:t>Nulcear</a:t>
            </a:r>
            <a:r>
              <a:rPr lang="en-US" sz="1200" dirty="0"/>
              <a:t> Medicine Instrumentation,2</a:t>
            </a:r>
            <a:r>
              <a:rPr lang="en-US" sz="1200" baseline="30000" dirty="0"/>
              <a:t>nd</a:t>
            </a:r>
            <a:r>
              <a:rPr lang="en-US" sz="1200" dirty="0"/>
              <a:t> Ed. Sudbury, MA. Jones and </a:t>
            </a:r>
            <a:r>
              <a:rPr lang="en-US" sz="1200" dirty="0" err="1"/>
              <a:t>Barlett</a:t>
            </a:r>
            <a:r>
              <a:rPr lang="en-US" sz="1200" dirty="0"/>
              <a:t> Publishers. 2012</a:t>
            </a:r>
          </a:p>
          <a:p>
            <a:pPr marL="0" indent="0">
              <a:buNone/>
            </a:pPr>
            <a:r>
              <a:rPr lang="en-US" sz="1200" dirty="0"/>
              <a:t>3 - SPECT Single-Photon Emission Computed Tomography:  A Primer. Reston, VA. SNMMI.. 1986</a:t>
            </a:r>
          </a:p>
          <a:p>
            <a:pPr marL="0" indent="0">
              <a:buNone/>
            </a:pPr>
            <a:r>
              <a:rPr lang="en-US" sz="1200" dirty="0"/>
              <a:t>4 - </a:t>
            </a:r>
            <a:r>
              <a:rPr lang="en-US" sz="1200" dirty="0" err="1"/>
              <a:t>Waterstram</a:t>
            </a:r>
            <a:r>
              <a:rPr lang="en-US" sz="1200" dirty="0"/>
              <a:t>-Rich, Gilmore, D. Nuclear Medicine and PET/CT: Technology and Techniques, 8</a:t>
            </a:r>
            <a:r>
              <a:rPr lang="en-US" sz="1200" baseline="30000" dirty="0"/>
              <a:t>th</a:t>
            </a:r>
            <a:r>
              <a:rPr lang="en-US" sz="1200" dirty="0"/>
              <a:t> edition2017.</a:t>
            </a:r>
          </a:p>
          <a:p>
            <a:pPr marL="0" indent="0">
              <a:buNone/>
            </a:pPr>
            <a:r>
              <a:rPr lang="en-US" sz="1200" dirty="0"/>
              <a:t>5 – Many images applied in this presentation were created by MH Crosthwaite and can be found in               	</a:t>
            </a:r>
            <a:r>
              <a:rPr lang="en-US" sz="1200" dirty="0">
                <a:hlinkClick r:id="rId2"/>
              </a:rPr>
              <a:t>https://people.vcu.edu/~mhcrosthwait/clrs322/index.htm</a:t>
            </a:r>
            <a:endParaRPr lang="en-US" sz="1200" dirty="0"/>
          </a:p>
          <a:p>
            <a:endParaRPr lang="en-US" sz="1200" dirty="0"/>
          </a:p>
          <a:p>
            <a:endParaRPr lang="en-US" dirty="0"/>
          </a:p>
        </p:txBody>
      </p:sp>
    </p:spTree>
    <p:extLst>
      <p:ext uri="{BB962C8B-B14F-4D97-AF65-F5344CB8AC3E}">
        <p14:creationId xmlns:p14="http://schemas.microsoft.com/office/powerpoint/2010/main" val="3121310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82711-C7D1-7548-B30A-6E3922C14598}"/>
              </a:ext>
            </a:extLst>
          </p:cNvPr>
          <p:cNvSpPr>
            <a:spLocks noGrp="1"/>
          </p:cNvSpPr>
          <p:nvPr>
            <p:ph type="title"/>
          </p:nvPr>
        </p:nvSpPr>
        <p:spPr>
          <a:xfrm>
            <a:off x="646111" y="452718"/>
            <a:ext cx="9404723" cy="918882"/>
          </a:xfrm>
        </p:spPr>
        <p:txBody>
          <a:bodyPr/>
          <a:lstStyle/>
          <a:p>
            <a:r>
              <a:rPr lang="en-US" dirty="0"/>
              <a:t>SPECT Acquisition</a:t>
            </a:r>
          </a:p>
        </p:txBody>
      </p:sp>
      <p:sp>
        <p:nvSpPr>
          <p:cNvPr id="3" name="Content Placeholder 2">
            <a:extLst>
              <a:ext uri="{FF2B5EF4-FFF2-40B4-BE49-F238E27FC236}">
                <a16:creationId xmlns:a16="http://schemas.microsoft.com/office/drawing/2014/main" id="{4F28FD29-CEC8-D74D-A2B2-BB70BDBC430F}"/>
              </a:ext>
            </a:extLst>
          </p:cNvPr>
          <p:cNvSpPr>
            <a:spLocks noGrp="1"/>
          </p:cNvSpPr>
          <p:nvPr>
            <p:ph sz="half" idx="1"/>
          </p:nvPr>
        </p:nvSpPr>
        <p:spPr>
          <a:xfrm>
            <a:off x="646112" y="1692877"/>
            <a:ext cx="4853540" cy="4563462"/>
          </a:xfrm>
        </p:spPr>
        <p:txBody>
          <a:bodyPr>
            <a:normAutofit lnSpcReduction="10000"/>
          </a:bodyPr>
          <a:lstStyle/>
          <a:p>
            <a:r>
              <a:rPr lang="en-US" dirty="0"/>
              <a:t>Now let us examine what happens when you wish to collect four-point sources with an acquisition occurring every 45 degrees.</a:t>
            </a:r>
          </a:p>
          <a:p>
            <a:r>
              <a:rPr lang="en-US" dirty="0"/>
              <a:t>This image shows us what can be seen at the different angles of acquisition.</a:t>
            </a:r>
          </a:p>
          <a:p>
            <a:r>
              <a:rPr lang="en-US" dirty="0"/>
              <a:t>Furthermore, the 3D summation image identifies the location of these four-point sources.</a:t>
            </a:r>
          </a:p>
          <a:p>
            <a:r>
              <a:rPr lang="en-US" dirty="0"/>
              <a:t>Note </a:t>
            </a:r>
          </a:p>
          <a:p>
            <a:pPr lvl="1"/>
            <a:r>
              <a:rPr lang="en-US" dirty="0"/>
              <a:t>Where the arrays cross each other are the location of the four-point sources having the highest degree of counts per </a:t>
            </a:r>
            <a:r>
              <a:rPr lang="en-US" dirty="0" err="1"/>
              <a:t>pixle</a:t>
            </a:r>
            <a:r>
              <a:rPr lang="en-US" dirty="0"/>
              <a:t>.</a:t>
            </a:r>
          </a:p>
          <a:p>
            <a:pPr lvl="1"/>
            <a:r>
              <a:rPr lang="en-US" dirty="0"/>
              <a:t>Outside these margins is data, or arrays,  that must be filtered out.</a:t>
            </a:r>
          </a:p>
        </p:txBody>
      </p:sp>
      <p:pic>
        <p:nvPicPr>
          <p:cNvPr id="2052" name="Picture 4" descr="Back Projection - Four Objects">
            <a:extLst>
              <a:ext uri="{FF2B5EF4-FFF2-40B4-BE49-F238E27FC236}">
                <a16:creationId xmlns:a16="http://schemas.microsoft.com/office/drawing/2014/main" id="{8E561A58-5347-304A-B96F-0898A3B7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2060575"/>
            <a:ext cx="4572000" cy="392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447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2FECB-09FC-8B41-B9C6-EF4404F683AA}"/>
              </a:ext>
            </a:extLst>
          </p:cNvPr>
          <p:cNvSpPr>
            <a:spLocks noGrp="1"/>
          </p:cNvSpPr>
          <p:nvPr>
            <p:ph type="title"/>
          </p:nvPr>
        </p:nvSpPr>
        <p:spPr>
          <a:xfrm>
            <a:off x="646111" y="452719"/>
            <a:ext cx="9404723" cy="820028"/>
          </a:xfrm>
        </p:spPr>
        <p:txBody>
          <a:bodyPr/>
          <a:lstStyle/>
          <a:p>
            <a:r>
              <a:rPr lang="en-US" dirty="0"/>
              <a:t>SPECT Acquisition - Backprojection</a:t>
            </a:r>
          </a:p>
        </p:txBody>
      </p:sp>
      <p:sp>
        <p:nvSpPr>
          <p:cNvPr id="3" name="Content Placeholder 2">
            <a:extLst>
              <a:ext uri="{FF2B5EF4-FFF2-40B4-BE49-F238E27FC236}">
                <a16:creationId xmlns:a16="http://schemas.microsoft.com/office/drawing/2014/main" id="{672FC017-653C-0448-BEC3-4BC591F6846C}"/>
              </a:ext>
            </a:extLst>
          </p:cNvPr>
          <p:cNvSpPr>
            <a:spLocks noGrp="1"/>
          </p:cNvSpPr>
          <p:nvPr>
            <p:ph sz="half" idx="1"/>
          </p:nvPr>
        </p:nvSpPr>
        <p:spPr>
          <a:xfrm>
            <a:off x="556054" y="1272747"/>
            <a:ext cx="4943597" cy="4983592"/>
          </a:xfrm>
        </p:spPr>
        <p:txBody>
          <a:bodyPr>
            <a:normAutofit lnSpcReduction="10000"/>
          </a:bodyPr>
          <a:lstStyle/>
          <a:p>
            <a:r>
              <a:rPr lang="en-US" dirty="0"/>
              <a:t>Consider the orientation of the patient containing a radioactive tracer emitting gamma radiation as seen in this image.</a:t>
            </a:r>
          </a:p>
          <a:p>
            <a:r>
              <a:rPr lang="en-US" dirty="0"/>
              <a:t>The information is being picked, back projected, to the detector that rotates around the patient.</a:t>
            </a:r>
          </a:p>
          <a:p>
            <a:r>
              <a:rPr lang="en-US" dirty="0"/>
              <a:t>In definition SPECT is a composite of all the array sums, multi-angled in a series of 2-D projections</a:t>
            </a:r>
          </a:p>
          <a:p>
            <a:r>
              <a:rPr lang="en-US" dirty="0"/>
              <a:t>An analogy to this could be a patient at the center of the room sending out data on a movie projector at different angles against the wall.  Except it is our gamma camera that is picking up these back projections not a movie screen.</a:t>
            </a:r>
          </a:p>
          <a:p>
            <a:endParaRPr lang="en-US" dirty="0"/>
          </a:p>
        </p:txBody>
      </p:sp>
      <p:pic>
        <p:nvPicPr>
          <p:cNvPr id="3074" name="Picture 2" descr="Back Projected">
            <a:extLst>
              <a:ext uri="{FF2B5EF4-FFF2-40B4-BE49-F238E27FC236}">
                <a16:creationId xmlns:a16="http://schemas.microsoft.com/office/drawing/2014/main" id="{7F52BAAB-BE8D-6940-A9FD-CB757B60C7D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23768" y="1517215"/>
            <a:ext cx="4396339" cy="4518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999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454584-45A3-134D-98E7-F38920F2E013}"/>
              </a:ext>
            </a:extLst>
          </p:cNvPr>
          <p:cNvSpPr>
            <a:spLocks noGrp="1"/>
          </p:cNvSpPr>
          <p:nvPr>
            <p:ph type="title"/>
          </p:nvPr>
        </p:nvSpPr>
        <p:spPr>
          <a:xfrm>
            <a:off x="646111" y="452718"/>
            <a:ext cx="9404723" cy="733875"/>
          </a:xfrm>
        </p:spPr>
        <p:txBody>
          <a:bodyPr/>
          <a:lstStyle/>
          <a:p>
            <a:r>
              <a:rPr lang="en-US" sz="3200" dirty="0"/>
              <a:t>Displaying the Acquired Results</a:t>
            </a:r>
          </a:p>
        </p:txBody>
      </p:sp>
      <p:sp>
        <p:nvSpPr>
          <p:cNvPr id="7" name="Content Placeholder 6">
            <a:extLst>
              <a:ext uri="{FF2B5EF4-FFF2-40B4-BE49-F238E27FC236}">
                <a16:creationId xmlns:a16="http://schemas.microsoft.com/office/drawing/2014/main" id="{93C1B22D-1BD5-8740-B782-186B86FF9C94}"/>
              </a:ext>
            </a:extLst>
          </p:cNvPr>
          <p:cNvSpPr>
            <a:spLocks noGrp="1"/>
          </p:cNvSpPr>
          <p:nvPr>
            <p:ph sz="half" idx="1"/>
          </p:nvPr>
        </p:nvSpPr>
        <p:spPr>
          <a:xfrm>
            <a:off x="674385" y="1652802"/>
            <a:ext cx="5022080" cy="4986537"/>
          </a:xfrm>
        </p:spPr>
        <p:txBody>
          <a:bodyPr>
            <a:normAutofit/>
          </a:bodyPr>
          <a:lstStyle/>
          <a:p>
            <a:r>
              <a:rPr lang="en-US" dirty="0"/>
              <a:t>The raw data can then be played back as a cine.</a:t>
            </a:r>
          </a:p>
          <a:p>
            <a:r>
              <a:rPr lang="en-US" dirty="0"/>
              <a:t>Observing the raw data helps to assess image quality.</a:t>
            </a:r>
          </a:p>
          <a:p>
            <a:pPr lvl="1"/>
            <a:r>
              <a:rPr lang="en-US" dirty="0"/>
              <a:t>Did you acquire the correct area of interest?  If not, re-acquire.</a:t>
            </a:r>
          </a:p>
          <a:p>
            <a:pPr lvl="1"/>
            <a:r>
              <a:rPr lang="en-US" dirty="0"/>
              <a:t>Did the patient move – If so, then apply motion correction software.  If that does not work, re-acquire your data. </a:t>
            </a:r>
          </a:p>
          <a:p>
            <a:pPr lvl="1"/>
            <a:r>
              <a:rPr lang="en-US" dirty="0"/>
              <a:t>Are there any attenuation defects.  This may also cause a re-acquisition.  </a:t>
            </a:r>
          </a:p>
          <a:p>
            <a:r>
              <a:rPr lang="en-US" dirty="0"/>
              <a:t>If the acquisition, raw data is acceptable, it can now be processed and filtered, which will generate our tomographic slices.</a:t>
            </a:r>
          </a:p>
          <a:p>
            <a:pPr lvl="1"/>
            <a:endParaRPr lang="en-US" dirty="0"/>
          </a:p>
        </p:txBody>
      </p:sp>
      <p:pic>
        <p:nvPicPr>
          <p:cNvPr id="1028" name="Picture 4" descr="PET Scan with metastatic Breast Ca">
            <a:extLst>
              <a:ext uri="{FF2B5EF4-FFF2-40B4-BE49-F238E27FC236}">
                <a16:creationId xmlns:a16="http://schemas.microsoft.com/office/drawing/2014/main" id="{1BBEB1A4-F72E-C149-A60B-022EEF668C1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126357" y="1652802"/>
            <a:ext cx="2924477" cy="438671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E74C46C-0C9D-8B4B-9832-F66699738988}"/>
              </a:ext>
            </a:extLst>
          </p:cNvPr>
          <p:cNvSpPr txBox="1"/>
          <p:nvPr/>
        </p:nvSpPr>
        <p:spPr>
          <a:xfrm>
            <a:off x="6495537" y="6194381"/>
            <a:ext cx="4713150" cy="584775"/>
          </a:xfrm>
          <a:prstGeom prst="rect">
            <a:avLst/>
          </a:prstGeom>
          <a:noFill/>
        </p:spPr>
        <p:txBody>
          <a:bodyPr wrap="none" rtlCol="0">
            <a:spAutoFit/>
          </a:bodyPr>
          <a:lstStyle/>
          <a:p>
            <a:r>
              <a:rPr lang="en-US" sz="1600" dirty="0"/>
              <a:t>This image is actually a PET image, however, </a:t>
            </a:r>
          </a:p>
          <a:p>
            <a:r>
              <a:rPr lang="en-US" sz="1600" dirty="0"/>
              <a:t>The same principles of tomography apply.</a:t>
            </a:r>
          </a:p>
        </p:txBody>
      </p:sp>
      <p:pic>
        <p:nvPicPr>
          <p:cNvPr id="10" name="Picture 6" descr="tjpzoom picture title">
            <a:extLst>
              <a:ext uri="{FF2B5EF4-FFF2-40B4-BE49-F238E27FC236}">
                <a16:creationId xmlns:a16="http://schemas.microsoft.com/office/drawing/2014/main" id="{7BA8D6C9-B48E-447F-9492-ED362CBDE6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690" y="1137165"/>
            <a:ext cx="9696726" cy="505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88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01EF3-1D7A-6D4A-80F2-F792DFC7F6B9}"/>
              </a:ext>
            </a:extLst>
          </p:cNvPr>
          <p:cNvSpPr>
            <a:spLocks noGrp="1"/>
          </p:cNvSpPr>
          <p:nvPr>
            <p:ph type="title"/>
          </p:nvPr>
        </p:nvSpPr>
        <p:spPr>
          <a:xfrm>
            <a:off x="646111" y="452718"/>
            <a:ext cx="9404723" cy="1054806"/>
          </a:xfrm>
        </p:spPr>
        <p:txBody>
          <a:bodyPr/>
          <a:lstStyle/>
          <a:p>
            <a:r>
              <a:rPr lang="en-US" dirty="0"/>
              <a:t>End Results – Tomographic Data</a:t>
            </a:r>
          </a:p>
        </p:txBody>
      </p:sp>
      <p:sp>
        <p:nvSpPr>
          <p:cNvPr id="3" name="Content Placeholder 2">
            <a:extLst>
              <a:ext uri="{FF2B5EF4-FFF2-40B4-BE49-F238E27FC236}">
                <a16:creationId xmlns:a16="http://schemas.microsoft.com/office/drawing/2014/main" id="{51D49427-3097-4A41-888E-2BC975014083}"/>
              </a:ext>
            </a:extLst>
          </p:cNvPr>
          <p:cNvSpPr>
            <a:spLocks noGrp="1"/>
          </p:cNvSpPr>
          <p:nvPr>
            <p:ph sz="half" idx="1"/>
          </p:nvPr>
        </p:nvSpPr>
        <p:spPr>
          <a:xfrm>
            <a:off x="1097257" y="2508691"/>
            <a:ext cx="4396339" cy="2802095"/>
          </a:xfrm>
        </p:spPr>
        <p:txBody>
          <a:bodyPr>
            <a:normAutofit/>
          </a:bodyPr>
          <a:lstStyle/>
          <a:p>
            <a:r>
              <a:rPr lang="en-US" dirty="0"/>
              <a:t>The beauty of SPECT is the ability to ”slice and dice” the physiological data into three different plains.  Transverse – Sagittal – Coronal</a:t>
            </a:r>
          </a:p>
          <a:p>
            <a:r>
              <a:rPr lang="en-US" dirty="0"/>
              <a:t>The image displayed is color coded to better identify the correct tomographic plain.</a:t>
            </a:r>
          </a:p>
          <a:p>
            <a:pPr marL="0" indent="0">
              <a:buNone/>
            </a:pPr>
            <a:endParaRPr lang="en-US" dirty="0"/>
          </a:p>
          <a:p>
            <a:endParaRPr lang="en-US" dirty="0"/>
          </a:p>
        </p:txBody>
      </p:sp>
      <p:pic>
        <p:nvPicPr>
          <p:cNvPr id="2052" name="Picture 4" descr="Slices in Tomography">
            <a:extLst>
              <a:ext uri="{FF2B5EF4-FFF2-40B4-BE49-F238E27FC236}">
                <a16:creationId xmlns:a16="http://schemas.microsoft.com/office/drawing/2014/main" id="{4E7C6882-FCF5-4048-A587-9440E2CCC43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191633" y="1739299"/>
            <a:ext cx="2572972" cy="41630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DAA8047-FA5F-8943-B4D8-61CF5C65677A}"/>
              </a:ext>
            </a:extLst>
          </p:cNvPr>
          <p:cNvSpPr txBox="1"/>
          <p:nvPr/>
        </p:nvSpPr>
        <p:spPr>
          <a:xfrm>
            <a:off x="829621" y="6110130"/>
            <a:ext cx="3215945" cy="369332"/>
          </a:xfrm>
          <a:prstGeom prst="rect">
            <a:avLst/>
          </a:prstGeom>
          <a:noFill/>
        </p:spPr>
        <p:txBody>
          <a:bodyPr wrap="none" rtlCol="0">
            <a:spAutoFit/>
          </a:bodyPr>
          <a:lstStyle/>
          <a:p>
            <a:r>
              <a:rPr lang="en-US" dirty="0"/>
              <a:t>But first we need to discuss </a:t>
            </a:r>
          </a:p>
        </p:txBody>
      </p:sp>
      <p:sp>
        <p:nvSpPr>
          <p:cNvPr id="5" name="Right Arrow 4">
            <a:extLst>
              <a:ext uri="{FF2B5EF4-FFF2-40B4-BE49-F238E27FC236}">
                <a16:creationId xmlns:a16="http://schemas.microsoft.com/office/drawing/2014/main" id="{78523460-A561-DF44-806D-2C699A8738DB}"/>
              </a:ext>
            </a:extLst>
          </p:cNvPr>
          <p:cNvSpPr/>
          <p:nvPr/>
        </p:nvSpPr>
        <p:spPr>
          <a:xfrm>
            <a:off x="4208661" y="6231240"/>
            <a:ext cx="1126347" cy="2361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86725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{355ADC38-36DB-B24C-8794-0090588D86D9}tf10001062</Template>
  <TotalTime>5844</TotalTime>
  <Words>4415</Words>
  <Application>Microsoft Office PowerPoint</Application>
  <PresentationFormat>Widescreen</PresentationFormat>
  <Paragraphs>328</Paragraphs>
  <Slides>57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Arial</vt:lpstr>
      <vt:lpstr>Century Gothic</vt:lpstr>
      <vt:lpstr>Wingdings 3</vt:lpstr>
      <vt:lpstr>Ion</vt:lpstr>
      <vt:lpstr>Single Photon Emission Computerized  Tomography</vt:lpstr>
      <vt:lpstr>Before We Get Started - Consider </vt:lpstr>
      <vt:lpstr>First Let’s Think Planar </vt:lpstr>
      <vt:lpstr>SPECT Acquisition </vt:lpstr>
      <vt:lpstr>SPECT Acquisition</vt:lpstr>
      <vt:lpstr>SPECT Acquisition</vt:lpstr>
      <vt:lpstr>SPECT Acquisition - Backprojection</vt:lpstr>
      <vt:lpstr>Displaying the Acquired Results</vt:lpstr>
      <vt:lpstr>End Results – Tomographic Data</vt:lpstr>
      <vt:lpstr>PowerPoint Presentation</vt:lpstr>
      <vt:lpstr>Collimation</vt:lpstr>
      <vt:lpstr>What is the best type of Orbit?</vt:lpstr>
      <vt:lpstr>Matrix Size – 64 or128?</vt:lpstr>
      <vt:lpstr>Counts – Planar vs SPECT</vt:lpstr>
      <vt:lpstr>Amount of Stops – Angular Sampling</vt:lpstr>
      <vt:lpstr>Spatial Data Conversion</vt:lpstr>
      <vt:lpstr>PowerPoint Presentation</vt:lpstr>
      <vt:lpstr>Processing the Raw Data</vt:lpstr>
      <vt:lpstr>Another Look at that Hot Spot</vt:lpstr>
      <vt:lpstr>Object Activity vs Image Contrast</vt:lpstr>
      <vt:lpstr>Modular Transfer Function (MTF)</vt:lpstr>
      <vt:lpstr>What’s in the different Frequencies</vt:lpstr>
      <vt:lpstr>Compare Spatial to Frequency Domain</vt:lpstr>
      <vt:lpstr>Parameters of Frequency</vt:lpstr>
      <vt:lpstr>Another Example </vt:lpstr>
      <vt:lpstr>Nyquist Frequency (NF)</vt:lpstr>
      <vt:lpstr>NF Calculation</vt:lpstr>
      <vt:lpstr>PowerPoint Presentation</vt:lpstr>
      <vt:lpstr>Pre-Filtering </vt:lpstr>
      <vt:lpstr>Types of Filters</vt:lpstr>
      <vt:lpstr>Windowing the Frequencies</vt:lpstr>
      <vt:lpstr>Butterworth Filter – Critical Frequency</vt:lpstr>
      <vt:lpstr>Example Critical Frequency</vt:lpstr>
      <vt:lpstr>Butterworth – Order </vt:lpstr>
      <vt:lpstr>Butterworth – Cut-Off</vt:lpstr>
      <vt:lpstr>Example – Cut-Off Frequency</vt:lpstr>
      <vt:lpstr>Applying windowing</vt:lpstr>
      <vt:lpstr>PowerPoint Presentation</vt:lpstr>
      <vt:lpstr>Filters – High and Low Frequencies</vt:lpstr>
      <vt:lpstr>Restoration Filters</vt:lpstr>
      <vt:lpstr>Ramp vs Wiener Filter</vt:lpstr>
      <vt:lpstr>Creating a Three-Dimensional Image</vt:lpstr>
      <vt:lpstr>Example of Volume Rending</vt:lpstr>
      <vt:lpstr>Chang Filter for Brain Imaging</vt:lpstr>
      <vt:lpstr>Tomographic Slices </vt:lpstr>
      <vt:lpstr>PowerPoint Presentation</vt:lpstr>
      <vt:lpstr>IR - Techniques</vt:lpstr>
      <vt:lpstr>IR Explained</vt:lpstr>
      <vt:lpstr>IR Explained (cont.)</vt:lpstr>
      <vt:lpstr>Expectation Maximization (EM)</vt:lpstr>
      <vt:lpstr>Application of OSEM</vt:lpstr>
      <vt:lpstr>PowerPoint Presentation</vt:lpstr>
      <vt:lpstr>Metz and its Frequencies</vt:lpstr>
      <vt:lpstr>Hanning and its Frequencies</vt:lpstr>
      <vt:lpstr>Brain Scan With Different Settings</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Single Photon Emission Computerized  Tomography</dc:title>
  <dc:creator>Mark Crosthwaite</dc:creator>
  <cp:lastModifiedBy>Mark Crosthwaite</cp:lastModifiedBy>
  <cp:revision>26</cp:revision>
  <dcterms:created xsi:type="dcterms:W3CDTF">2021-12-21T18:34:04Z</dcterms:created>
  <dcterms:modified xsi:type="dcterms:W3CDTF">2022-04-15T17:49:51Z</dcterms:modified>
</cp:coreProperties>
</file>