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57" r:id="rId3"/>
    <p:sldId id="258" r:id="rId4"/>
    <p:sldId id="259" r:id="rId5"/>
    <p:sldId id="267" r:id="rId6"/>
    <p:sldId id="260" r:id="rId7"/>
    <p:sldId id="261" r:id="rId8"/>
    <p:sldId id="262" r:id="rId9"/>
    <p:sldId id="263" r:id="rId10"/>
    <p:sldId id="264" r:id="rId11"/>
    <p:sldId id="281" r:id="rId12"/>
    <p:sldId id="265" r:id="rId13"/>
    <p:sldId id="268" r:id="rId14"/>
    <p:sldId id="269" r:id="rId15"/>
    <p:sldId id="270" r:id="rId16"/>
    <p:sldId id="282" r:id="rId17"/>
    <p:sldId id="283" r:id="rId18"/>
    <p:sldId id="272" r:id="rId19"/>
    <p:sldId id="273" r:id="rId20"/>
    <p:sldId id="274" r:id="rId21"/>
    <p:sldId id="276" r:id="rId22"/>
    <p:sldId id="277" r:id="rId23"/>
    <p:sldId id="284" r:id="rId24"/>
    <p:sldId id="275" r:id="rId25"/>
    <p:sldId id="280" r:id="rId26"/>
    <p:sldId id="286" r:id="rId27"/>
    <p:sldId id="288" r:id="rId28"/>
    <p:sldId id="285" r:id="rId29"/>
    <p:sldId id="289" r:id="rId30"/>
    <p:sldId id="287" r:id="rId31"/>
    <p:sldId id="290" r:id="rId32"/>
    <p:sldId id="292" r:id="rId33"/>
    <p:sldId id="291" r:id="rId34"/>
    <p:sldId id="27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5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28"/>
    <p:restoredTop sz="94694"/>
  </p:normalViewPr>
  <p:slideViewPr>
    <p:cSldViewPr snapToGrid="0" snapToObjects="1">
      <p:cViewPr varScale="1">
        <p:scale>
          <a:sx n="121" d="100"/>
          <a:sy n="121" d="100"/>
        </p:scale>
        <p:origin x="792"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45D9BC-6AE4-4F4C-92FE-DE9ECDA96943}" type="datetimeFigureOut">
              <a:rPr lang="en-US" smtClean="0"/>
              <a:t>10/19/22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FA8BC9-3096-8F4C-B4FA-49EDC5D4A53E}" type="slidenum">
              <a:rPr lang="en-US" smtClean="0"/>
              <a:t>‹#›</a:t>
            </a:fld>
            <a:endParaRPr lang="en-US"/>
          </a:p>
        </p:txBody>
      </p:sp>
    </p:spTree>
    <p:extLst>
      <p:ext uri="{BB962C8B-B14F-4D97-AF65-F5344CB8AC3E}">
        <p14:creationId xmlns:p14="http://schemas.microsoft.com/office/powerpoint/2010/main" val="1110466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about the tail later</a:t>
            </a:r>
          </a:p>
        </p:txBody>
      </p:sp>
      <p:sp>
        <p:nvSpPr>
          <p:cNvPr id="4" name="Slide Number Placeholder 3"/>
          <p:cNvSpPr>
            <a:spLocks noGrp="1"/>
          </p:cNvSpPr>
          <p:nvPr>
            <p:ph type="sldNum" sz="quarter" idx="5"/>
          </p:nvPr>
        </p:nvSpPr>
        <p:spPr/>
        <p:txBody>
          <a:bodyPr/>
          <a:lstStyle/>
          <a:p>
            <a:fld id="{4EFA8BC9-3096-8F4C-B4FA-49EDC5D4A53E}" type="slidenum">
              <a:rPr lang="en-US" smtClean="0"/>
              <a:t>12</a:t>
            </a:fld>
            <a:endParaRPr lang="en-US"/>
          </a:p>
        </p:txBody>
      </p:sp>
    </p:spTree>
    <p:extLst>
      <p:ext uri="{BB962C8B-B14F-4D97-AF65-F5344CB8AC3E}">
        <p14:creationId xmlns:p14="http://schemas.microsoft.com/office/powerpoint/2010/main" val="2780246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D19D9-CF19-08C3-6A0D-1AE1D783AF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0EBB1E-2245-AA9B-7C0B-94FF595D72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CD07E0-817E-31A1-935B-FA47360F648F}"/>
              </a:ext>
            </a:extLst>
          </p:cNvPr>
          <p:cNvSpPr>
            <a:spLocks noGrp="1"/>
          </p:cNvSpPr>
          <p:nvPr>
            <p:ph type="dt" sz="half" idx="10"/>
          </p:nvPr>
        </p:nvSpPr>
        <p:spPr/>
        <p:txBody>
          <a:bodyPr/>
          <a:lstStyle/>
          <a:p>
            <a:fld id="{FE87B9F8-1607-5047-BEF6-2AB4E0D559C5}" type="datetimeFigureOut">
              <a:rPr lang="en-US" smtClean="0"/>
              <a:t>10/19/22</a:t>
            </a:fld>
            <a:endParaRPr lang="en-US"/>
          </a:p>
        </p:txBody>
      </p:sp>
      <p:sp>
        <p:nvSpPr>
          <p:cNvPr id="5" name="Footer Placeholder 4">
            <a:extLst>
              <a:ext uri="{FF2B5EF4-FFF2-40B4-BE49-F238E27FC236}">
                <a16:creationId xmlns:a16="http://schemas.microsoft.com/office/drawing/2014/main" id="{D1C3AC2E-055F-A587-5A04-952C035A4E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9904C7-3F3D-03D6-45EF-2AEBA0E77F0E}"/>
              </a:ext>
            </a:extLst>
          </p:cNvPr>
          <p:cNvSpPr>
            <a:spLocks noGrp="1"/>
          </p:cNvSpPr>
          <p:nvPr>
            <p:ph type="sldNum" sz="quarter" idx="12"/>
          </p:nvPr>
        </p:nvSpPr>
        <p:spPr/>
        <p:txBody>
          <a:bodyPr/>
          <a:lstStyle/>
          <a:p>
            <a:fld id="{1BD5F713-20BC-1F4D-8C7F-F36C83DAA567}" type="slidenum">
              <a:rPr lang="en-US" smtClean="0"/>
              <a:t>‹#›</a:t>
            </a:fld>
            <a:endParaRPr lang="en-US"/>
          </a:p>
        </p:txBody>
      </p:sp>
    </p:spTree>
    <p:extLst>
      <p:ext uri="{BB962C8B-B14F-4D97-AF65-F5344CB8AC3E}">
        <p14:creationId xmlns:p14="http://schemas.microsoft.com/office/powerpoint/2010/main" val="1604059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54D1-D23F-7711-5F89-35144C0242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2574A1-6627-6BF9-6EB9-D0FE2502B5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5C42C0-78C3-F6EB-CB52-FADE54A71B6F}"/>
              </a:ext>
            </a:extLst>
          </p:cNvPr>
          <p:cNvSpPr>
            <a:spLocks noGrp="1"/>
          </p:cNvSpPr>
          <p:nvPr>
            <p:ph type="dt" sz="half" idx="10"/>
          </p:nvPr>
        </p:nvSpPr>
        <p:spPr/>
        <p:txBody>
          <a:bodyPr/>
          <a:lstStyle/>
          <a:p>
            <a:fld id="{FE87B9F8-1607-5047-BEF6-2AB4E0D559C5}" type="datetimeFigureOut">
              <a:rPr lang="en-US" smtClean="0"/>
              <a:t>10/19/22</a:t>
            </a:fld>
            <a:endParaRPr lang="en-US"/>
          </a:p>
        </p:txBody>
      </p:sp>
      <p:sp>
        <p:nvSpPr>
          <p:cNvPr id="5" name="Footer Placeholder 4">
            <a:extLst>
              <a:ext uri="{FF2B5EF4-FFF2-40B4-BE49-F238E27FC236}">
                <a16:creationId xmlns:a16="http://schemas.microsoft.com/office/drawing/2014/main" id="{C70A6F3D-FA34-881F-CE1E-CCB790BDE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FF6B02-E226-B04E-6743-F418AA829B62}"/>
              </a:ext>
            </a:extLst>
          </p:cNvPr>
          <p:cNvSpPr>
            <a:spLocks noGrp="1"/>
          </p:cNvSpPr>
          <p:nvPr>
            <p:ph type="sldNum" sz="quarter" idx="12"/>
          </p:nvPr>
        </p:nvSpPr>
        <p:spPr/>
        <p:txBody>
          <a:bodyPr/>
          <a:lstStyle/>
          <a:p>
            <a:fld id="{1BD5F713-20BC-1F4D-8C7F-F36C83DAA567}" type="slidenum">
              <a:rPr lang="en-US" smtClean="0"/>
              <a:t>‹#›</a:t>
            </a:fld>
            <a:endParaRPr lang="en-US"/>
          </a:p>
        </p:txBody>
      </p:sp>
    </p:spTree>
    <p:extLst>
      <p:ext uri="{BB962C8B-B14F-4D97-AF65-F5344CB8AC3E}">
        <p14:creationId xmlns:p14="http://schemas.microsoft.com/office/powerpoint/2010/main" val="243790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484574-74EE-C248-C6CE-3A787ECD09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6DB6FA-9AE2-1741-6122-C1D45BE990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EC3431-5128-3E3D-9BC5-EFCE597704B2}"/>
              </a:ext>
            </a:extLst>
          </p:cNvPr>
          <p:cNvSpPr>
            <a:spLocks noGrp="1"/>
          </p:cNvSpPr>
          <p:nvPr>
            <p:ph type="dt" sz="half" idx="10"/>
          </p:nvPr>
        </p:nvSpPr>
        <p:spPr/>
        <p:txBody>
          <a:bodyPr/>
          <a:lstStyle/>
          <a:p>
            <a:fld id="{FE87B9F8-1607-5047-BEF6-2AB4E0D559C5}" type="datetimeFigureOut">
              <a:rPr lang="en-US" smtClean="0"/>
              <a:t>10/19/22</a:t>
            </a:fld>
            <a:endParaRPr lang="en-US"/>
          </a:p>
        </p:txBody>
      </p:sp>
      <p:sp>
        <p:nvSpPr>
          <p:cNvPr id="5" name="Footer Placeholder 4">
            <a:extLst>
              <a:ext uri="{FF2B5EF4-FFF2-40B4-BE49-F238E27FC236}">
                <a16:creationId xmlns:a16="http://schemas.microsoft.com/office/drawing/2014/main" id="{73406CCC-CB09-4F29-1317-C1BDA37549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8E15DA-34B5-AD43-BD87-70656C88206D}"/>
              </a:ext>
            </a:extLst>
          </p:cNvPr>
          <p:cNvSpPr>
            <a:spLocks noGrp="1"/>
          </p:cNvSpPr>
          <p:nvPr>
            <p:ph type="sldNum" sz="quarter" idx="12"/>
          </p:nvPr>
        </p:nvSpPr>
        <p:spPr/>
        <p:txBody>
          <a:bodyPr/>
          <a:lstStyle/>
          <a:p>
            <a:fld id="{1BD5F713-20BC-1F4D-8C7F-F36C83DAA567}" type="slidenum">
              <a:rPr lang="en-US" smtClean="0"/>
              <a:t>‹#›</a:t>
            </a:fld>
            <a:endParaRPr lang="en-US"/>
          </a:p>
        </p:txBody>
      </p:sp>
    </p:spTree>
    <p:extLst>
      <p:ext uri="{BB962C8B-B14F-4D97-AF65-F5344CB8AC3E}">
        <p14:creationId xmlns:p14="http://schemas.microsoft.com/office/powerpoint/2010/main" val="2018945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69DAF-7017-8F50-46AC-AACAC90F1E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930256-E245-98B5-265B-687B56C249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554E40-91CD-203F-A4BD-FC7853EDF2CC}"/>
              </a:ext>
            </a:extLst>
          </p:cNvPr>
          <p:cNvSpPr>
            <a:spLocks noGrp="1"/>
          </p:cNvSpPr>
          <p:nvPr>
            <p:ph type="dt" sz="half" idx="10"/>
          </p:nvPr>
        </p:nvSpPr>
        <p:spPr/>
        <p:txBody>
          <a:bodyPr/>
          <a:lstStyle/>
          <a:p>
            <a:fld id="{FE87B9F8-1607-5047-BEF6-2AB4E0D559C5}" type="datetimeFigureOut">
              <a:rPr lang="en-US" smtClean="0"/>
              <a:t>10/19/22</a:t>
            </a:fld>
            <a:endParaRPr lang="en-US"/>
          </a:p>
        </p:txBody>
      </p:sp>
      <p:sp>
        <p:nvSpPr>
          <p:cNvPr id="5" name="Footer Placeholder 4">
            <a:extLst>
              <a:ext uri="{FF2B5EF4-FFF2-40B4-BE49-F238E27FC236}">
                <a16:creationId xmlns:a16="http://schemas.microsoft.com/office/drawing/2014/main" id="{E83FAB7D-EF21-EF6A-8A46-D70BD80AE7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68A7B2-260C-EB2B-843E-6CBF57352E24}"/>
              </a:ext>
            </a:extLst>
          </p:cNvPr>
          <p:cNvSpPr>
            <a:spLocks noGrp="1"/>
          </p:cNvSpPr>
          <p:nvPr>
            <p:ph type="sldNum" sz="quarter" idx="12"/>
          </p:nvPr>
        </p:nvSpPr>
        <p:spPr/>
        <p:txBody>
          <a:bodyPr/>
          <a:lstStyle/>
          <a:p>
            <a:fld id="{1BD5F713-20BC-1F4D-8C7F-F36C83DAA567}" type="slidenum">
              <a:rPr lang="en-US" smtClean="0"/>
              <a:t>‹#›</a:t>
            </a:fld>
            <a:endParaRPr lang="en-US"/>
          </a:p>
        </p:txBody>
      </p:sp>
    </p:spTree>
    <p:extLst>
      <p:ext uri="{BB962C8B-B14F-4D97-AF65-F5344CB8AC3E}">
        <p14:creationId xmlns:p14="http://schemas.microsoft.com/office/powerpoint/2010/main" val="3522545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C1C2E-9829-81D5-E412-51E81F3D16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48FBFB-A64F-5A19-2CF1-686AABAACC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00CAFE-99F3-20B7-D331-59712095B288}"/>
              </a:ext>
            </a:extLst>
          </p:cNvPr>
          <p:cNvSpPr>
            <a:spLocks noGrp="1"/>
          </p:cNvSpPr>
          <p:nvPr>
            <p:ph type="dt" sz="half" idx="10"/>
          </p:nvPr>
        </p:nvSpPr>
        <p:spPr/>
        <p:txBody>
          <a:bodyPr/>
          <a:lstStyle/>
          <a:p>
            <a:fld id="{FE87B9F8-1607-5047-BEF6-2AB4E0D559C5}" type="datetimeFigureOut">
              <a:rPr lang="en-US" smtClean="0"/>
              <a:t>10/19/22</a:t>
            </a:fld>
            <a:endParaRPr lang="en-US"/>
          </a:p>
        </p:txBody>
      </p:sp>
      <p:sp>
        <p:nvSpPr>
          <p:cNvPr id="5" name="Footer Placeholder 4">
            <a:extLst>
              <a:ext uri="{FF2B5EF4-FFF2-40B4-BE49-F238E27FC236}">
                <a16:creationId xmlns:a16="http://schemas.microsoft.com/office/drawing/2014/main" id="{6BE9CD9F-9D21-302D-CD3E-E133C10164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3D7B09-37C2-D8A7-7813-5457B45E82CE}"/>
              </a:ext>
            </a:extLst>
          </p:cNvPr>
          <p:cNvSpPr>
            <a:spLocks noGrp="1"/>
          </p:cNvSpPr>
          <p:nvPr>
            <p:ph type="sldNum" sz="quarter" idx="12"/>
          </p:nvPr>
        </p:nvSpPr>
        <p:spPr/>
        <p:txBody>
          <a:bodyPr/>
          <a:lstStyle/>
          <a:p>
            <a:fld id="{1BD5F713-20BC-1F4D-8C7F-F36C83DAA567}" type="slidenum">
              <a:rPr lang="en-US" smtClean="0"/>
              <a:t>‹#›</a:t>
            </a:fld>
            <a:endParaRPr lang="en-US"/>
          </a:p>
        </p:txBody>
      </p:sp>
    </p:spTree>
    <p:extLst>
      <p:ext uri="{BB962C8B-B14F-4D97-AF65-F5344CB8AC3E}">
        <p14:creationId xmlns:p14="http://schemas.microsoft.com/office/powerpoint/2010/main" val="1337113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ECDC5-CAE0-E667-ACB6-4C5846C425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6C6D1E-951C-9A18-1FCE-615C3BAB6F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170504-2546-F241-8063-2E2E0F7C9B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36173F-A4E6-994A-3A3B-7C9A4AB5C616}"/>
              </a:ext>
            </a:extLst>
          </p:cNvPr>
          <p:cNvSpPr>
            <a:spLocks noGrp="1"/>
          </p:cNvSpPr>
          <p:nvPr>
            <p:ph type="dt" sz="half" idx="10"/>
          </p:nvPr>
        </p:nvSpPr>
        <p:spPr/>
        <p:txBody>
          <a:bodyPr/>
          <a:lstStyle/>
          <a:p>
            <a:fld id="{FE87B9F8-1607-5047-BEF6-2AB4E0D559C5}" type="datetimeFigureOut">
              <a:rPr lang="en-US" smtClean="0"/>
              <a:t>10/19/22</a:t>
            </a:fld>
            <a:endParaRPr lang="en-US"/>
          </a:p>
        </p:txBody>
      </p:sp>
      <p:sp>
        <p:nvSpPr>
          <p:cNvPr id="6" name="Footer Placeholder 5">
            <a:extLst>
              <a:ext uri="{FF2B5EF4-FFF2-40B4-BE49-F238E27FC236}">
                <a16:creationId xmlns:a16="http://schemas.microsoft.com/office/drawing/2014/main" id="{FB308A4B-9F4C-E8DB-1A4B-B58A34C5B6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91C491-81A5-280D-953E-E8F8B1A4A9BA}"/>
              </a:ext>
            </a:extLst>
          </p:cNvPr>
          <p:cNvSpPr>
            <a:spLocks noGrp="1"/>
          </p:cNvSpPr>
          <p:nvPr>
            <p:ph type="sldNum" sz="quarter" idx="12"/>
          </p:nvPr>
        </p:nvSpPr>
        <p:spPr/>
        <p:txBody>
          <a:bodyPr/>
          <a:lstStyle/>
          <a:p>
            <a:fld id="{1BD5F713-20BC-1F4D-8C7F-F36C83DAA567}" type="slidenum">
              <a:rPr lang="en-US" smtClean="0"/>
              <a:t>‹#›</a:t>
            </a:fld>
            <a:endParaRPr lang="en-US"/>
          </a:p>
        </p:txBody>
      </p:sp>
    </p:spTree>
    <p:extLst>
      <p:ext uri="{BB962C8B-B14F-4D97-AF65-F5344CB8AC3E}">
        <p14:creationId xmlns:p14="http://schemas.microsoft.com/office/powerpoint/2010/main" val="2851550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30562-617A-A3D7-18C2-F3BEDA787E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0B4AC6-70F1-AAC8-9577-B805BE85F1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3C4B29-1084-CF5E-B5AE-27E7702080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50275F-4903-1D7F-34BB-018ACD83CE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A6403B-E167-ADE1-A159-5F7A562B4D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125500-089C-775C-FD27-71BA711EC9B7}"/>
              </a:ext>
            </a:extLst>
          </p:cNvPr>
          <p:cNvSpPr>
            <a:spLocks noGrp="1"/>
          </p:cNvSpPr>
          <p:nvPr>
            <p:ph type="dt" sz="half" idx="10"/>
          </p:nvPr>
        </p:nvSpPr>
        <p:spPr/>
        <p:txBody>
          <a:bodyPr/>
          <a:lstStyle/>
          <a:p>
            <a:fld id="{FE87B9F8-1607-5047-BEF6-2AB4E0D559C5}" type="datetimeFigureOut">
              <a:rPr lang="en-US" smtClean="0"/>
              <a:t>10/19/22</a:t>
            </a:fld>
            <a:endParaRPr lang="en-US"/>
          </a:p>
        </p:txBody>
      </p:sp>
      <p:sp>
        <p:nvSpPr>
          <p:cNvPr id="8" name="Footer Placeholder 7">
            <a:extLst>
              <a:ext uri="{FF2B5EF4-FFF2-40B4-BE49-F238E27FC236}">
                <a16:creationId xmlns:a16="http://schemas.microsoft.com/office/drawing/2014/main" id="{8D41BBB4-B78B-852C-B935-4CA3306265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CBBA22-6703-8EA2-8336-231DE58E605B}"/>
              </a:ext>
            </a:extLst>
          </p:cNvPr>
          <p:cNvSpPr>
            <a:spLocks noGrp="1"/>
          </p:cNvSpPr>
          <p:nvPr>
            <p:ph type="sldNum" sz="quarter" idx="12"/>
          </p:nvPr>
        </p:nvSpPr>
        <p:spPr/>
        <p:txBody>
          <a:bodyPr/>
          <a:lstStyle/>
          <a:p>
            <a:fld id="{1BD5F713-20BC-1F4D-8C7F-F36C83DAA567}" type="slidenum">
              <a:rPr lang="en-US" smtClean="0"/>
              <a:t>‹#›</a:t>
            </a:fld>
            <a:endParaRPr lang="en-US"/>
          </a:p>
        </p:txBody>
      </p:sp>
    </p:spTree>
    <p:extLst>
      <p:ext uri="{BB962C8B-B14F-4D97-AF65-F5344CB8AC3E}">
        <p14:creationId xmlns:p14="http://schemas.microsoft.com/office/powerpoint/2010/main" val="2867759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6862F-5921-7C88-2A98-89BE9F5DA5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47EEAD-56E3-9D61-1D16-DC9080501E75}"/>
              </a:ext>
            </a:extLst>
          </p:cNvPr>
          <p:cNvSpPr>
            <a:spLocks noGrp="1"/>
          </p:cNvSpPr>
          <p:nvPr>
            <p:ph type="dt" sz="half" idx="10"/>
          </p:nvPr>
        </p:nvSpPr>
        <p:spPr/>
        <p:txBody>
          <a:bodyPr/>
          <a:lstStyle/>
          <a:p>
            <a:fld id="{FE87B9F8-1607-5047-BEF6-2AB4E0D559C5}" type="datetimeFigureOut">
              <a:rPr lang="en-US" smtClean="0"/>
              <a:t>10/19/22</a:t>
            </a:fld>
            <a:endParaRPr lang="en-US"/>
          </a:p>
        </p:txBody>
      </p:sp>
      <p:sp>
        <p:nvSpPr>
          <p:cNvPr id="4" name="Footer Placeholder 3">
            <a:extLst>
              <a:ext uri="{FF2B5EF4-FFF2-40B4-BE49-F238E27FC236}">
                <a16:creationId xmlns:a16="http://schemas.microsoft.com/office/drawing/2014/main" id="{A018908E-3218-18E1-A9E8-F040877914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053833-AD1E-50BE-8A95-225E976B8FCF}"/>
              </a:ext>
            </a:extLst>
          </p:cNvPr>
          <p:cNvSpPr>
            <a:spLocks noGrp="1"/>
          </p:cNvSpPr>
          <p:nvPr>
            <p:ph type="sldNum" sz="quarter" idx="12"/>
          </p:nvPr>
        </p:nvSpPr>
        <p:spPr/>
        <p:txBody>
          <a:bodyPr/>
          <a:lstStyle/>
          <a:p>
            <a:fld id="{1BD5F713-20BC-1F4D-8C7F-F36C83DAA567}" type="slidenum">
              <a:rPr lang="en-US" smtClean="0"/>
              <a:t>‹#›</a:t>
            </a:fld>
            <a:endParaRPr lang="en-US"/>
          </a:p>
        </p:txBody>
      </p:sp>
    </p:spTree>
    <p:extLst>
      <p:ext uri="{BB962C8B-B14F-4D97-AF65-F5344CB8AC3E}">
        <p14:creationId xmlns:p14="http://schemas.microsoft.com/office/powerpoint/2010/main" val="4160447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3695E3-71FE-412B-6D2F-7B60B4C82C30}"/>
              </a:ext>
            </a:extLst>
          </p:cNvPr>
          <p:cNvSpPr>
            <a:spLocks noGrp="1"/>
          </p:cNvSpPr>
          <p:nvPr>
            <p:ph type="dt" sz="half" idx="10"/>
          </p:nvPr>
        </p:nvSpPr>
        <p:spPr/>
        <p:txBody>
          <a:bodyPr/>
          <a:lstStyle/>
          <a:p>
            <a:fld id="{FE87B9F8-1607-5047-BEF6-2AB4E0D559C5}" type="datetimeFigureOut">
              <a:rPr lang="en-US" smtClean="0"/>
              <a:t>10/19/22</a:t>
            </a:fld>
            <a:endParaRPr lang="en-US"/>
          </a:p>
        </p:txBody>
      </p:sp>
      <p:sp>
        <p:nvSpPr>
          <p:cNvPr id="3" name="Footer Placeholder 2">
            <a:extLst>
              <a:ext uri="{FF2B5EF4-FFF2-40B4-BE49-F238E27FC236}">
                <a16:creationId xmlns:a16="http://schemas.microsoft.com/office/drawing/2014/main" id="{051177FF-1C40-3DA8-B5EA-026564F23D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4C718D-4618-CA91-92F7-1FAB20348A30}"/>
              </a:ext>
            </a:extLst>
          </p:cNvPr>
          <p:cNvSpPr>
            <a:spLocks noGrp="1"/>
          </p:cNvSpPr>
          <p:nvPr>
            <p:ph type="sldNum" sz="quarter" idx="12"/>
          </p:nvPr>
        </p:nvSpPr>
        <p:spPr/>
        <p:txBody>
          <a:bodyPr/>
          <a:lstStyle/>
          <a:p>
            <a:fld id="{1BD5F713-20BC-1F4D-8C7F-F36C83DAA567}" type="slidenum">
              <a:rPr lang="en-US" smtClean="0"/>
              <a:t>‹#›</a:t>
            </a:fld>
            <a:endParaRPr lang="en-US"/>
          </a:p>
        </p:txBody>
      </p:sp>
    </p:spTree>
    <p:extLst>
      <p:ext uri="{BB962C8B-B14F-4D97-AF65-F5344CB8AC3E}">
        <p14:creationId xmlns:p14="http://schemas.microsoft.com/office/powerpoint/2010/main" val="3241114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D498C-2039-C47D-9CA6-2881D1A18D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1FBF89-D7B7-4209-1B3D-B168359BDA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77412A-BAC3-4792-491A-0F45CE9A9F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D4EBEA-AA69-7CE3-2C09-A023C07CF982}"/>
              </a:ext>
            </a:extLst>
          </p:cNvPr>
          <p:cNvSpPr>
            <a:spLocks noGrp="1"/>
          </p:cNvSpPr>
          <p:nvPr>
            <p:ph type="dt" sz="half" idx="10"/>
          </p:nvPr>
        </p:nvSpPr>
        <p:spPr/>
        <p:txBody>
          <a:bodyPr/>
          <a:lstStyle/>
          <a:p>
            <a:fld id="{FE87B9F8-1607-5047-BEF6-2AB4E0D559C5}" type="datetimeFigureOut">
              <a:rPr lang="en-US" smtClean="0"/>
              <a:t>10/19/22</a:t>
            </a:fld>
            <a:endParaRPr lang="en-US"/>
          </a:p>
        </p:txBody>
      </p:sp>
      <p:sp>
        <p:nvSpPr>
          <p:cNvPr id="6" name="Footer Placeholder 5">
            <a:extLst>
              <a:ext uri="{FF2B5EF4-FFF2-40B4-BE49-F238E27FC236}">
                <a16:creationId xmlns:a16="http://schemas.microsoft.com/office/drawing/2014/main" id="{54FE86A0-CA07-E2D5-3A09-EBCBF45C00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046A0E-993F-018D-DB71-B4C769AAA739}"/>
              </a:ext>
            </a:extLst>
          </p:cNvPr>
          <p:cNvSpPr>
            <a:spLocks noGrp="1"/>
          </p:cNvSpPr>
          <p:nvPr>
            <p:ph type="sldNum" sz="quarter" idx="12"/>
          </p:nvPr>
        </p:nvSpPr>
        <p:spPr/>
        <p:txBody>
          <a:bodyPr/>
          <a:lstStyle/>
          <a:p>
            <a:fld id="{1BD5F713-20BC-1F4D-8C7F-F36C83DAA567}" type="slidenum">
              <a:rPr lang="en-US" smtClean="0"/>
              <a:t>‹#›</a:t>
            </a:fld>
            <a:endParaRPr lang="en-US"/>
          </a:p>
        </p:txBody>
      </p:sp>
    </p:spTree>
    <p:extLst>
      <p:ext uri="{BB962C8B-B14F-4D97-AF65-F5344CB8AC3E}">
        <p14:creationId xmlns:p14="http://schemas.microsoft.com/office/powerpoint/2010/main" val="1285071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23470-AC13-2A8F-573E-5F3BE648AE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933E8C-EB97-8CD3-BA4E-68AA099431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B94FE6-2B11-B6E8-4123-E2DD76D8B6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126264-EE02-5E5C-935F-F72FD1A3464B}"/>
              </a:ext>
            </a:extLst>
          </p:cNvPr>
          <p:cNvSpPr>
            <a:spLocks noGrp="1"/>
          </p:cNvSpPr>
          <p:nvPr>
            <p:ph type="dt" sz="half" idx="10"/>
          </p:nvPr>
        </p:nvSpPr>
        <p:spPr/>
        <p:txBody>
          <a:bodyPr/>
          <a:lstStyle/>
          <a:p>
            <a:fld id="{FE87B9F8-1607-5047-BEF6-2AB4E0D559C5}" type="datetimeFigureOut">
              <a:rPr lang="en-US" smtClean="0"/>
              <a:t>10/19/22</a:t>
            </a:fld>
            <a:endParaRPr lang="en-US"/>
          </a:p>
        </p:txBody>
      </p:sp>
      <p:sp>
        <p:nvSpPr>
          <p:cNvPr id="6" name="Footer Placeholder 5">
            <a:extLst>
              <a:ext uri="{FF2B5EF4-FFF2-40B4-BE49-F238E27FC236}">
                <a16:creationId xmlns:a16="http://schemas.microsoft.com/office/drawing/2014/main" id="{5097478B-964F-1196-88AA-78CF17F73F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DD8FCF-5196-7EC5-FA6C-83904C8ADD11}"/>
              </a:ext>
            </a:extLst>
          </p:cNvPr>
          <p:cNvSpPr>
            <a:spLocks noGrp="1"/>
          </p:cNvSpPr>
          <p:nvPr>
            <p:ph type="sldNum" sz="quarter" idx="12"/>
          </p:nvPr>
        </p:nvSpPr>
        <p:spPr/>
        <p:txBody>
          <a:bodyPr/>
          <a:lstStyle/>
          <a:p>
            <a:fld id="{1BD5F713-20BC-1F4D-8C7F-F36C83DAA567}" type="slidenum">
              <a:rPr lang="en-US" smtClean="0"/>
              <a:t>‹#›</a:t>
            </a:fld>
            <a:endParaRPr lang="en-US"/>
          </a:p>
        </p:txBody>
      </p:sp>
    </p:spTree>
    <p:extLst>
      <p:ext uri="{BB962C8B-B14F-4D97-AF65-F5344CB8AC3E}">
        <p14:creationId xmlns:p14="http://schemas.microsoft.com/office/powerpoint/2010/main" val="2102600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85B659-D400-93C5-70F1-85211AFFC1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4E8A79-24EA-C3B2-ADFB-60E04E24F7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71910-D7E9-F8E0-4F0E-3879628323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87B9F8-1607-5047-BEF6-2AB4E0D559C5}" type="datetimeFigureOut">
              <a:rPr lang="en-US" smtClean="0"/>
              <a:t>10/19/22</a:t>
            </a:fld>
            <a:endParaRPr lang="en-US"/>
          </a:p>
        </p:txBody>
      </p:sp>
      <p:sp>
        <p:nvSpPr>
          <p:cNvPr id="5" name="Footer Placeholder 4">
            <a:extLst>
              <a:ext uri="{FF2B5EF4-FFF2-40B4-BE49-F238E27FC236}">
                <a16:creationId xmlns:a16="http://schemas.microsoft.com/office/drawing/2014/main" id="{F8CC340B-EC91-DE45-9E4B-A3A1C9A55D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2FD3D6-8EBC-6CAF-45F9-42EE4C6AFA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D5F713-20BC-1F4D-8C7F-F36C83DAA567}" type="slidenum">
              <a:rPr lang="en-US" smtClean="0"/>
              <a:t>‹#›</a:t>
            </a:fld>
            <a:endParaRPr lang="en-US"/>
          </a:p>
        </p:txBody>
      </p:sp>
    </p:spTree>
    <p:extLst>
      <p:ext uri="{BB962C8B-B14F-4D97-AF65-F5344CB8AC3E}">
        <p14:creationId xmlns:p14="http://schemas.microsoft.com/office/powerpoint/2010/main" val="33611591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Pulmonary_embolism" TargetMode="External"/><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people.vcu.edu/~mhcrosthwait/clrs317web/particlesworksheet.html" TargetMode="External"/><Relationship Id="rId2" Type="http://schemas.openxmlformats.org/officeDocument/2006/relationships/hyperlink" Target="https://people.vcu.edu/~mhcrosthwait/clrs317web/particlesworksheetcompleted.html" TargetMode="External"/><Relationship Id="rId1" Type="http://schemas.openxmlformats.org/officeDocument/2006/relationships/slideLayout" Target="../slideLayouts/slideLayout4.xml"/><Relationship Id="rId4" Type="http://schemas.openxmlformats.org/officeDocument/2006/relationships/image" Target="../media/image27.emf"/></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hyperlink" Target="http://www.nucmed.com/nucmed/cases/edited/VQ_34789039026.ht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pubs.rsna.org/doi/full/10.1148/radiology.213.1.r99oc1359" TargetMode="External"/><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journals.lww.com/nuclearmed/Fulltext/2021/03000/Complete_Right_to_Left_Shunt_in_Lung_Perfusion.33.aspx" TargetMode="External"/><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jnm.snmjournals.org/content/26/6/643.long" TargetMode="External"/><Relationship Id="rId2" Type="http://schemas.openxmlformats.org/officeDocument/2006/relationships/hyperlink" Target="http://s3.amazonaws.com/rdcms-snmmi/files/production/public/ACNM/Documents/Lung_Scintigraphy_V4_Final.pdf" TargetMode="External"/><Relationship Id="rId1" Type="http://schemas.openxmlformats.org/officeDocument/2006/relationships/slideLayout" Target="../slideLayouts/slideLayout2.xml"/><Relationship Id="rId5" Type="http://schemas.openxmlformats.org/officeDocument/2006/relationships/hyperlink" Target="https://pubs.rsna.org/doi/abs/10.1148/radiology.193.1.8090877" TargetMode="External"/><Relationship Id="rId4" Type="http://schemas.openxmlformats.org/officeDocument/2006/relationships/hyperlink" Target="https://people.vcu.edu/~mhcrosthwait/clrs317web/index.ht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hyperlink" Target="https://www.lantheus.com/assets/Operating-Instructions-for-Calidose-Dispenser.pdf"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5" Type="http://schemas.openxmlformats.org/officeDocument/2006/relationships/hyperlink" Target="http://people.vcu.edu/~mhcrosthwait/clrs317web/LungVentilationrev.html" TargetMode="External"/><Relationship Id="rId4" Type="http://schemas.openxmlformats.org/officeDocument/2006/relationships/hyperlink" Target="https://capintec.com/product/pulmonex-ii-xenon-syste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AC64F-F07C-34C6-65D7-A25876AF6436}"/>
              </a:ext>
            </a:extLst>
          </p:cNvPr>
          <p:cNvSpPr>
            <a:spLocks noGrp="1"/>
          </p:cNvSpPr>
          <p:nvPr>
            <p:ph type="ctrTitle"/>
          </p:nvPr>
        </p:nvSpPr>
        <p:spPr/>
        <p:txBody>
          <a:bodyPr/>
          <a:lstStyle/>
          <a:p>
            <a:r>
              <a:rPr lang="en-US" dirty="0"/>
              <a:t>Ventilation And Perfusion </a:t>
            </a:r>
            <a:br>
              <a:rPr lang="en-US" dirty="0"/>
            </a:br>
            <a:r>
              <a:rPr lang="en-US" dirty="0"/>
              <a:t>Lung Imaging</a:t>
            </a:r>
          </a:p>
        </p:txBody>
      </p:sp>
      <p:sp>
        <p:nvSpPr>
          <p:cNvPr id="3" name="Subtitle 2">
            <a:extLst>
              <a:ext uri="{FF2B5EF4-FFF2-40B4-BE49-F238E27FC236}">
                <a16:creationId xmlns:a16="http://schemas.microsoft.com/office/drawing/2014/main" id="{9767EB7A-6082-189D-5C7C-EE0B6C166030}"/>
              </a:ext>
            </a:extLst>
          </p:cNvPr>
          <p:cNvSpPr>
            <a:spLocks noGrp="1"/>
          </p:cNvSpPr>
          <p:nvPr>
            <p:ph type="subTitle" idx="1"/>
          </p:nvPr>
        </p:nvSpPr>
        <p:spPr/>
        <p:txBody>
          <a:bodyPr/>
          <a:lstStyle/>
          <a:p>
            <a:endParaRPr lang="en-US" dirty="0"/>
          </a:p>
          <a:p>
            <a:r>
              <a:rPr lang="en-US" dirty="0"/>
              <a:t>In Nuclear Medicine Technology</a:t>
            </a:r>
          </a:p>
        </p:txBody>
      </p:sp>
      <p:pic>
        <p:nvPicPr>
          <p:cNvPr id="5" name="Picture 4">
            <a:extLst>
              <a:ext uri="{FF2B5EF4-FFF2-40B4-BE49-F238E27FC236}">
                <a16:creationId xmlns:a16="http://schemas.microsoft.com/office/drawing/2014/main" id="{A434F6C6-860A-D8B1-FFA8-0FF8DEBC6868}"/>
              </a:ext>
            </a:extLst>
          </p:cNvPr>
          <p:cNvPicPr>
            <a:picLocks noChangeAspect="1"/>
          </p:cNvPicPr>
          <p:nvPr/>
        </p:nvPicPr>
        <p:blipFill>
          <a:blip r:embed="rId2"/>
          <a:stretch>
            <a:fillRect/>
          </a:stretch>
        </p:blipFill>
        <p:spPr>
          <a:xfrm>
            <a:off x="9790672" y="4456672"/>
            <a:ext cx="2401328" cy="2401328"/>
          </a:xfrm>
          <a:prstGeom prst="rect">
            <a:avLst/>
          </a:prstGeom>
        </p:spPr>
      </p:pic>
    </p:spTree>
    <p:extLst>
      <p:ext uri="{BB962C8B-B14F-4D97-AF65-F5344CB8AC3E}">
        <p14:creationId xmlns:p14="http://schemas.microsoft.com/office/powerpoint/2010/main" val="1860536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747EDF-E7E5-130D-00F5-946749CE2594}"/>
              </a:ext>
            </a:extLst>
          </p:cNvPr>
          <p:cNvSpPr>
            <a:spLocks noGrp="1"/>
          </p:cNvSpPr>
          <p:nvPr>
            <p:ph type="title"/>
          </p:nvPr>
        </p:nvSpPr>
        <p:spPr>
          <a:xfrm>
            <a:off x="838200" y="365125"/>
            <a:ext cx="10515600" cy="999651"/>
          </a:xfrm>
        </p:spPr>
        <p:txBody>
          <a:bodyPr/>
          <a:lstStyle/>
          <a:p>
            <a:r>
              <a:rPr lang="en-US" dirty="0"/>
              <a:t>Other Technical Factors – </a:t>
            </a:r>
            <a:r>
              <a:rPr lang="en-US" baseline="30000" dirty="0"/>
              <a:t>133</a:t>
            </a:r>
            <a:r>
              <a:rPr lang="en-US" dirty="0"/>
              <a:t>Xe</a:t>
            </a:r>
          </a:p>
        </p:txBody>
      </p:sp>
      <p:sp>
        <p:nvSpPr>
          <p:cNvPr id="6" name="Content Placeholder 5">
            <a:extLst>
              <a:ext uri="{FF2B5EF4-FFF2-40B4-BE49-F238E27FC236}">
                <a16:creationId xmlns:a16="http://schemas.microsoft.com/office/drawing/2014/main" id="{17497240-2F43-0513-5123-BCB02BBC9F66}"/>
              </a:ext>
            </a:extLst>
          </p:cNvPr>
          <p:cNvSpPr>
            <a:spLocks noGrp="1"/>
          </p:cNvSpPr>
          <p:nvPr>
            <p:ph idx="1"/>
          </p:nvPr>
        </p:nvSpPr>
        <p:spPr>
          <a:xfrm>
            <a:off x="838200" y="1364776"/>
            <a:ext cx="10515600" cy="5240740"/>
          </a:xfrm>
        </p:spPr>
        <p:txBody>
          <a:bodyPr>
            <a:normAutofit/>
          </a:bodyPr>
          <a:lstStyle/>
          <a:p>
            <a:r>
              <a:rPr lang="en-US" dirty="0"/>
              <a:t>Xenon must be administered in a negatively pressured room </a:t>
            </a:r>
          </a:p>
          <a:p>
            <a:pPr lvl="1"/>
            <a:r>
              <a:rPr lang="en-US" dirty="0"/>
              <a:t>100% air turnover should be computed in case of gas escapes during its administration.	</a:t>
            </a:r>
          </a:p>
          <a:p>
            <a:pPr lvl="2"/>
            <a:r>
              <a:rPr lang="en-US" dirty="0"/>
              <a:t>Close door(s) and allow this to occur before letting the patient leave the room</a:t>
            </a:r>
          </a:p>
          <a:p>
            <a:pPr lvl="1"/>
            <a:r>
              <a:rPr lang="en-US" dirty="0"/>
              <a:t>The room should be tested quarterly to ensure that the negative pressure is still present.  Variations in pressure will require a recalculation of air turnover.</a:t>
            </a:r>
          </a:p>
          <a:p>
            <a:r>
              <a:rPr lang="en-US" dirty="0"/>
              <a:t>Anhydrous crystals are initially blue.  As they absorb moisture, they turn pink.  Once all the material has turned pink, it should be discarded, and the tube should be refilled.</a:t>
            </a:r>
          </a:p>
          <a:p>
            <a:r>
              <a:rPr lang="en-US" dirty="0"/>
              <a:t>During the washout phase, the patient should stay connected until all the xenon leaves the lungs.  If activity is still noted and the patient is discharged, xenon gas will be exhaled into the room and surrounding environment.</a:t>
            </a:r>
          </a:p>
        </p:txBody>
      </p:sp>
    </p:spTree>
    <p:extLst>
      <p:ext uri="{BB962C8B-B14F-4D97-AF65-F5344CB8AC3E}">
        <p14:creationId xmlns:p14="http://schemas.microsoft.com/office/powerpoint/2010/main" val="1773237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C89A4-E72E-77E7-66C6-1112D4BE6A8A}"/>
              </a:ext>
            </a:extLst>
          </p:cNvPr>
          <p:cNvSpPr>
            <a:spLocks noGrp="1"/>
          </p:cNvSpPr>
          <p:nvPr>
            <p:ph type="title"/>
          </p:nvPr>
        </p:nvSpPr>
        <p:spPr>
          <a:xfrm>
            <a:off x="838200" y="365126"/>
            <a:ext cx="10515600" cy="649392"/>
          </a:xfrm>
        </p:spPr>
        <p:txBody>
          <a:bodyPr>
            <a:normAutofit fontScale="90000"/>
          </a:bodyPr>
          <a:lstStyle/>
          <a:p>
            <a:pPr algn="ctr"/>
            <a:r>
              <a:rPr lang="en-US" dirty="0"/>
              <a:t>Normal Xenon Ventilation Scan</a:t>
            </a:r>
          </a:p>
        </p:txBody>
      </p:sp>
      <p:pic>
        <p:nvPicPr>
          <p:cNvPr id="4098" name="Picture 2">
            <a:extLst>
              <a:ext uri="{FF2B5EF4-FFF2-40B4-BE49-F238E27FC236}">
                <a16:creationId xmlns:a16="http://schemas.microsoft.com/office/drawing/2014/main" id="{581A085A-4893-E960-ED81-B4C8117B322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52031" y="1302009"/>
            <a:ext cx="4864454" cy="4968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079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08337E-4A96-9225-CC8A-8930C62C5109}"/>
              </a:ext>
            </a:extLst>
          </p:cNvPr>
          <p:cNvSpPr>
            <a:spLocks noGrp="1"/>
          </p:cNvSpPr>
          <p:nvPr>
            <p:ph type="title"/>
          </p:nvPr>
        </p:nvSpPr>
        <p:spPr>
          <a:xfrm>
            <a:off x="838200" y="207534"/>
            <a:ext cx="10515600" cy="679904"/>
          </a:xfrm>
        </p:spPr>
        <p:txBody>
          <a:bodyPr>
            <a:normAutofit fontScale="90000"/>
          </a:bodyPr>
          <a:lstStyle/>
          <a:p>
            <a:r>
              <a:rPr lang="en-US" dirty="0"/>
              <a:t>Ventilation - Aerosol </a:t>
            </a:r>
          </a:p>
        </p:txBody>
      </p:sp>
      <p:pic>
        <p:nvPicPr>
          <p:cNvPr id="1026" name="Picture 2">
            <a:extLst>
              <a:ext uri="{FF2B5EF4-FFF2-40B4-BE49-F238E27FC236}">
                <a16:creationId xmlns:a16="http://schemas.microsoft.com/office/drawing/2014/main" id="{DFD28BB4-7209-C735-76C8-4FD91A9AC6A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220503" y="887438"/>
            <a:ext cx="8089900" cy="2413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67D554F-2098-F189-8C05-E81DE50CB815}"/>
              </a:ext>
            </a:extLst>
          </p:cNvPr>
          <p:cNvSpPr txBox="1"/>
          <p:nvPr/>
        </p:nvSpPr>
        <p:spPr>
          <a:xfrm>
            <a:off x="651640" y="3557563"/>
            <a:ext cx="11227625" cy="3416320"/>
          </a:xfrm>
          <a:prstGeom prst="rect">
            <a:avLst/>
          </a:prstGeom>
          <a:noFill/>
        </p:spPr>
        <p:txBody>
          <a:bodyPr wrap="none" rtlCol="0">
            <a:spAutoFit/>
          </a:bodyPr>
          <a:lstStyle/>
          <a:p>
            <a:pPr marL="285750" indent="-285750">
              <a:buFont typeface="Arial" panose="020B0604020202020204" pitchFamily="34" charset="0"/>
              <a:buChar char="•"/>
            </a:pPr>
            <a:r>
              <a:rPr lang="en-US" dirty="0"/>
              <a:t>Matrix – 128 x 128 or 256 x 256</a:t>
            </a:r>
          </a:p>
          <a:p>
            <a:pPr marL="285750" indent="-285750">
              <a:buFont typeface="Arial" panose="020B0604020202020204" pitchFamily="34" charset="0"/>
              <a:buChar char="•"/>
            </a:pPr>
            <a:r>
              <a:rPr lang="en-US" dirty="0"/>
              <a:t>Collimator - LEHR</a:t>
            </a:r>
          </a:p>
          <a:p>
            <a:pPr marL="285750" indent="-285750">
              <a:buFont typeface="Arial" panose="020B0604020202020204" pitchFamily="34" charset="0"/>
              <a:buChar char="•"/>
            </a:pPr>
            <a:r>
              <a:rPr lang="en-US" dirty="0"/>
              <a:t>25 - 35 mCi (900 – 1300 MBq) </a:t>
            </a:r>
            <a:r>
              <a:rPr lang="en-US" baseline="30000" dirty="0"/>
              <a:t>99m</a:t>
            </a:r>
            <a:r>
              <a:rPr lang="en-US" dirty="0"/>
              <a:t>TcDTPA is placed into the injection port and is contained with the nebulizer.</a:t>
            </a:r>
          </a:p>
          <a:p>
            <a:pPr marL="285750" indent="-285750">
              <a:buFont typeface="Arial" panose="020B0604020202020204" pitchFamily="34" charset="0"/>
              <a:buChar char="•"/>
            </a:pPr>
            <a:r>
              <a:rPr lang="en-US" dirty="0"/>
              <a:t>O2 is connected to the O2 port.</a:t>
            </a:r>
          </a:p>
          <a:p>
            <a:pPr marL="285750" indent="-285750">
              <a:buFont typeface="Arial" panose="020B0604020202020204" pitchFamily="34" charset="0"/>
              <a:buChar char="•"/>
            </a:pPr>
            <a:r>
              <a:rPr lang="en-US" dirty="0"/>
              <a:t>The patient should sit upright with the camera’s FOV covering the thoracic cavity.</a:t>
            </a:r>
          </a:p>
          <a:p>
            <a:pPr marL="285750" indent="-285750">
              <a:buFont typeface="Arial" panose="020B0604020202020204" pitchFamily="34" charset="0"/>
              <a:buChar char="•"/>
            </a:pPr>
            <a:r>
              <a:rPr lang="en-US" dirty="0"/>
              <a:t>When the patient is connected to the system, clamp their nose and turn the O2 on to 10L/min.</a:t>
            </a:r>
          </a:p>
          <a:p>
            <a:pPr marL="285750" indent="-285750">
              <a:buFont typeface="Arial" panose="020B0604020202020204" pitchFamily="34" charset="0"/>
              <a:buChar char="•"/>
            </a:pPr>
            <a:r>
              <a:rPr lang="en-US" dirty="0"/>
              <a:t>If the gamma camera has a per-second readout in a non-acquisition mode, stop aerosol administration @ 3.0k/sec.</a:t>
            </a:r>
          </a:p>
          <a:p>
            <a:pPr marL="285750" indent="-285750">
              <a:buFont typeface="Arial" panose="020B0604020202020204" pitchFamily="34" charset="0"/>
              <a:buChar char="•"/>
            </a:pPr>
            <a:r>
              <a:rPr lang="en-US" dirty="0"/>
              <a:t>If a per-second readout is unavailable, administer the dose for 5 minutes.  Do not go beyond 5 minutes. </a:t>
            </a:r>
          </a:p>
          <a:p>
            <a:pPr marL="285750" indent="-285750">
              <a:buFont typeface="Arial" panose="020B0604020202020204" pitchFamily="34" charset="0"/>
              <a:buChar char="•"/>
            </a:pPr>
            <a:r>
              <a:rPr lang="en-US" dirty="0"/>
              <a:t>At a minimum, acquire ANT, POST, LPO, and RPO.  LAO, RAO, R-LAT, and L-LAT are optional.  </a:t>
            </a:r>
          </a:p>
          <a:p>
            <a:pPr marL="285750" indent="-285750">
              <a:buFont typeface="Arial" panose="020B0604020202020204" pitchFamily="34" charset="0"/>
              <a:buChar char="•"/>
            </a:pPr>
            <a:r>
              <a:rPr lang="en-US" dirty="0"/>
              <a:t>Collect 150k counts or more per image.</a:t>
            </a:r>
          </a:p>
          <a:p>
            <a:pPr marL="285750" indent="-285750">
              <a:buFont typeface="Arial" panose="020B0604020202020204" pitchFamily="34" charset="0"/>
              <a:buChar char="•"/>
            </a:pPr>
            <a:r>
              <a:rPr lang="en-US" dirty="0"/>
              <a:t>Once completed, you may continue to the perfusion portion of the procedure.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465331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965841-E8FD-8FA0-AC0A-EACA3FF5ED73}"/>
              </a:ext>
            </a:extLst>
          </p:cNvPr>
          <p:cNvSpPr>
            <a:spLocks noGrp="1"/>
          </p:cNvSpPr>
          <p:nvPr>
            <p:ph type="title"/>
          </p:nvPr>
        </p:nvSpPr>
        <p:spPr>
          <a:xfrm>
            <a:off x="838200" y="365126"/>
            <a:ext cx="10515600" cy="901972"/>
          </a:xfrm>
        </p:spPr>
        <p:txBody>
          <a:bodyPr/>
          <a:lstStyle/>
          <a:p>
            <a:r>
              <a:rPr lang="en-US" dirty="0"/>
              <a:t>Another example of an Aerosol System</a:t>
            </a:r>
          </a:p>
        </p:txBody>
      </p:sp>
      <p:sp>
        <p:nvSpPr>
          <p:cNvPr id="5" name="Content Placeholder 4">
            <a:extLst>
              <a:ext uri="{FF2B5EF4-FFF2-40B4-BE49-F238E27FC236}">
                <a16:creationId xmlns:a16="http://schemas.microsoft.com/office/drawing/2014/main" id="{146516D5-62BA-1324-8455-52D21627C78E}"/>
              </a:ext>
            </a:extLst>
          </p:cNvPr>
          <p:cNvSpPr>
            <a:spLocks noGrp="1"/>
          </p:cNvSpPr>
          <p:nvPr>
            <p:ph sz="half" idx="1"/>
          </p:nvPr>
        </p:nvSpPr>
        <p:spPr>
          <a:xfrm>
            <a:off x="404949" y="1835649"/>
            <a:ext cx="5995851" cy="4088673"/>
          </a:xfrm>
        </p:spPr>
        <p:txBody>
          <a:bodyPr/>
          <a:lstStyle/>
          <a:p>
            <a:r>
              <a:rPr lang="en-US" dirty="0"/>
              <a:t>Principles are the same</a:t>
            </a:r>
          </a:p>
          <a:p>
            <a:r>
              <a:rPr lang="en-US" dirty="0"/>
              <a:t>A – This is where you connect the O</a:t>
            </a:r>
            <a:r>
              <a:rPr lang="en-US" baseline="-25000" dirty="0"/>
              <a:t>2</a:t>
            </a:r>
          </a:p>
          <a:p>
            <a:r>
              <a:rPr lang="en-US" dirty="0"/>
              <a:t>B – Nebulizer</a:t>
            </a:r>
          </a:p>
          <a:p>
            <a:r>
              <a:rPr lang="en-US" dirty="0"/>
              <a:t>C – Injection port</a:t>
            </a:r>
          </a:p>
          <a:p>
            <a:r>
              <a:rPr lang="en-US" dirty="0"/>
              <a:t>D – Single tubing that goes to the Pt</a:t>
            </a:r>
          </a:p>
          <a:p>
            <a:r>
              <a:rPr lang="en-US" dirty="0"/>
              <a:t>E – Filter to trap the exhaled droplets</a:t>
            </a:r>
          </a:p>
          <a:p>
            <a:r>
              <a:rPr lang="en-US" dirty="0"/>
              <a:t>F – Filtered exhalation </a:t>
            </a:r>
          </a:p>
        </p:txBody>
      </p:sp>
      <p:pic>
        <p:nvPicPr>
          <p:cNvPr id="3074" name="Picture 2">
            <a:extLst>
              <a:ext uri="{FF2B5EF4-FFF2-40B4-BE49-F238E27FC236}">
                <a16:creationId xmlns:a16="http://schemas.microsoft.com/office/drawing/2014/main" id="{9ECEA87D-BEBE-6590-B08F-EB085026CC1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537770" y="1704317"/>
            <a:ext cx="3626115"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166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A8CA50-880F-98AB-BC48-460AC6877DE4}"/>
              </a:ext>
            </a:extLst>
          </p:cNvPr>
          <p:cNvSpPr>
            <a:spLocks noGrp="1"/>
          </p:cNvSpPr>
          <p:nvPr>
            <p:ph type="title"/>
          </p:nvPr>
        </p:nvSpPr>
        <p:spPr>
          <a:xfrm>
            <a:off x="838200" y="365126"/>
            <a:ext cx="10515600" cy="875846"/>
          </a:xfrm>
        </p:spPr>
        <p:txBody>
          <a:bodyPr/>
          <a:lstStyle/>
          <a:p>
            <a:r>
              <a:rPr lang="en-US" dirty="0"/>
              <a:t>Ventilator Patient</a:t>
            </a:r>
          </a:p>
        </p:txBody>
      </p:sp>
      <p:pic>
        <p:nvPicPr>
          <p:cNvPr id="4098" name="Picture 2" descr="Radio-aerosol administratoin with pateint on a ventilator">
            <a:extLst>
              <a:ext uri="{FF2B5EF4-FFF2-40B4-BE49-F238E27FC236}">
                <a16:creationId xmlns:a16="http://schemas.microsoft.com/office/drawing/2014/main" id="{C51D21F7-62A2-9C25-6F5D-EB067BC1C5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760" y="1708513"/>
            <a:ext cx="82296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931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FFBE84-F8FD-96A4-1920-79C8275F3F0B}"/>
              </a:ext>
            </a:extLst>
          </p:cNvPr>
          <p:cNvSpPr>
            <a:spLocks noGrp="1"/>
          </p:cNvSpPr>
          <p:nvPr>
            <p:ph type="title"/>
          </p:nvPr>
        </p:nvSpPr>
        <p:spPr>
          <a:xfrm>
            <a:off x="838200" y="365125"/>
            <a:ext cx="10515600" cy="888909"/>
          </a:xfrm>
        </p:spPr>
        <p:txBody>
          <a:bodyPr/>
          <a:lstStyle/>
          <a:p>
            <a:r>
              <a:rPr lang="en-US" dirty="0"/>
              <a:t>Getting the Right Droplet</a:t>
            </a:r>
          </a:p>
        </p:txBody>
      </p:sp>
      <p:sp>
        <p:nvSpPr>
          <p:cNvPr id="4" name="Content Placeholder 3">
            <a:extLst>
              <a:ext uri="{FF2B5EF4-FFF2-40B4-BE49-F238E27FC236}">
                <a16:creationId xmlns:a16="http://schemas.microsoft.com/office/drawing/2014/main" id="{62ECC937-4E65-CF2F-3706-0C340F080A40}"/>
              </a:ext>
            </a:extLst>
          </p:cNvPr>
          <p:cNvSpPr>
            <a:spLocks noGrp="1"/>
          </p:cNvSpPr>
          <p:nvPr>
            <p:ph idx="1"/>
          </p:nvPr>
        </p:nvSpPr>
        <p:spPr>
          <a:xfrm>
            <a:off x="838200" y="1476103"/>
            <a:ext cx="10515600" cy="4700860"/>
          </a:xfrm>
        </p:spPr>
        <p:txBody>
          <a:bodyPr>
            <a:normAutofit/>
          </a:bodyPr>
          <a:lstStyle/>
          <a:p>
            <a:r>
              <a:rPr lang="en-US" dirty="0"/>
              <a:t>Ideally, your droplet size should be around 0.22 µ</a:t>
            </a:r>
          </a:p>
          <a:p>
            <a:pPr lvl="1"/>
            <a:r>
              <a:rPr lang="en-US" dirty="0"/>
              <a:t>10 – 15 µ gets trapped by the tubing</a:t>
            </a:r>
          </a:p>
          <a:p>
            <a:pPr lvl="1"/>
            <a:r>
              <a:rPr lang="en-US" dirty="0"/>
              <a:t>&lt;0.1 µ will escape from the filter</a:t>
            </a:r>
          </a:p>
          <a:p>
            <a:r>
              <a:rPr lang="en-US" dirty="0"/>
              <a:t>The volume of DTPA in the nebulizer should be between 3 – 5 mL</a:t>
            </a:r>
          </a:p>
          <a:p>
            <a:r>
              <a:rPr lang="en-US" dirty="0"/>
              <a:t>The higher the O2 per minute, the better – suggest 10 L/min.</a:t>
            </a:r>
          </a:p>
          <a:p>
            <a:r>
              <a:rPr lang="en-US" dirty="0"/>
              <a:t>Limit the administration to no more than 5 minutes.  The number of counts between perfusion and ventilation should be at least 3 to 1.</a:t>
            </a:r>
          </a:p>
          <a:p>
            <a:r>
              <a:rPr lang="en-US" dirty="0"/>
              <a:t>It is suggested that a 10% ethanol solution be added to DTPA solution.</a:t>
            </a:r>
          </a:p>
          <a:p>
            <a:pPr lvl="1"/>
            <a:r>
              <a:rPr lang="en-US" dirty="0"/>
              <a:t>Reduce the surface tension of the droplet </a:t>
            </a:r>
          </a:p>
        </p:txBody>
      </p:sp>
      <p:pic>
        <p:nvPicPr>
          <p:cNvPr id="5122" name="Picture 2" descr="Life may have begun in a tiny water droplet | Research | Chemistry World">
            <a:extLst>
              <a:ext uri="{FF2B5EF4-FFF2-40B4-BE49-F238E27FC236}">
                <a16:creationId xmlns:a16="http://schemas.microsoft.com/office/drawing/2014/main" id="{F0EFC6EB-1191-4A08-1AE2-B7C6F935C7CE}"/>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8382000" y="2692400"/>
            <a:ext cx="3810000" cy="4165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684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681B2-050D-064E-D337-3BCC0FAE52C9}"/>
              </a:ext>
            </a:extLst>
          </p:cNvPr>
          <p:cNvSpPr>
            <a:spLocks noGrp="1"/>
          </p:cNvSpPr>
          <p:nvPr>
            <p:ph type="title"/>
          </p:nvPr>
        </p:nvSpPr>
        <p:spPr/>
        <p:txBody>
          <a:bodyPr/>
          <a:lstStyle/>
          <a:p>
            <a:pPr algn="ctr"/>
            <a:r>
              <a:rPr lang="en-US" dirty="0"/>
              <a:t>Comparing </a:t>
            </a:r>
            <a:r>
              <a:rPr lang="en-US" baseline="30000" dirty="0"/>
              <a:t>99m</a:t>
            </a:r>
            <a:r>
              <a:rPr lang="en-US" dirty="0"/>
              <a:t>TcDTPA to </a:t>
            </a:r>
            <a:r>
              <a:rPr lang="en-US" baseline="30000" dirty="0"/>
              <a:t>133</a:t>
            </a:r>
            <a:r>
              <a:rPr lang="en-US" dirty="0"/>
              <a:t>Xe</a:t>
            </a:r>
          </a:p>
        </p:txBody>
      </p:sp>
      <p:pic>
        <p:nvPicPr>
          <p:cNvPr id="5122" name="Picture 2" descr="Ventilation-Perfusion Scan: A Primer for Practicing Radiologists |  RadioGraphics">
            <a:extLst>
              <a:ext uri="{FF2B5EF4-FFF2-40B4-BE49-F238E27FC236}">
                <a16:creationId xmlns:a16="http://schemas.microsoft.com/office/drawing/2014/main" id="{841F8FB1-E614-201E-DF5F-C2EDA85A75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57483" y="1991509"/>
            <a:ext cx="4965793" cy="4111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624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5497E-9221-1755-2F10-F8C8D0A2769F}"/>
              </a:ext>
            </a:extLst>
          </p:cNvPr>
          <p:cNvSpPr>
            <a:spLocks noGrp="1"/>
          </p:cNvSpPr>
          <p:nvPr>
            <p:ph type="title"/>
          </p:nvPr>
        </p:nvSpPr>
        <p:spPr/>
        <p:txBody>
          <a:bodyPr/>
          <a:lstStyle/>
          <a:p>
            <a:r>
              <a:rPr lang="en-US" dirty="0"/>
              <a:t>Examples of </a:t>
            </a:r>
            <a:r>
              <a:rPr lang="en-US" baseline="30000" dirty="0"/>
              <a:t>99m</a:t>
            </a:r>
            <a:r>
              <a:rPr lang="en-US" dirty="0"/>
              <a:t>TcDTPA Aerosol </a:t>
            </a:r>
          </a:p>
        </p:txBody>
      </p:sp>
      <p:pic>
        <p:nvPicPr>
          <p:cNvPr id="5" name="Content Placeholder 4" descr="A picture containing diagram&#10;&#10;Description automatically generated">
            <a:extLst>
              <a:ext uri="{FF2B5EF4-FFF2-40B4-BE49-F238E27FC236}">
                <a16:creationId xmlns:a16="http://schemas.microsoft.com/office/drawing/2014/main" id="{7A6D3311-7897-EF72-CDA3-B26972F48A90}"/>
              </a:ext>
            </a:extLst>
          </p:cNvPr>
          <p:cNvPicPr>
            <a:picLocks noGrp="1" noChangeAspect="1"/>
          </p:cNvPicPr>
          <p:nvPr>
            <p:ph sz="half" idx="1"/>
          </p:nvPr>
        </p:nvPicPr>
        <p:blipFill>
          <a:blip r:embed="rId2"/>
          <a:stretch>
            <a:fillRect/>
          </a:stretch>
        </p:blipFill>
        <p:spPr>
          <a:xfrm>
            <a:off x="7299024" y="1558647"/>
            <a:ext cx="3820104" cy="4351338"/>
          </a:xfrm>
        </p:spPr>
      </p:pic>
      <p:sp>
        <p:nvSpPr>
          <p:cNvPr id="7" name="Content Placeholder 6">
            <a:extLst>
              <a:ext uri="{FF2B5EF4-FFF2-40B4-BE49-F238E27FC236}">
                <a16:creationId xmlns:a16="http://schemas.microsoft.com/office/drawing/2014/main" id="{021E93C3-AD08-80EA-2A8D-8C2F659D8462}"/>
              </a:ext>
            </a:extLst>
          </p:cNvPr>
          <p:cNvSpPr>
            <a:spLocks noGrp="1"/>
          </p:cNvSpPr>
          <p:nvPr>
            <p:ph sz="half" idx="2"/>
          </p:nvPr>
        </p:nvSpPr>
        <p:spPr>
          <a:xfrm>
            <a:off x="599032" y="1624668"/>
            <a:ext cx="5181600" cy="4351338"/>
          </a:xfrm>
        </p:spPr>
        <p:txBody>
          <a:bodyPr/>
          <a:lstStyle/>
          <a:p>
            <a:r>
              <a:rPr lang="en-US" dirty="0"/>
              <a:t>Example of two different ventilation scans</a:t>
            </a:r>
          </a:p>
          <a:p>
            <a:r>
              <a:rPr lang="en-US" dirty="0"/>
              <a:t>Both are “normal,” showing the following features</a:t>
            </a:r>
          </a:p>
          <a:p>
            <a:pPr lvl="1"/>
            <a:r>
              <a:rPr lang="en-US" dirty="0"/>
              <a:t>Oral activity </a:t>
            </a:r>
          </a:p>
          <a:p>
            <a:pPr lvl="1"/>
            <a:r>
              <a:rPr lang="en-US" dirty="0"/>
              <a:t>Aerosol deposition in the bronchi </a:t>
            </a:r>
          </a:p>
          <a:p>
            <a:pPr lvl="1"/>
            <a:r>
              <a:rPr lang="en-US" dirty="0"/>
              <a:t> Stomach uptake that occurs from swallowing the aerosol</a:t>
            </a:r>
          </a:p>
        </p:txBody>
      </p:sp>
    </p:spTree>
    <p:extLst>
      <p:ext uri="{BB962C8B-B14F-4D97-AF65-F5344CB8AC3E}">
        <p14:creationId xmlns:p14="http://schemas.microsoft.com/office/powerpoint/2010/main" val="2133166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A770-F565-4ECE-26D0-92B00B4EB0A2}"/>
              </a:ext>
            </a:extLst>
          </p:cNvPr>
          <p:cNvSpPr>
            <a:spLocks noGrp="1"/>
          </p:cNvSpPr>
          <p:nvPr>
            <p:ph type="title"/>
          </p:nvPr>
        </p:nvSpPr>
        <p:spPr>
          <a:xfrm>
            <a:off x="838200" y="365125"/>
            <a:ext cx="10515600" cy="888909"/>
          </a:xfrm>
        </p:spPr>
        <p:txBody>
          <a:bodyPr/>
          <a:lstStyle/>
          <a:p>
            <a:r>
              <a:rPr lang="en-US" dirty="0"/>
              <a:t>Start with </a:t>
            </a:r>
            <a:r>
              <a:rPr lang="en-US" baseline="30000" dirty="0"/>
              <a:t>133</a:t>
            </a:r>
            <a:r>
              <a:rPr lang="en-US" dirty="0"/>
              <a:t>Xe or </a:t>
            </a:r>
            <a:r>
              <a:rPr lang="en-US" baseline="30000" dirty="0"/>
              <a:t>99m</a:t>
            </a:r>
            <a:r>
              <a:rPr lang="en-US" dirty="0"/>
              <a:t>TcMAA</a:t>
            </a:r>
          </a:p>
        </p:txBody>
      </p:sp>
      <p:sp>
        <p:nvSpPr>
          <p:cNvPr id="4" name="Content Placeholder 3">
            <a:extLst>
              <a:ext uri="{FF2B5EF4-FFF2-40B4-BE49-F238E27FC236}">
                <a16:creationId xmlns:a16="http://schemas.microsoft.com/office/drawing/2014/main" id="{93C68C43-0AEE-59DB-3F19-1BEA4F844E7E}"/>
              </a:ext>
            </a:extLst>
          </p:cNvPr>
          <p:cNvSpPr>
            <a:spLocks noGrp="1"/>
          </p:cNvSpPr>
          <p:nvPr>
            <p:ph sz="half" idx="1"/>
          </p:nvPr>
        </p:nvSpPr>
        <p:spPr>
          <a:xfrm>
            <a:off x="683080" y="1383324"/>
            <a:ext cx="5181600" cy="5017475"/>
          </a:xfrm>
        </p:spPr>
        <p:txBody>
          <a:bodyPr/>
          <a:lstStyle/>
          <a:p>
            <a:r>
              <a:rPr lang="en-US" dirty="0"/>
              <a:t>Ideally, </a:t>
            </a:r>
            <a:r>
              <a:rPr lang="en-US" baseline="30000" dirty="0"/>
              <a:t>99m</a:t>
            </a:r>
            <a:r>
              <a:rPr lang="en-US" dirty="0"/>
              <a:t>TcMAA could be administered first.  Why?</a:t>
            </a:r>
          </a:p>
          <a:p>
            <a:pPr lvl="1"/>
            <a:r>
              <a:rPr lang="en-US" dirty="0"/>
              <a:t>If MAA is normal, there is no need to administer </a:t>
            </a:r>
            <a:r>
              <a:rPr lang="en-US" baseline="30000" dirty="0"/>
              <a:t>133</a:t>
            </a:r>
            <a:r>
              <a:rPr lang="en-US" dirty="0"/>
              <a:t>Xe</a:t>
            </a:r>
          </a:p>
          <a:p>
            <a:r>
              <a:rPr lang="en-US" dirty="0"/>
              <a:t>If this logic is applied, then Compton Scatter from </a:t>
            </a:r>
            <a:r>
              <a:rPr lang="en-US" baseline="30000" dirty="0"/>
              <a:t>99m</a:t>
            </a:r>
            <a:r>
              <a:rPr lang="en-US" dirty="0"/>
              <a:t>Tc will spill into the Xenon window.</a:t>
            </a:r>
          </a:p>
          <a:p>
            <a:r>
              <a:rPr lang="en-US" dirty="0"/>
              <a:t>The energy of </a:t>
            </a:r>
            <a:r>
              <a:rPr lang="en-US" baseline="30000" dirty="0"/>
              <a:t>133</a:t>
            </a:r>
            <a:r>
              <a:rPr lang="en-US" dirty="0"/>
              <a:t>Xe is 81 keV, whereas the energy of 99mTc is 140 keV.</a:t>
            </a:r>
          </a:p>
        </p:txBody>
      </p:sp>
      <p:pic>
        <p:nvPicPr>
          <p:cNvPr id="6146" name="Picture 2">
            <a:extLst>
              <a:ext uri="{FF2B5EF4-FFF2-40B4-BE49-F238E27FC236}">
                <a16:creationId xmlns:a16="http://schemas.microsoft.com/office/drawing/2014/main" id="{B7D4227B-20A4-DAE0-C0CD-7D7AC12CF67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27321" y="2047694"/>
            <a:ext cx="5623402" cy="3686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670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DD477E-E600-B0AB-60CC-DBAD499C40CE}"/>
              </a:ext>
            </a:extLst>
          </p:cNvPr>
          <p:cNvSpPr>
            <a:spLocks noGrp="1"/>
          </p:cNvSpPr>
          <p:nvPr>
            <p:ph type="title"/>
          </p:nvPr>
        </p:nvSpPr>
        <p:spPr>
          <a:xfrm>
            <a:off x="838200" y="365126"/>
            <a:ext cx="10515600" cy="858764"/>
          </a:xfrm>
        </p:spPr>
        <p:txBody>
          <a:bodyPr/>
          <a:lstStyle/>
          <a:p>
            <a:r>
              <a:rPr lang="en-US" dirty="0"/>
              <a:t>Apply 3 to 1 Ratio - MAA/DTPA</a:t>
            </a:r>
          </a:p>
        </p:txBody>
      </p:sp>
      <p:pic>
        <p:nvPicPr>
          <p:cNvPr id="17" name="Content Placeholder 16" descr="Graphical user interface, text, application, chat or text message&#10;&#10;Description automatically generated">
            <a:extLst>
              <a:ext uri="{FF2B5EF4-FFF2-40B4-BE49-F238E27FC236}">
                <a16:creationId xmlns:a16="http://schemas.microsoft.com/office/drawing/2014/main" id="{3979CD89-74AD-FE3E-30E8-8C259B2823BE}"/>
              </a:ext>
            </a:extLst>
          </p:cNvPr>
          <p:cNvPicPr>
            <a:picLocks noGrp="1" noChangeAspect="1"/>
          </p:cNvPicPr>
          <p:nvPr>
            <p:ph sz="half" idx="2"/>
          </p:nvPr>
        </p:nvPicPr>
        <p:blipFill>
          <a:blip r:embed="rId2"/>
          <a:stretch>
            <a:fillRect/>
          </a:stretch>
        </p:blipFill>
        <p:spPr>
          <a:xfrm>
            <a:off x="6563053" y="1983165"/>
            <a:ext cx="5339581" cy="3981537"/>
          </a:xfrm>
          <a:prstGeom prst="rect">
            <a:avLst/>
          </a:prstGeom>
          <a:ln>
            <a:noFill/>
          </a:ln>
          <a:effectLst>
            <a:outerShdw blurRad="292100" dist="139700" dir="2700000" algn="tl" rotWithShape="0">
              <a:srgbClr val="333333">
                <a:alpha val="65000"/>
              </a:srgbClr>
            </a:outerShdw>
          </a:effectLst>
        </p:spPr>
      </p:pic>
      <p:sp>
        <p:nvSpPr>
          <p:cNvPr id="15" name="Content Placeholder 14">
            <a:extLst>
              <a:ext uri="{FF2B5EF4-FFF2-40B4-BE49-F238E27FC236}">
                <a16:creationId xmlns:a16="http://schemas.microsoft.com/office/drawing/2014/main" id="{A56D62E7-4808-8E64-B024-81C18CA10BB3}"/>
              </a:ext>
            </a:extLst>
          </p:cNvPr>
          <p:cNvSpPr>
            <a:spLocks noGrp="1"/>
          </p:cNvSpPr>
          <p:nvPr>
            <p:ph sz="half" idx="1"/>
          </p:nvPr>
        </p:nvSpPr>
        <p:spPr/>
        <p:txBody>
          <a:bodyPr/>
          <a:lstStyle/>
          <a:p>
            <a:r>
              <a:rPr lang="en-US" dirty="0"/>
              <a:t>MAA and DTPA both have the same radionuclide</a:t>
            </a:r>
          </a:p>
          <a:p>
            <a:r>
              <a:rPr lang="en-US" dirty="0"/>
              <a:t>Therefore, in order to prevent DTPA from shining through the MAA image (think PE)</a:t>
            </a:r>
          </a:p>
          <a:p>
            <a:r>
              <a:rPr lang="en-US" dirty="0"/>
              <a:t>There must be at least a 3 to 1 ratio </a:t>
            </a:r>
          </a:p>
          <a:p>
            <a:r>
              <a:rPr lang="en-US" dirty="0"/>
              <a:t>An example of that calculation is noted</a:t>
            </a:r>
          </a:p>
        </p:txBody>
      </p:sp>
    </p:spTree>
    <p:extLst>
      <p:ext uri="{BB962C8B-B14F-4D97-AF65-F5344CB8AC3E}">
        <p14:creationId xmlns:p14="http://schemas.microsoft.com/office/powerpoint/2010/main" val="1444693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44A4C-59FD-8034-DFF9-72A06A8367D7}"/>
              </a:ext>
            </a:extLst>
          </p:cNvPr>
          <p:cNvSpPr>
            <a:spLocks noGrp="1"/>
          </p:cNvSpPr>
          <p:nvPr>
            <p:ph type="title"/>
          </p:nvPr>
        </p:nvSpPr>
        <p:spPr>
          <a:noFill/>
        </p:spPr>
        <p:txBody>
          <a:bodyPr/>
          <a:lstStyle/>
          <a:p>
            <a:pPr algn="ctr"/>
            <a:r>
              <a:rPr lang="en-US" dirty="0"/>
              <a:t>Lung Anatomy</a:t>
            </a:r>
          </a:p>
        </p:txBody>
      </p:sp>
      <p:sp>
        <p:nvSpPr>
          <p:cNvPr id="4" name="Content Placeholder 3">
            <a:extLst>
              <a:ext uri="{FF2B5EF4-FFF2-40B4-BE49-F238E27FC236}">
                <a16:creationId xmlns:a16="http://schemas.microsoft.com/office/drawing/2014/main" id="{164DBAD1-200B-F503-0477-BB9420D8F022}"/>
              </a:ext>
            </a:extLst>
          </p:cNvPr>
          <p:cNvSpPr>
            <a:spLocks noGrp="1"/>
          </p:cNvSpPr>
          <p:nvPr>
            <p:ph sz="half" idx="1"/>
          </p:nvPr>
        </p:nvSpPr>
        <p:spPr>
          <a:xfrm>
            <a:off x="677562" y="1690688"/>
            <a:ext cx="5181600" cy="4351338"/>
          </a:xfrm>
        </p:spPr>
        <p:txBody>
          <a:bodyPr>
            <a:normAutofit lnSpcReduction="10000"/>
          </a:bodyPr>
          <a:lstStyle/>
          <a:p>
            <a:r>
              <a:rPr lang="en-US" dirty="0"/>
              <a:t>The lung consists of 5 lobes.</a:t>
            </a:r>
          </a:p>
          <a:p>
            <a:r>
              <a:rPr lang="en-US" dirty="0"/>
              <a:t>From the main stem bronchi bifurcation occurs to the level of bronchioles and terminate in alveoli.</a:t>
            </a:r>
          </a:p>
          <a:p>
            <a:r>
              <a:rPr lang="en-US" dirty="0"/>
              <a:t>Pulmonary artery divides to terminal pulmonary arteriole which then branch to capillaries that cover the alveoli,</a:t>
            </a:r>
          </a:p>
          <a:p>
            <a:r>
              <a:rPr lang="en-US" dirty="0"/>
              <a:t>This is where O</a:t>
            </a:r>
            <a:r>
              <a:rPr lang="en-US" baseline="-25000" dirty="0"/>
              <a:t>2</a:t>
            </a:r>
            <a:r>
              <a:rPr lang="en-US" dirty="0"/>
              <a:t> and CO</a:t>
            </a:r>
            <a:r>
              <a:rPr lang="en-US" baseline="-25000" dirty="0"/>
              <a:t>2</a:t>
            </a:r>
            <a:r>
              <a:rPr lang="en-US" dirty="0"/>
              <a:t> are exchanged.</a:t>
            </a:r>
          </a:p>
          <a:p>
            <a:endParaRPr lang="en-US" dirty="0"/>
          </a:p>
          <a:p>
            <a:endParaRPr lang="en-US" dirty="0"/>
          </a:p>
        </p:txBody>
      </p:sp>
      <p:pic>
        <p:nvPicPr>
          <p:cNvPr id="1026" name="Picture 2">
            <a:extLst>
              <a:ext uri="{FF2B5EF4-FFF2-40B4-BE49-F238E27FC236}">
                <a16:creationId xmlns:a16="http://schemas.microsoft.com/office/drawing/2014/main" id="{E725C1B3-30C8-C4C9-AA30-CBDA1755505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32840" y="2348395"/>
            <a:ext cx="5489194" cy="30359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A466023-DCCF-6B54-532D-6E2599147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680" y="2348395"/>
            <a:ext cx="5740354" cy="2509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29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dissolve">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5BFC5-4F54-4167-042A-A302C4B5FD2C}"/>
              </a:ext>
            </a:extLst>
          </p:cNvPr>
          <p:cNvSpPr>
            <a:spLocks noGrp="1"/>
          </p:cNvSpPr>
          <p:nvPr>
            <p:ph type="title"/>
          </p:nvPr>
        </p:nvSpPr>
        <p:spPr>
          <a:xfrm>
            <a:off x="838200" y="365126"/>
            <a:ext cx="10515600" cy="916370"/>
          </a:xfrm>
        </p:spPr>
        <p:txBody>
          <a:bodyPr/>
          <a:lstStyle/>
          <a:p>
            <a:r>
              <a:rPr lang="en-US" dirty="0"/>
              <a:t>Physiology Behind MAA</a:t>
            </a:r>
          </a:p>
        </p:txBody>
      </p:sp>
      <p:sp>
        <p:nvSpPr>
          <p:cNvPr id="3" name="Content Placeholder 2">
            <a:extLst>
              <a:ext uri="{FF2B5EF4-FFF2-40B4-BE49-F238E27FC236}">
                <a16:creationId xmlns:a16="http://schemas.microsoft.com/office/drawing/2014/main" id="{2E16FBD9-E92C-4A4D-BB91-4D2F8299146C}"/>
              </a:ext>
            </a:extLst>
          </p:cNvPr>
          <p:cNvSpPr>
            <a:spLocks noGrp="1"/>
          </p:cNvSpPr>
          <p:nvPr>
            <p:ph sz="half" idx="1"/>
          </p:nvPr>
        </p:nvSpPr>
        <p:spPr>
          <a:xfrm>
            <a:off x="731365" y="1218088"/>
            <a:ext cx="5181600" cy="5463039"/>
          </a:xfrm>
        </p:spPr>
        <p:txBody>
          <a:bodyPr>
            <a:normAutofit/>
          </a:bodyPr>
          <a:lstStyle/>
          <a:p>
            <a:r>
              <a:rPr lang="en-US" dirty="0"/>
              <a:t>Acceptable particle size </a:t>
            </a:r>
          </a:p>
          <a:p>
            <a:pPr lvl="1"/>
            <a:r>
              <a:rPr lang="en-US" dirty="0"/>
              <a:t>10 – 90µ at 90%</a:t>
            </a:r>
          </a:p>
          <a:p>
            <a:pPr lvl="1"/>
            <a:r>
              <a:rPr lang="en-US" dirty="0"/>
              <a:t>&lt;150µ at 10%</a:t>
            </a:r>
          </a:p>
          <a:p>
            <a:r>
              <a:rPr lang="en-US" dirty="0"/>
              <a:t>Capillary diameter = 7 to 8µ</a:t>
            </a:r>
          </a:p>
          <a:p>
            <a:r>
              <a:rPr lang="en-US" dirty="0"/>
              <a:t>When injected, it blocks the lower end arterioles</a:t>
            </a:r>
          </a:p>
          <a:p>
            <a:r>
              <a:rPr lang="en-US" dirty="0"/>
              <a:t>The ratio of blocked arterioles ~1 in 1,000</a:t>
            </a:r>
          </a:p>
          <a:p>
            <a:r>
              <a:rPr lang="en-US" dirty="0"/>
              <a:t>Total particles injected should be between 200k to 700k</a:t>
            </a:r>
          </a:p>
          <a:p>
            <a:r>
              <a:rPr lang="en-US" dirty="0"/>
              <a:t>How does decay affect the amount of particles injected?</a:t>
            </a:r>
          </a:p>
        </p:txBody>
      </p:sp>
      <p:pic>
        <p:nvPicPr>
          <p:cNvPr id="1026" name="Picture 2" descr="Calculate the amount of Particles injected">
            <a:extLst>
              <a:ext uri="{FF2B5EF4-FFF2-40B4-BE49-F238E27FC236}">
                <a16:creationId xmlns:a16="http://schemas.microsoft.com/office/drawing/2014/main" id="{B62532F7-F92B-5AD4-2E47-7A8F6DCE697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84599" y="1154679"/>
            <a:ext cx="5373748" cy="4941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84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EA6E4-506A-BFFF-E47D-7C125E438E0F}"/>
              </a:ext>
            </a:extLst>
          </p:cNvPr>
          <p:cNvSpPr>
            <a:spLocks noGrp="1"/>
          </p:cNvSpPr>
          <p:nvPr>
            <p:ph type="title"/>
          </p:nvPr>
        </p:nvSpPr>
        <p:spPr>
          <a:xfrm>
            <a:off x="838200" y="365125"/>
            <a:ext cx="10515600" cy="762857"/>
          </a:xfrm>
        </p:spPr>
        <p:txBody>
          <a:bodyPr/>
          <a:lstStyle/>
          <a:p>
            <a:r>
              <a:rPr lang="en-US" dirty="0"/>
              <a:t>PIOPED</a:t>
            </a:r>
            <a:r>
              <a:rPr lang="en-US" baseline="30000" dirty="0"/>
              <a:t>4</a:t>
            </a:r>
          </a:p>
        </p:txBody>
      </p:sp>
      <p:sp>
        <p:nvSpPr>
          <p:cNvPr id="3" name="Content Placeholder 2">
            <a:extLst>
              <a:ext uri="{FF2B5EF4-FFF2-40B4-BE49-F238E27FC236}">
                <a16:creationId xmlns:a16="http://schemas.microsoft.com/office/drawing/2014/main" id="{28EBA979-496C-34A0-9A95-377049F5EC48}"/>
              </a:ext>
            </a:extLst>
          </p:cNvPr>
          <p:cNvSpPr>
            <a:spLocks noGrp="1"/>
          </p:cNvSpPr>
          <p:nvPr>
            <p:ph sz="half" idx="1"/>
          </p:nvPr>
        </p:nvSpPr>
        <p:spPr>
          <a:xfrm>
            <a:off x="796636" y="1546555"/>
            <a:ext cx="5181600" cy="5186754"/>
          </a:xfrm>
        </p:spPr>
        <p:txBody>
          <a:bodyPr>
            <a:normAutofit fontScale="70000" lnSpcReduction="20000"/>
          </a:bodyPr>
          <a:lstStyle/>
          <a:p>
            <a:r>
              <a:rPr lang="en-US" dirty="0"/>
              <a:t>High Probability (&gt;/= 80%)</a:t>
            </a:r>
          </a:p>
          <a:p>
            <a:pPr lvl="1"/>
            <a:r>
              <a:rPr lang="en-US" dirty="0"/>
              <a:t>Two large mismatched segmental perfusion defects or</a:t>
            </a:r>
          </a:p>
          <a:p>
            <a:pPr lvl="1"/>
            <a:r>
              <a:rPr lang="en-US" dirty="0"/>
              <a:t>Similar combination</a:t>
            </a:r>
          </a:p>
          <a:p>
            <a:r>
              <a:rPr lang="en-US" dirty="0"/>
              <a:t>Intermediate Probability (20-79%)</a:t>
            </a:r>
          </a:p>
          <a:p>
            <a:pPr lvl="1"/>
            <a:r>
              <a:rPr lang="en-US" dirty="0"/>
              <a:t>One moderate to two large mismatched segmental perfusion defects or</a:t>
            </a:r>
          </a:p>
          <a:p>
            <a:pPr lvl="1"/>
            <a:r>
              <a:rPr lang="en-US" dirty="0"/>
              <a:t>Similar combination</a:t>
            </a:r>
          </a:p>
          <a:p>
            <a:pPr lvl="1"/>
            <a:r>
              <a:rPr lang="en-US" dirty="0"/>
              <a:t>Single matched defect with negative chest x-ray</a:t>
            </a:r>
          </a:p>
          <a:p>
            <a:r>
              <a:rPr lang="en-US" dirty="0"/>
              <a:t>Low Probability (&lt;/= 19%)</a:t>
            </a:r>
          </a:p>
          <a:p>
            <a:pPr lvl="1"/>
            <a:r>
              <a:rPr lang="en-US" dirty="0"/>
              <a:t>Non segmental perfusion defects</a:t>
            </a:r>
          </a:p>
          <a:p>
            <a:pPr lvl="1"/>
            <a:r>
              <a:rPr lang="en-US" dirty="0"/>
              <a:t>Any perfusion defect with large chest x-ray abnormality</a:t>
            </a:r>
          </a:p>
          <a:p>
            <a:pPr lvl="1"/>
            <a:r>
              <a:rPr lang="en-US" dirty="0"/>
              <a:t>Matched defect (perfusion/ventilation) - with clear chest x-ray and some areas of normal perfusion in the lung scan</a:t>
            </a:r>
          </a:p>
          <a:p>
            <a:pPr lvl="1"/>
            <a:r>
              <a:rPr lang="en-US" dirty="0"/>
              <a:t>Any number of small perfusion defects with normal chest x-ray</a:t>
            </a:r>
          </a:p>
          <a:p>
            <a:r>
              <a:rPr lang="en-US" dirty="0"/>
              <a:t>Normal</a:t>
            </a:r>
          </a:p>
          <a:p>
            <a:pPr lvl="1"/>
            <a:r>
              <a:rPr lang="en-US" dirty="0"/>
              <a:t>No perfusion defects</a:t>
            </a:r>
          </a:p>
          <a:p>
            <a:pPr lvl="1"/>
            <a:r>
              <a:rPr lang="en-US" dirty="0"/>
              <a:t>Chest x-ray and V/Q lung scan are normal</a:t>
            </a:r>
          </a:p>
        </p:txBody>
      </p:sp>
      <p:sp>
        <p:nvSpPr>
          <p:cNvPr id="5" name="TextBox 4">
            <a:extLst>
              <a:ext uri="{FF2B5EF4-FFF2-40B4-BE49-F238E27FC236}">
                <a16:creationId xmlns:a16="http://schemas.microsoft.com/office/drawing/2014/main" id="{7B0B55B5-A685-2FDB-7CF8-931D4AA43C3D}"/>
              </a:ext>
            </a:extLst>
          </p:cNvPr>
          <p:cNvSpPr txBox="1"/>
          <p:nvPr/>
        </p:nvSpPr>
        <p:spPr>
          <a:xfrm>
            <a:off x="892036" y="1042515"/>
            <a:ext cx="5756063" cy="369332"/>
          </a:xfrm>
          <a:prstGeom prst="rect">
            <a:avLst/>
          </a:prstGeom>
          <a:noFill/>
        </p:spPr>
        <p:txBody>
          <a:bodyPr wrap="none" rtlCol="0">
            <a:spAutoFit/>
          </a:bodyPr>
          <a:lstStyle/>
          <a:p>
            <a:r>
              <a:rPr lang="en-US" dirty="0"/>
              <a:t>Prospective Investigation of Pulmonary Embolism Diagnosis</a:t>
            </a:r>
          </a:p>
        </p:txBody>
      </p:sp>
      <p:pic>
        <p:nvPicPr>
          <p:cNvPr id="2052" name="Picture 4" descr="Pulmonary embolism - Wikipedia">
            <a:extLst>
              <a:ext uri="{FF2B5EF4-FFF2-40B4-BE49-F238E27FC236}">
                <a16:creationId xmlns:a16="http://schemas.microsoft.com/office/drawing/2014/main" id="{06EDA12F-C9F6-4A50-6E8E-3CF328E7FA5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56168" y="1737560"/>
            <a:ext cx="5181600" cy="3886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896FAE1-A7D8-F3F7-7219-BCF6E7E38737}"/>
              </a:ext>
            </a:extLst>
          </p:cNvPr>
          <p:cNvSpPr txBox="1"/>
          <p:nvPr/>
        </p:nvSpPr>
        <p:spPr>
          <a:xfrm>
            <a:off x="7430983" y="6215876"/>
            <a:ext cx="3431970" cy="276999"/>
          </a:xfrm>
          <a:prstGeom prst="rect">
            <a:avLst/>
          </a:prstGeom>
          <a:noFill/>
        </p:spPr>
        <p:txBody>
          <a:bodyPr wrap="square">
            <a:spAutoFit/>
          </a:bodyPr>
          <a:lstStyle/>
          <a:p>
            <a:r>
              <a:rPr lang="en-US" sz="1200" dirty="0">
                <a:hlinkClick r:id="rId3"/>
              </a:rPr>
              <a:t>https://</a:t>
            </a:r>
            <a:r>
              <a:rPr lang="en-US" sz="1200" dirty="0" err="1">
                <a:hlinkClick r:id="rId3"/>
              </a:rPr>
              <a:t>en.wikipedia.org</a:t>
            </a:r>
            <a:r>
              <a:rPr lang="en-US" sz="1200" dirty="0">
                <a:hlinkClick r:id="rId3"/>
              </a:rPr>
              <a:t>/wiki/</a:t>
            </a:r>
            <a:r>
              <a:rPr lang="en-US" sz="1200" dirty="0" err="1">
                <a:hlinkClick r:id="rId3"/>
              </a:rPr>
              <a:t>Pulmonary_embolism</a:t>
            </a:r>
            <a:endParaRPr lang="en-US" sz="1200" dirty="0"/>
          </a:p>
        </p:txBody>
      </p:sp>
    </p:spTree>
    <p:extLst>
      <p:ext uri="{BB962C8B-B14F-4D97-AF65-F5344CB8AC3E}">
        <p14:creationId xmlns:p14="http://schemas.microsoft.com/office/powerpoint/2010/main" val="2066092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A8822-BDA9-0904-CBA8-5209E3B81EC9}"/>
              </a:ext>
            </a:extLst>
          </p:cNvPr>
          <p:cNvSpPr>
            <a:spLocks noGrp="1"/>
          </p:cNvSpPr>
          <p:nvPr>
            <p:ph type="title"/>
          </p:nvPr>
        </p:nvSpPr>
        <p:spPr>
          <a:xfrm>
            <a:off x="838200" y="231636"/>
            <a:ext cx="10515600" cy="614589"/>
          </a:xfrm>
        </p:spPr>
        <p:txBody>
          <a:bodyPr>
            <a:normAutofit fontScale="90000"/>
          </a:bodyPr>
          <a:lstStyle/>
          <a:p>
            <a:r>
              <a:rPr lang="en-US" dirty="0"/>
              <a:t>Lung Perfusion Procedure with </a:t>
            </a:r>
            <a:r>
              <a:rPr lang="en-US" baseline="30000" dirty="0"/>
              <a:t>99m</a:t>
            </a:r>
            <a:r>
              <a:rPr lang="en-US" dirty="0"/>
              <a:t>TcMAA</a:t>
            </a:r>
          </a:p>
        </p:txBody>
      </p:sp>
      <p:sp>
        <p:nvSpPr>
          <p:cNvPr id="3" name="Content Placeholder 2">
            <a:extLst>
              <a:ext uri="{FF2B5EF4-FFF2-40B4-BE49-F238E27FC236}">
                <a16:creationId xmlns:a16="http://schemas.microsoft.com/office/drawing/2014/main" id="{C385CEC3-CEC2-DD3B-497D-390B03D6EE79}"/>
              </a:ext>
            </a:extLst>
          </p:cNvPr>
          <p:cNvSpPr>
            <a:spLocks noGrp="1"/>
          </p:cNvSpPr>
          <p:nvPr>
            <p:ph sz="half" idx="1"/>
          </p:nvPr>
        </p:nvSpPr>
        <p:spPr>
          <a:xfrm>
            <a:off x="392874" y="979714"/>
            <a:ext cx="6073240" cy="5812972"/>
          </a:xfrm>
        </p:spPr>
        <p:txBody>
          <a:bodyPr>
            <a:normAutofit fontScale="77500" lnSpcReduction="20000"/>
          </a:bodyPr>
          <a:lstStyle/>
          <a:p>
            <a:r>
              <a:rPr lang="en-US" dirty="0"/>
              <a:t>Collimation – LEHR /20% window</a:t>
            </a:r>
          </a:p>
          <a:p>
            <a:r>
              <a:rPr lang="en-US" dirty="0"/>
              <a:t>Administer 4 - 5 mCi of </a:t>
            </a:r>
            <a:r>
              <a:rPr lang="en-US" baseline="30000" dirty="0"/>
              <a:t>99m</a:t>
            </a:r>
            <a:r>
              <a:rPr lang="en-US" dirty="0"/>
              <a:t>TcMAA IV while the patient is in the supine position</a:t>
            </a:r>
          </a:p>
          <a:p>
            <a:r>
              <a:rPr lang="en-US" dirty="0"/>
              <a:t>Tell the patient to take several deep breaths after the injection is given</a:t>
            </a:r>
          </a:p>
          <a:p>
            <a:r>
              <a:rPr lang="en-US" dirty="0"/>
              <a:t>Do not flush the syringe with the patient’s blood!</a:t>
            </a:r>
          </a:p>
          <a:p>
            <a:r>
              <a:rPr lang="en-US" dirty="0"/>
              <a:t>Set Matrix size –  256 by 256</a:t>
            </a:r>
          </a:p>
          <a:p>
            <a:r>
              <a:rPr lang="en-US" dirty="0"/>
              <a:t>Acquire 500k images or preset time ton 5 minutes</a:t>
            </a:r>
          </a:p>
          <a:p>
            <a:r>
              <a:rPr lang="en-US" dirty="0"/>
              <a:t>Take ANT, POST, LPO, and RPO images. You may also take LAO, RAO, L-LAT, and R-LAT</a:t>
            </a:r>
          </a:p>
          <a:p>
            <a:r>
              <a:rPr lang="en-US" dirty="0"/>
              <a:t>All perfusion images must match the same angles taken from the ventilation image</a:t>
            </a:r>
          </a:p>
          <a:p>
            <a:r>
              <a:rPr lang="en-US" dirty="0"/>
              <a:t>A chest x-ray must also accompany the procedure and should be taken within 24 hours pre-V/Q exam. Otherwise, a new chest x-ray must be taken and submitted with the V/Q procedure</a:t>
            </a:r>
          </a:p>
          <a:p>
            <a:endParaRPr lang="en-US" dirty="0"/>
          </a:p>
        </p:txBody>
      </p:sp>
      <p:pic>
        <p:nvPicPr>
          <p:cNvPr id="3074" name="Picture 2" descr="Perfusion Lung Imaging">
            <a:extLst>
              <a:ext uri="{FF2B5EF4-FFF2-40B4-BE49-F238E27FC236}">
                <a16:creationId xmlns:a16="http://schemas.microsoft.com/office/drawing/2014/main" id="{6A96AE53-E7DF-29DD-7451-086C1AEB4A2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890045" y="2259412"/>
            <a:ext cx="3463755" cy="3433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564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75D117-7DEC-21CF-6976-952170B4F906}"/>
              </a:ext>
            </a:extLst>
          </p:cNvPr>
          <p:cNvSpPr>
            <a:spLocks noGrp="1"/>
          </p:cNvSpPr>
          <p:nvPr>
            <p:ph type="title"/>
          </p:nvPr>
        </p:nvSpPr>
        <p:spPr>
          <a:xfrm>
            <a:off x="838200" y="365126"/>
            <a:ext cx="10515600" cy="969766"/>
          </a:xfrm>
        </p:spPr>
        <p:txBody>
          <a:bodyPr/>
          <a:lstStyle/>
          <a:p>
            <a:pPr algn="ctr"/>
            <a:r>
              <a:rPr lang="en-US" dirty="0"/>
              <a:t>Normal Perfusion Lung Scan</a:t>
            </a:r>
          </a:p>
        </p:txBody>
      </p:sp>
      <p:pic>
        <p:nvPicPr>
          <p:cNvPr id="17" name="Content Placeholder 16" descr="Logo, company name&#10;&#10;Description automatically generated">
            <a:extLst>
              <a:ext uri="{FF2B5EF4-FFF2-40B4-BE49-F238E27FC236}">
                <a16:creationId xmlns:a16="http://schemas.microsoft.com/office/drawing/2014/main" id="{2992EB3C-D21F-76AC-49BC-C0C7321F5A0A}"/>
              </a:ext>
            </a:extLst>
          </p:cNvPr>
          <p:cNvPicPr>
            <a:picLocks noGrp="1" noChangeAspect="1"/>
          </p:cNvPicPr>
          <p:nvPr>
            <p:ph idx="1"/>
          </p:nvPr>
        </p:nvPicPr>
        <p:blipFill>
          <a:blip r:embed="rId2"/>
          <a:stretch>
            <a:fillRect/>
          </a:stretch>
        </p:blipFill>
        <p:spPr>
          <a:xfrm>
            <a:off x="3187862" y="1437023"/>
            <a:ext cx="5482252" cy="5052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38745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2216D-BB67-3622-A3F0-26B79738BA33}"/>
              </a:ext>
            </a:extLst>
          </p:cNvPr>
          <p:cNvSpPr>
            <a:spLocks noGrp="1"/>
          </p:cNvSpPr>
          <p:nvPr>
            <p:ph type="title"/>
          </p:nvPr>
        </p:nvSpPr>
        <p:spPr>
          <a:xfrm>
            <a:off x="838200" y="365125"/>
            <a:ext cx="10515600" cy="899597"/>
          </a:xfrm>
        </p:spPr>
        <p:txBody>
          <a:bodyPr/>
          <a:lstStyle/>
          <a:p>
            <a:r>
              <a:rPr lang="en-US" dirty="0"/>
              <a:t>Patients that Should Review Reduced Particles </a:t>
            </a:r>
          </a:p>
        </p:txBody>
      </p:sp>
      <p:sp>
        <p:nvSpPr>
          <p:cNvPr id="3" name="Content Placeholder 2">
            <a:extLst>
              <a:ext uri="{FF2B5EF4-FFF2-40B4-BE49-F238E27FC236}">
                <a16:creationId xmlns:a16="http://schemas.microsoft.com/office/drawing/2014/main" id="{18FA262F-0C21-84AA-0160-743CFED2D55E}"/>
              </a:ext>
            </a:extLst>
          </p:cNvPr>
          <p:cNvSpPr>
            <a:spLocks noGrp="1"/>
          </p:cNvSpPr>
          <p:nvPr>
            <p:ph sz="half" idx="1"/>
          </p:nvPr>
        </p:nvSpPr>
        <p:spPr/>
        <p:txBody>
          <a:bodyPr>
            <a:normAutofit lnSpcReduction="10000"/>
          </a:bodyPr>
          <a:lstStyle/>
          <a:p>
            <a:r>
              <a:rPr lang="en-US" dirty="0"/>
              <a:t>Pediatrics = 520k to 75k</a:t>
            </a:r>
          </a:p>
          <a:p>
            <a:r>
              <a:rPr lang="en-US" dirty="0"/>
              <a:t>Pulmonary Hypertension = 100k to 150k</a:t>
            </a:r>
          </a:p>
          <a:p>
            <a:r>
              <a:rPr lang="en-US" dirty="0"/>
              <a:t>Patient with one lung = 150k to 200k</a:t>
            </a:r>
          </a:p>
          <a:p>
            <a:r>
              <a:rPr lang="en-US" dirty="0"/>
              <a:t>Normal lung scan = 200k to 700k</a:t>
            </a:r>
          </a:p>
          <a:p>
            <a:r>
              <a:rPr lang="en-US" dirty="0"/>
              <a:t>Should there be a patient that would receive reduced particles</a:t>
            </a:r>
          </a:p>
          <a:p>
            <a:pPr lvl="1"/>
            <a:r>
              <a:rPr lang="en-US" dirty="0">
                <a:hlinkClick r:id="rId2"/>
              </a:rPr>
              <a:t>Worksheet Explained </a:t>
            </a:r>
            <a:endParaRPr lang="en-US" dirty="0"/>
          </a:p>
          <a:p>
            <a:pPr lvl="1"/>
            <a:r>
              <a:rPr lang="en-US" dirty="0">
                <a:hlinkClick r:id="rId3"/>
              </a:rPr>
              <a:t>Blank worksheet</a:t>
            </a:r>
            <a:endParaRPr lang="en-US" dirty="0"/>
          </a:p>
        </p:txBody>
      </p:sp>
      <p:pic>
        <p:nvPicPr>
          <p:cNvPr id="6" name="Content Placeholder 5">
            <a:extLst>
              <a:ext uri="{FF2B5EF4-FFF2-40B4-BE49-F238E27FC236}">
                <a16:creationId xmlns:a16="http://schemas.microsoft.com/office/drawing/2014/main" id="{C06EF490-F190-9539-BE02-D11490730B7F}"/>
              </a:ext>
            </a:extLst>
          </p:cNvPr>
          <p:cNvPicPr>
            <a:picLocks noGrp="1" noChangeAspect="1"/>
          </p:cNvPicPr>
          <p:nvPr>
            <p:ph sz="half" idx="2"/>
          </p:nvPr>
        </p:nvPicPr>
        <p:blipFill>
          <a:blip r:embed="rId4"/>
          <a:stretch>
            <a:fillRect/>
          </a:stretch>
        </p:blipFill>
        <p:spPr>
          <a:xfrm>
            <a:off x="7115174" y="1705485"/>
            <a:ext cx="3362397" cy="4351338"/>
          </a:xfrm>
        </p:spPr>
      </p:pic>
    </p:spTree>
    <p:extLst>
      <p:ext uri="{BB962C8B-B14F-4D97-AF65-F5344CB8AC3E}">
        <p14:creationId xmlns:p14="http://schemas.microsoft.com/office/powerpoint/2010/main" val="881143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descr="Diagram, timeline&#10;&#10;Description automatically generated">
            <a:extLst>
              <a:ext uri="{FF2B5EF4-FFF2-40B4-BE49-F238E27FC236}">
                <a16:creationId xmlns:a16="http://schemas.microsoft.com/office/drawing/2014/main" id="{4CE355FB-FFFD-620B-9027-E0302D0882C4}"/>
              </a:ext>
            </a:extLst>
          </p:cNvPr>
          <p:cNvPicPr>
            <a:picLocks noChangeAspect="1"/>
          </p:cNvPicPr>
          <p:nvPr/>
        </p:nvPicPr>
        <p:blipFill>
          <a:blip r:embed="rId2"/>
          <a:stretch>
            <a:fillRect/>
          </a:stretch>
        </p:blipFill>
        <p:spPr>
          <a:xfrm>
            <a:off x="333722" y="1469522"/>
            <a:ext cx="4972468" cy="5100332"/>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descr="A picture containing text, blur&#10;&#10;Description automatically generated">
            <a:extLst>
              <a:ext uri="{FF2B5EF4-FFF2-40B4-BE49-F238E27FC236}">
                <a16:creationId xmlns:a16="http://schemas.microsoft.com/office/drawing/2014/main" id="{A705BF62-A998-9BAC-4729-E9A7914CFEB4}"/>
              </a:ext>
            </a:extLst>
          </p:cNvPr>
          <p:cNvPicPr>
            <a:picLocks noChangeAspect="1"/>
          </p:cNvPicPr>
          <p:nvPr/>
        </p:nvPicPr>
        <p:blipFill>
          <a:blip r:embed="rId3"/>
          <a:stretch>
            <a:fillRect/>
          </a:stretch>
        </p:blipFill>
        <p:spPr>
          <a:xfrm>
            <a:off x="6336136" y="1537094"/>
            <a:ext cx="5435373" cy="4955781"/>
          </a:xfrm>
          <a:prstGeom prst="rect">
            <a:avLst/>
          </a:prstGeom>
          <a:ln w="88900" cap="sq" cmpd="thickThin">
            <a:solidFill>
              <a:srgbClr val="000000"/>
            </a:solidFill>
            <a:prstDash val="solid"/>
            <a:miter lim="800000"/>
          </a:ln>
          <a:effectLst>
            <a:innerShdw blurRad="76200">
              <a:srgbClr val="000000"/>
            </a:innerShdw>
          </a:effectLst>
        </p:spPr>
      </p:pic>
      <p:sp>
        <p:nvSpPr>
          <p:cNvPr id="6" name="Title 5">
            <a:extLst>
              <a:ext uri="{FF2B5EF4-FFF2-40B4-BE49-F238E27FC236}">
                <a16:creationId xmlns:a16="http://schemas.microsoft.com/office/drawing/2014/main" id="{F425C823-C14C-738F-22FD-B6BE80F0D9A8}"/>
              </a:ext>
            </a:extLst>
          </p:cNvPr>
          <p:cNvSpPr>
            <a:spLocks noGrp="1"/>
          </p:cNvSpPr>
          <p:nvPr>
            <p:ph type="title"/>
          </p:nvPr>
        </p:nvSpPr>
        <p:spPr>
          <a:xfrm>
            <a:off x="838200" y="365125"/>
            <a:ext cx="10515600" cy="689439"/>
          </a:xfrm>
        </p:spPr>
        <p:txBody>
          <a:bodyPr>
            <a:normAutofit fontScale="90000"/>
          </a:bodyPr>
          <a:lstStyle/>
          <a:p>
            <a:pPr algn="ctr"/>
            <a:r>
              <a:rPr lang="en-US" dirty="0"/>
              <a:t>Normal VQ Lung Scan </a:t>
            </a:r>
          </a:p>
        </p:txBody>
      </p:sp>
    </p:spTree>
    <p:extLst>
      <p:ext uri="{BB962C8B-B14F-4D97-AF65-F5344CB8AC3E}">
        <p14:creationId xmlns:p14="http://schemas.microsoft.com/office/powerpoint/2010/main" val="1766222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FBD807-B161-ADD4-AB14-69DD2C19A116}"/>
              </a:ext>
            </a:extLst>
          </p:cNvPr>
          <p:cNvSpPr>
            <a:spLocks noGrp="1"/>
          </p:cNvSpPr>
          <p:nvPr>
            <p:ph type="title"/>
          </p:nvPr>
        </p:nvSpPr>
        <p:spPr>
          <a:xfrm>
            <a:off x="838200" y="365126"/>
            <a:ext cx="10515600" cy="943068"/>
          </a:xfrm>
        </p:spPr>
        <p:txBody>
          <a:bodyPr/>
          <a:lstStyle/>
          <a:p>
            <a:pPr algn="ctr"/>
            <a:r>
              <a:rPr lang="en-US" dirty="0"/>
              <a:t>VQ Scan – Pre and Post Therapy</a:t>
            </a:r>
          </a:p>
        </p:txBody>
      </p:sp>
      <p:pic>
        <p:nvPicPr>
          <p:cNvPr id="8194" name="Picture 2">
            <a:extLst>
              <a:ext uri="{FF2B5EF4-FFF2-40B4-BE49-F238E27FC236}">
                <a16:creationId xmlns:a16="http://schemas.microsoft.com/office/drawing/2014/main" id="{8420CD0F-57AB-2DA4-0FC8-F1252F0E22D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59505" y="2273722"/>
            <a:ext cx="508000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E0B35754-15BE-ABA7-56BC-C5AF1FD0E4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586" y="2273722"/>
            <a:ext cx="461010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E45BA784-FC3E-0816-7FE6-839728A4F4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586" y="1385319"/>
            <a:ext cx="4610100" cy="5163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68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200"/>
                                        </p:tgtEl>
                                        <p:attrNameLst>
                                          <p:attrName>style.visibility</p:attrName>
                                        </p:attrNameLst>
                                      </p:cBhvr>
                                      <p:to>
                                        <p:strVal val="visible"/>
                                      </p:to>
                                    </p:set>
                                    <p:anim calcmode="lin" valueType="num">
                                      <p:cBhvr additive="base">
                                        <p:cTn id="7" dur="500" fill="hold"/>
                                        <p:tgtEl>
                                          <p:spTgt spid="8200"/>
                                        </p:tgtEl>
                                        <p:attrNameLst>
                                          <p:attrName>ppt_x</p:attrName>
                                        </p:attrNameLst>
                                      </p:cBhvr>
                                      <p:tavLst>
                                        <p:tav tm="0">
                                          <p:val>
                                            <p:strVal val="#ppt_x"/>
                                          </p:val>
                                        </p:tav>
                                        <p:tav tm="100000">
                                          <p:val>
                                            <p:strVal val="#ppt_x"/>
                                          </p:val>
                                        </p:tav>
                                      </p:tavLst>
                                    </p:anim>
                                    <p:anim calcmode="lin" valueType="num">
                                      <p:cBhvr additive="base">
                                        <p:cTn id="8" dur="500" fill="hold"/>
                                        <p:tgtEl>
                                          <p:spTgt spid="82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50222-987D-8E03-8A03-B05F0AAA67A8}"/>
              </a:ext>
            </a:extLst>
          </p:cNvPr>
          <p:cNvSpPr>
            <a:spLocks noGrp="1"/>
          </p:cNvSpPr>
          <p:nvPr>
            <p:ph type="title"/>
          </p:nvPr>
        </p:nvSpPr>
        <p:spPr>
          <a:xfrm>
            <a:off x="838200" y="365126"/>
            <a:ext cx="10515600" cy="882378"/>
          </a:xfrm>
        </p:spPr>
        <p:txBody>
          <a:bodyPr/>
          <a:lstStyle/>
          <a:p>
            <a:pPr algn="ctr"/>
            <a:r>
              <a:rPr lang="en-US" dirty="0"/>
              <a:t>Abnormal VQ Scan</a:t>
            </a:r>
          </a:p>
        </p:txBody>
      </p:sp>
      <p:pic>
        <p:nvPicPr>
          <p:cNvPr id="10242" name="Picture 2" descr="Trapping">
            <a:extLst>
              <a:ext uri="{FF2B5EF4-FFF2-40B4-BE49-F238E27FC236}">
                <a16:creationId xmlns:a16="http://schemas.microsoft.com/office/drawing/2014/main" id="{533E997A-8584-9C41-C9FB-B53E2FC42C6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4763" y="1636215"/>
            <a:ext cx="3964552"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ventilation defect">
            <a:extLst>
              <a:ext uri="{FF2B5EF4-FFF2-40B4-BE49-F238E27FC236}">
                <a16:creationId xmlns:a16="http://schemas.microsoft.com/office/drawing/2014/main" id="{6389AA22-D4BF-5049-6FCE-937697942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4960" y="1620466"/>
            <a:ext cx="6345645" cy="43670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032FFD1-2E14-C0ED-938C-5275BE37DA4B}"/>
              </a:ext>
            </a:extLst>
          </p:cNvPr>
          <p:cNvSpPr txBox="1"/>
          <p:nvPr/>
        </p:nvSpPr>
        <p:spPr>
          <a:xfrm>
            <a:off x="1993580" y="6072298"/>
            <a:ext cx="7225952" cy="369332"/>
          </a:xfrm>
          <a:prstGeom prst="rect">
            <a:avLst/>
          </a:prstGeom>
          <a:noFill/>
        </p:spPr>
        <p:txBody>
          <a:bodyPr wrap="none" rtlCol="0">
            <a:spAutoFit/>
          </a:bodyPr>
          <a:lstStyle/>
          <a:p>
            <a:r>
              <a:rPr lang="en-US" dirty="0"/>
              <a:t>Xenon Ventilation                                                                            MAA Perfusion</a:t>
            </a:r>
          </a:p>
        </p:txBody>
      </p:sp>
    </p:spTree>
    <p:extLst>
      <p:ext uri="{BB962C8B-B14F-4D97-AF65-F5344CB8AC3E}">
        <p14:creationId xmlns:p14="http://schemas.microsoft.com/office/powerpoint/2010/main" val="1606188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A43CB-2E6D-94D1-313C-7915CA904E98}"/>
              </a:ext>
            </a:extLst>
          </p:cNvPr>
          <p:cNvSpPr>
            <a:spLocks noGrp="1"/>
          </p:cNvSpPr>
          <p:nvPr>
            <p:ph type="title"/>
          </p:nvPr>
        </p:nvSpPr>
        <p:spPr>
          <a:xfrm>
            <a:off x="838200" y="258334"/>
            <a:ext cx="10515600" cy="555949"/>
          </a:xfrm>
        </p:spPr>
        <p:txBody>
          <a:bodyPr>
            <a:normAutofit fontScale="90000"/>
          </a:bodyPr>
          <a:lstStyle/>
          <a:p>
            <a:pPr algn="ctr"/>
            <a:r>
              <a:rPr lang="en-US" dirty="0"/>
              <a:t>Abnormal VQ Scan – Aerosol </a:t>
            </a:r>
          </a:p>
        </p:txBody>
      </p:sp>
      <p:pic>
        <p:nvPicPr>
          <p:cNvPr id="6" name="Content Placeholder 5" descr="A picture containing text&#10;&#10;Description automatically generated">
            <a:extLst>
              <a:ext uri="{FF2B5EF4-FFF2-40B4-BE49-F238E27FC236}">
                <a16:creationId xmlns:a16="http://schemas.microsoft.com/office/drawing/2014/main" id="{A1466C22-CA2D-AA81-4E9F-0E58F5485773}"/>
              </a:ext>
            </a:extLst>
          </p:cNvPr>
          <p:cNvPicPr>
            <a:picLocks noGrp="1" noChangeAspect="1"/>
          </p:cNvPicPr>
          <p:nvPr>
            <p:ph idx="1"/>
          </p:nvPr>
        </p:nvPicPr>
        <p:blipFill>
          <a:blip r:embed="rId2"/>
          <a:stretch>
            <a:fillRect/>
          </a:stretch>
        </p:blipFill>
        <p:spPr>
          <a:xfrm>
            <a:off x="1515102" y="1144440"/>
            <a:ext cx="2813572" cy="5221749"/>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descr="Diagram&#10;&#10;Description automatically generated">
            <a:extLst>
              <a:ext uri="{FF2B5EF4-FFF2-40B4-BE49-F238E27FC236}">
                <a16:creationId xmlns:a16="http://schemas.microsoft.com/office/drawing/2014/main" id="{2F168328-0750-6622-4462-FFC30D7EF8DD}"/>
              </a:ext>
            </a:extLst>
          </p:cNvPr>
          <p:cNvPicPr>
            <a:picLocks noChangeAspect="1"/>
          </p:cNvPicPr>
          <p:nvPr/>
        </p:nvPicPr>
        <p:blipFill>
          <a:blip r:embed="rId3"/>
          <a:stretch>
            <a:fillRect/>
          </a:stretch>
        </p:blipFill>
        <p:spPr>
          <a:xfrm>
            <a:off x="6784872" y="1144440"/>
            <a:ext cx="3043549" cy="5263549"/>
          </a:xfrm>
          <a:prstGeom prst="rect">
            <a:avLst/>
          </a:prstGeom>
          <a:ln w="88900" cap="sq" cmpd="thickThin">
            <a:solidFill>
              <a:srgbClr val="000000"/>
            </a:solidFill>
            <a:prstDash val="solid"/>
            <a:miter lim="800000"/>
          </a:ln>
          <a:effectLst>
            <a:innerShdw blurRad="76200">
              <a:srgbClr val="000000"/>
            </a:innerShdw>
          </a:effectLst>
        </p:spPr>
      </p:pic>
      <p:sp>
        <p:nvSpPr>
          <p:cNvPr id="10" name="TextBox 9">
            <a:extLst>
              <a:ext uri="{FF2B5EF4-FFF2-40B4-BE49-F238E27FC236}">
                <a16:creationId xmlns:a16="http://schemas.microsoft.com/office/drawing/2014/main" id="{2837FBC2-BBBF-7BE4-C235-551D24917B5E}"/>
              </a:ext>
            </a:extLst>
          </p:cNvPr>
          <p:cNvSpPr txBox="1"/>
          <p:nvPr/>
        </p:nvSpPr>
        <p:spPr>
          <a:xfrm>
            <a:off x="1788754" y="6488668"/>
            <a:ext cx="8995604" cy="369332"/>
          </a:xfrm>
          <a:prstGeom prst="rect">
            <a:avLst/>
          </a:prstGeom>
          <a:noFill/>
        </p:spPr>
        <p:txBody>
          <a:bodyPr wrap="none" rtlCol="0">
            <a:spAutoFit/>
          </a:bodyPr>
          <a:lstStyle/>
          <a:p>
            <a:r>
              <a:rPr lang="en-US" dirty="0"/>
              <a:t>Pulmonary Emboli (PE)                                          Chronic Obstruction Pulmonary Disease (COPD)</a:t>
            </a:r>
          </a:p>
        </p:txBody>
      </p:sp>
    </p:spTree>
    <p:extLst>
      <p:ext uri="{BB962C8B-B14F-4D97-AF65-F5344CB8AC3E}">
        <p14:creationId xmlns:p14="http://schemas.microsoft.com/office/powerpoint/2010/main" val="21240411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02826-C592-D977-AF43-3C67BF5154DA}"/>
              </a:ext>
            </a:extLst>
          </p:cNvPr>
          <p:cNvSpPr>
            <a:spLocks noGrp="1"/>
          </p:cNvSpPr>
          <p:nvPr>
            <p:ph type="title"/>
          </p:nvPr>
        </p:nvSpPr>
        <p:spPr>
          <a:xfrm>
            <a:off x="838200" y="365125"/>
            <a:ext cx="10515600" cy="804001"/>
          </a:xfrm>
        </p:spPr>
        <p:txBody>
          <a:bodyPr/>
          <a:lstStyle/>
          <a:p>
            <a:r>
              <a:rPr lang="en-US" dirty="0"/>
              <a:t>Abnormal VQ Scan </a:t>
            </a:r>
          </a:p>
        </p:txBody>
      </p:sp>
      <p:pic>
        <p:nvPicPr>
          <p:cNvPr id="9" name="Content Placeholder 8" descr="A picture containing text&#10;&#10;Description automatically generated">
            <a:extLst>
              <a:ext uri="{FF2B5EF4-FFF2-40B4-BE49-F238E27FC236}">
                <a16:creationId xmlns:a16="http://schemas.microsoft.com/office/drawing/2014/main" id="{790BAE8C-4F91-514A-A056-3E74FF649CA3}"/>
              </a:ext>
            </a:extLst>
          </p:cNvPr>
          <p:cNvPicPr>
            <a:picLocks noGrp="1" noChangeAspect="1"/>
          </p:cNvPicPr>
          <p:nvPr>
            <p:ph idx="1"/>
          </p:nvPr>
        </p:nvPicPr>
        <p:blipFill>
          <a:blip r:embed="rId2"/>
          <a:stretch>
            <a:fillRect/>
          </a:stretch>
        </p:blipFill>
        <p:spPr>
          <a:xfrm>
            <a:off x="6096000" y="1900645"/>
            <a:ext cx="5692804" cy="4025788"/>
          </a:xfrm>
        </p:spPr>
      </p:pic>
      <p:pic>
        <p:nvPicPr>
          <p:cNvPr id="11" name="Picture 10" descr="A picture containing text, different&#10;&#10;Description automatically generated">
            <a:extLst>
              <a:ext uri="{FF2B5EF4-FFF2-40B4-BE49-F238E27FC236}">
                <a16:creationId xmlns:a16="http://schemas.microsoft.com/office/drawing/2014/main" id="{2C455834-2053-7979-5230-13707C09F8DB}"/>
              </a:ext>
            </a:extLst>
          </p:cNvPr>
          <p:cNvPicPr>
            <a:picLocks noChangeAspect="1"/>
          </p:cNvPicPr>
          <p:nvPr/>
        </p:nvPicPr>
        <p:blipFill>
          <a:blip r:embed="rId3"/>
          <a:stretch>
            <a:fillRect/>
          </a:stretch>
        </p:blipFill>
        <p:spPr>
          <a:xfrm>
            <a:off x="308932" y="1900645"/>
            <a:ext cx="5498636" cy="4025787"/>
          </a:xfrm>
          <a:prstGeom prst="rect">
            <a:avLst/>
          </a:prstGeom>
        </p:spPr>
      </p:pic>
      <p:sp>
        <p:nvSpPr>
          <p:cNvPr id="12" name="TextBox 11">
            <a:extLst>
              <a:ext uri="{FF2B5EF4-FFF2-40B4-BE49-F238E27FC236}">
                <a16:creationId xmlns:a16="http://schemas.microsoft.com/office/drawing/2014/main" id="{2879C812-8343-CA72-ED7D-029B6B8118DD}"/>
              </a:ext>
            </a:extLst>
          </p:cNvPr>
          <p:cNvSpPr txBox="1"/>
          <p:nvPr/>
        </p:nvSpPr>
        <p:spPr>
          <a:xfrm>
            <a:off x="1678578" y="1365069"/>
            <a:ext cx="8067593" cy="369332"/>
          </a:xfrm>
          <a:prstGeom prst="rect">
            <a:avLst/>
          </a:prstGeom>
          <a:noFill/>
        </p:spPr>
        <p:txBody>
          <a:bodyPr wrap="none" rtlCol="0">
            <a:spAutoFit/>
          </a:bodyPr>
          <a:lstStyle/>
          <a:p>
            <a:r>
              <a:rPr lang="en-US" dirty="0"/>
              <a:t>Aerosol Ventilation Scan.                                                                               Perfusion Scan</a:t>
            </a:r>
          </a:p>
        </p:txBody>
      </p:sp>
      <p:sp>
        <p:nvSpPr>
          <p:cNvPr id="14" name="TextBox 13">
            <a:extLst>
              <a:ext uri="{FF2B5EF4-FFF2-40B4-BE49-F238E27FC236}">
                <a16:creationId xmlns:a16="http://schemas.microsoft.com/office/drawing/2014/main" id="{A742E452-E02E-A8C4-EA46-FE0794FBDC29}"/>
              </a:ext>
            </a:extLst>
          </p:cNvPr>
          <p:cNvSpPr txBox="1"/>
          <p:nvPr/>
        </p:nvSpPr>
        <p:spPr>
          <a:xfrm>
            <a:off x="3656607" y="6157990"/>
            <a:ext cx="4710154" cy="276999"/>
          </a:xfrm>
          <a:prstGeom prst="rect">
            <a:avLst/>
          </a:prstGeom>
          <a:noFill/>
        </p:spPr>
        <p:txBody>
          <a:bodyPr wrap="square">
            <a:spAutoFit/>
          </a:bodyPr>
          <a:lstStyle/>
          <a:p>
            <a:r>
              <a:rPr lang="en-US" sz="1200" dirty="0">
                <a:hlinkClick r:id="rId4"/>
              </a:rPr>
              <a:t>http://</a:t>
            </a:r>
            <a:r>
              <a:rPr lang="en-US" sz="1200" dirty="0" err="1">
                <a:hlinkClick r:id="rId4"/>
              </a:rPr>
              <a:t>www.nucmed.com</a:t>
            </a:r>
            <a:r>
              <a:rPr lang="en-US" sz="1200" dirty="0">
                <a:hlinkClick r:id="rId4"/>
              </a:rPr>
              <a:t>/</a:t>
            </a:r>
            <a:r>
              <a:rPr lang="en-US" sz="1200" dirty="0" err="1">
                <a:hlinkClick r:id="rId4"/>
              </a:rPr>
              <a:t>nucmed</a:t>
            </a:r>
            <a:r>
              <a:rPr lang="en-US" sz="1200" dirty="0">
                <a:hlinkClick r:id="rId4"/>
              </a:rPr>
              <a:t>/cases/edited/VQ_34789039026.htm</a:t>
            </a:r>
            <a:endParaRPr lang="en-US" sz="1200" dirty="0"/>
          </a:p>
        </p:txBody>
      </p:sp>
    </p:spTree>
    <p:extLst>
      <p:ext uri="{BB962C8B-B14F-4D97-AF65-F5344CB8AC3E}">
        <p14:creationId xmlns:p14="http://schemas.microsoft.com/office/powerpoint/2010/main" val="3118190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EB24-45F1-4342-221C-FE2D41EA2201}"/>
              </a:ext>
            </a:extLst>
          </p:cNvPr>
          <p:cNvSpPr>
            <a:spLocks noGrp="1"/>
          </p:cNvSpPr>
          <p:nvPr>
            <p:ph type="title"/>
          </p:nvPr>
        </p:nvSpPr>
        <p:spPr>
          <a:xfrm>
            <a:off x="838200" y="365126"/>
            <a:ext cx="10515600" cy="647742"/>
          </a:xfrm>
        </p:spPr>
        <p:txBody>
          <a:bodyPr>
            <a:normAutofit fontScale="90000"/>
          </a:bodyPr>
          <a:lstStyle/>
          <a:p>
            <a:r>
              <a:rPr lang="en-US" dirty="0"/>
              <a:t>Diseases of the Lung</a:t>
            </a:r>
          </a:p>
        </p:txBody>
      </p:sp>
      <p:sp>
        <p:nvSpPr>
          <p:cNvPr id="3" name="Content Placeholder 2">
            <a:extLst>
              <a:ext uri="{FF2B5EF4-FFF2-40B4-BE49-F238E27FC236}">
                <a16:creationId xmlns:a16="http://schemas.microsoft.com/office/drawing/2014/main" id="{C104DA72-ACF7-E2FA-C7EB-7ADAF31DE966}"/>
              </a:ext>
            </a:extLst>
          </p:cNvPr>
          <p:cNvSpPr>
            <a:spLocks noGrp="1"/>
          </p:cNvSpPr>
          <p:nvPr>
            <p:ph sz="half" idx="1"/>
          </p:nvPr>
        </p:nvSpPr>
        <p:spPr>
          <a:xfrm>
            <a:off x="828816" y="1305517"/>
            <a:ext cx="5181600" cy="5305348"/>
          </a:xfrm>
        </p:spPr>
        <p:txBody>
          <a:bodyPr>
            <a:normAutofit lnSpcReduction="10000"/>
          </a:bodyPr>
          <a:lstStyle/>
          <a:p>
            <a:r>
              <a:rPr lang="en-US" dirty="0"/>
              <a:t>Our primary concern is the diagnosis of pulmonary emboli (PE)</a:t>
            </a:r>
          </a:p>
          <a:p>
            <a:r>
              <a:rPr lang="en-US" dirty="0"/>
              <a:t>Assessment of ventilation and perfusion - PE</a:t>
            </a:r>
          </a:p>
          <a:p>
            <a:pPr lvl="1"/>
            <a:r>
              <a:rPr lang="en-US" dirty="0"/>
              <a:t>Ventilation would not be affected </a:t>
            </a:r>
          </a:p>
          <a:p>
            <a:pPr lvl="1"/>
            <a:r>
              <a:rPr lang="en-US" dirty="0"/>
              <a:t>Blood flow (perfusion) would lack blood flow to the area being occluded</a:t>
            </a:r>
          </a:p>
          <a:p>
            <a:r>
              <a:rPr lang="en-US" dirty="0"/>
              <a:t>Assessment of ventilation and perfusion  - COPD</a:t>
            </a:r>
          </a:p>
          <a:p>
            <a:pPr lvl="1"/>
            <a:r>
              <a:rPr lang="en-US" dirty="0"/>
              <a:t>Chronic obstruction will affect ventilation and may also alter circulation</a:t>
            </a:r>
          </a:p>
        </p:txBody>
      </p:sp>
      <p:pic>
        <p:nvPicPr>
          <p:cNvPr id="2050" name="Picture 2">
            <a:extLst>
              <a:ext uri="{FF2B5EF4-FFF2-40B4-BE49-F238E27FC236}">
                <a16:creationId xmlns:a16="http://schemas.microsoft.com/office/drawing/2014/main" id="{10F23FA9-9752-E348-8FD4-194B5BF44A4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9452919" y="2505676"/>
            <a:ext cx="1419310" cy="27818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C794A83-0864-DE0A-F331-03B075E56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063" y="2505676"/>
            <a:ext cx="1419310" cy="27818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4AF0DE8-C29C-B8CA-0974-B8F5A8B9303E}"/>
              </a:ext>
            </a:extLst>
          </p:cNvPr>
          <p:cNvSpPr txBox="1"/>
          <p:nvPr/>
        </p:nvSpPr>
        <p:spPr>
          <a:xfrm>
            <a:off x="7272749" y="5287523"/>
            <a:ext cx="3578737" cy="369332"/>
          </a:xfrm>
          <a:prstGeom prst="rect">
            <a:avLst/>
          </a:prstGeom>
          <a:noFill/>
        </p:spPr>
        <p:txBody>
          <a:bodyPr wrap="none" rtlCol="0">
            <a:spAutoFit/>
          </a:bodyPr>
          <a:lstStyle/>
          <a:p>
            <a:r>
              <a:rPr lang="en-US" dirty="0"/>
              <a:t>Ventilation.                          Perfusion </a:t>
            </a:r>
          </a:p>
        </p:txBody>
      </p:sp>
      <p:pic>
        <p:nvPicPr>
          <p:cNvPr id="2054" name="Picture 6">
            <a:extLst>
              <a:ext uri="{FF2B5EF4-FFF2-40B4-BE49-F238E27FC236}">
                <a16:creationId xmlns:a16="http://schemas.microsoft.com/office/drawing/2014/main" id="{FC4D7749-78E2-09FF-7068-F33FF1DBDE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0373" y="2505675"/>
            <a:ext cx="1270000" cy="2489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90E2935C-9B08-9971-CFAF-9AC867A813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2229" y="2505675"/>
            <a:ext cx="1270000" cy="248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95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checkerboard(across)">
                                      <p:cBhvr>
                                        <p:cTn id="7" dur="500"/>
                                        <p:tgtEl>
                                          <p:spTgt spid="2054"/>
                                        </p:tgtEl>
                                      </p:cBhvr>
                                    </p:animEffect>
                                  </p:childTnLst>
                                </p:cTn>
                              </p:par>
                              <p:par>
                                <p:cTn id="8" presetID="5" presetClass="entr" presetSubtype="10" fill="hold" nodeType="withEffect">
                                  <p:stCondLst>
                                    <p:cond delay="0"/>
                                  </p:stCondLst>
                                  <p:childTnLst>
                                    <p:set>
                                      <p:cBhvr>
                                        <p:cTn id="9" dur="1" fill="hold">
                                          <p:stCondLst>
                                            <p:cond delay="0"/>
                                          </p:stCondLst>
                                        </p:cTn>
                                        <p:tgtEl>
                                          <p:spTgt spid="2056"/>
                                        </p:tgtEl>
                                        <p:attrNameLst>
                                          <p:attrName>style.visibility</p:attrName>
                                        </p:attrNameLst>
                                      </p:cBhvr>
                                      <p:to>
                                        <p:strVal val="visible"/>
                                      </p:to>
                                    </p:set>
                                    <p:animEffect transition="in" filter="checkerboard(across)">
                                      <p:cBhvr>
                                        <p:cTn id="10"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A2D38-F82C-DFF0-2794-D4176EF8A2C7}"/>
              </a:ext>
            </a:extLst>
          </p:cNvPr>
          <p:cNvSpPr>
            <a:spLocks noGrp="1"/>
          </p:cNvSpPr>
          <p:nvPr>
            <p:ph type="title"/>
          </p:nvPr>
        </p:nvSpPr>
        <p:spPr/>
        <p:txBody>
          <a:bodyPr/>
          <a:lstStyle/>
          <a:p>
            <a:r>
              <a:rPr lang="en-US" dirty="0"/>
              <a:t>Abnormal VQ Aerosol</a:t>
            </a:r>
          </a:p>
        </p:txBody>
      </p:sp>
      <p:pic>
        <p:nvPicPr>
          <p:cNvPr id="9218" name="Picture 2" descr="Bronical uptake/stomach and PE?">
            <a:extLst>
              <a:ext uri="{FF2B5EF4-FFF2-40B4-BE49-F238E27FC236}">
                <a16:creationId xmlns:a16="http://schemas.microsoft.com/office/drawing/2014/main" id="{B95BBD26-3134-87D2-FC86-2F77148D3C5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0868" y="2124778"/>
            <a:ext cx="7756979" cy="3479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841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DC81EE-E609-7312-7578-1A491C6FA0E5}"/>
              </a:ext>
            </a:extLst>
          </p:cNvPr>
          <p:cNvSpPr>
            <a:spLocks noGrp="1"/>
          </p:cNvSpPr>
          <p:nvPr>
            <p:ph type="title"/>
          </p:nvPr>
        </p:nvSpPr>
        <p:spPr>
          <a:xfrm>
            <a:off x="838200" y="365125"/>
            <a:ext cx="10515600" cy="934629"/>
          </a:xfrm>
        </p:spPr>
        <p:txBody>
          <a:bodyPr/>
          <a:lstStyle/>
          <a:p>
            <a:r>
              <a:rPr lang="en-US" dirty="0"/>
              <a:t>Fissure Sign</a:t>
            </a:r>
          </a:p>
        </p:txBody>
      </p:sp>
      <p:sp>
        <p:nvSpPr>
          <p:cNvPr id="5" name="Content Placeholder 4">
            <a:extLst>
              <a:ext uri="{FF2B5EF4-FFF2-40B4-BE49-F238E27FC236}">
                <a16:creationId xmlns:a16="http://schemas.microsoft.com/office/drawing/2014/main" id="{7A345570-5F20-91F5-2694-F861FE46D4D1}"/>
              </a:ext>
            </a:extLst>
          </p:cNvPr>
          <p:cNvSpPr>
            <a:spLocks noGrp="1"/>
          </p:cNvSpPr>
          <p:nvPr>
            <p:ph sz="half" idx="1"/>
          </p:nvPr>
        </p:nvSpPr>
        <p:spPr/>
        <p:txBody>
          <a:bodyPr/>
          <a:lstStyle/>
          <a:p>
            <a:r>
              <a:rPr lang="en-US" dirty="0"/>
              <a:t>This is a result of fluid buildup in the thoracic cavity – pleural effusion.</a:t>
            </a:r>
          </a:p>
          <a:p>
            <a:r>
              <a:rPr lang="en-US" dirty="0"/>
              <a:t>The additional fluid presses into the lobes of the lungs and with increased attenuation, this defect can be seen.</a:t>
            </a:r>
          </a:p>
          <a:p>
            <a:r>
              <a:rPr lang="en-US" dirty="0"/>
              <a:t>This patient does not have PE.</a:t>
            </a:r>
          </a:p>
        </p:txBody>
      </p:sp>
      <p:pic>
        <p:nvPicPr>
          <p:cNvPr id="12290" name="Picture 2" descr="Figure 1.">
            <a:extLst>
              <a:ext uri="{FF2B5EF4-FFF2-40B4-BE49-F238E27FC236}">
                <a16:creationId xmlns:a16="http://schemas.microsoft.com/office/drawing/2014/main" id="{1EE50C34-ABB2-A9B8-F43E-F76294D59DC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702913" y="1825625"/>
            <a:ext cx="4120173" cy="43513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4546503-7836-201C-2071-9B2E82CB0292}"/>
              </a:ext>
            </a:extLst>
          </p:cNvPr>
          <p:cNvSpPr txBox="1"/>
          <p:nvPr/>
        </p:nvSpPr>
        <p:spPr>
          <a:xfrm>
            <a:off x="6776866" y="6311900"/>
            <a:ext cx="4378813" cy="276999"/>
          </a:xfrm>
          <a:prstGeom prst="rect">
            <a:avLst/>
          </a:prstGeom>
          <a:noFill/>
        </p:spPr>
        <p:txBody>
          <a:bodyPr wrap="square">
            <a:spAutoFit/>
          </a:bodyPr>
          <a:lstStyle/>
          <a:p>
            <a:r>
              <a:rPr lang="en-US" sz="1200" dirty="0">
                <a:hlinkClick r:id="rId3"/>
              </a:rPr>
              <a:t>https://</a:t>
            </a:r>
            <a:r>
              <a:rPr lang="en-US" sz="1200" dirty="0" err="1">
                <a:hlinkClick r:id="rId3"/>
              </a:rPr>
              <a:t>pubs.rsna.org</a:t>
            </a:r>
            <a:r>
              <a:rPr lang="en-US" sz="1200" dirty="0">
                <a:hlinkClick r:id="rId3"/>
              </a:rPr>
              <a:t>/</a:t>
            </a:r>
            <a:r>
              <a:rPr lang="en-US" sz="1200" dirty="0" err="1">
                <a:hlinkClick r:id="rId3"/>
              </a:rPr>
              <a:t>doi</a:t>
            </a:r>
            <a:r>
              <a:rPr lang="en-US" sz="1200" dirty="0">
                <a:hlinkClick r:id="rId3"/>
              </a:rPr>
              <a:t>/full/10.1148/radiology.213.1.r99oc1359</a:t>
            </a:r>
            <a:endParaRPr lang="en-US" sz="1200" dirty="0"/>
          </a:p>
        </p:txBody>
      </p:sp>
    </p:spTree>
    <p:extLst>
      <p:ext uri="{BB962C8B-B14F-4D97-AF65-F5344CB8AC3E}">
        <p14:creationId xmlns:p14="http://schemas.microsoft.com/office/powerpoint/2010/main" val="3013043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8D46B-1AD6-808B-E8E0-95584BF4050B}"/>
              </a:ext>
            </a:extLst>
          </p:cNvPr>
          <p:cNvSpPr>
            <a:spLocks noGrp="1"/>
          </p:cNvSpPr>
          <p:nvPr>
            <p:ph type="title"/>
          </p:nvPr>
        </p:nvSpPr>
        <p:spPr>
          <a:xfrm>
            <a:off x="838200" y="365125"/>
            <a:ext cx="10515600" cy="751749"/>
          </a:xfrm>
        </p:spPr>
        <p:txBody>
          <a:bodyPr/>
          <a:lstStyle/>
          <a:p>
            <a:r>
              <a:rPr lang="en-US" dirty="0"/>
              <a:t>Right to Left Shunt </a:t>
            </a:r>
          </a:p>
        </p:txBody>
      </p:sp>
      <p:sp>
        <p:nvSpPr>
          <p:cNvPr id="3" name="Content Placeholder 2">
            <a:extLst>
              <a:ext uri="{FF2B5EF4-FFF2-40B4-BE49-F238E27FC236}">
                <a16:creationId xmlns:a16="http://schemas.microsoft.com/office/drawing/2014/main" id="{AEA0A118-B3C6-54F1-5E1B-3009E3F9356B}"/>
              </a:ext>
            </a:extLst>
          </p:cNvPr>
          <p:cNvSpPr>
            <a:spLocks noGrp="1"/>
          </p:cNvSpPr>
          <p:nvPr>
            <p:ph sz="half" idx="1"/>
          </p:nvPr>
        </p:nvSpPr>
        <p:spPr>
          <a:xfrm>
            <a:off x="838200" y="1234440"/>
            <a:ext cx="5181600" cy="4942523"/>
          </a:xfrm>
        </p:spPr>
        <p:txBody>
          <a:bodyPr>
            <a:normAutofit lnSpcReduction="10000"/>
          </a:bodyPr>
          <a:lstStyle/>
          <a:p>
            <a:pPr marL="0" indent="0">
              <a:buNone/>
            </a:pPr>
            <a:r>
              <a:rPr lang="en-US" dirty="0"/>
              <a:t>A – </a:t>
            </a:r>
            <a:r>
              <a:rPr lang="en-US" baseline="30000" dirty="0"/>
              <a:t>99m</a:t>
            </a:r>
            <a:r>
              <a:rPr lang="en-US" dirty="0"/>
              <a:t>TcDTPA ventilation scan</a:t>
            </a:r>
          </a:p>
          <a:p>
            <a:pPr marL="0" indent="0">
              <a:buNone/>
            </a:pPr>
            <a:r>
              <a:rPr lang="en-US" dirty="0"/>
              <a:t>B – Chest view reveals spleen and kidney uptake.  Lung activity is missing.</a:t>
            </a:r>
          </a:p>
          <a:p>
            <a:pPr marL="0" indent="0">
              <a:buNone/>
            </a:pPr>
            <a:r>
              <a:rPr lang="en-US" dirty="0"/>
              <a:t>C – Anterior Whole-body image shows excessive soft tissue uptake and the brain. Possible thyroid uptake is noted.</a:t>
            </a:r>
          </a:p>
          <a:p>
            <a:pPr marL="0" indent="0">
              <a:buNone/>
            </a:pPr>
            <a:r>
              <a:rPr lang="en-US" dirty="0"/>
              <a:t>D – Posterior Whole-body reveals similar results</a:t>
            </a:r>
          </a:p>
          <a:p>
            <a:pPr marL="0" indent="0">
              <a:buNone/>
            </a:pPr>
            <a:r>
              <a:rPr lang="en-US" dirty="0"/>
              <a:t>This is a classic indication of a left-to-right shut.</a:t>
            </a:r>
          </a:p>
          <a:p>
            <a:pPr marL="0" indent="0">
              <a:buNone/>
            </a:pPr>
            <a:endParaRPr lang="en-US" dirty="0"/>
          </a:p>
        </p:txBody>
      </p:sp>
      <p:pic>
        <p:nvPicPr>
          <p:cNvPr id="6" name="Content Placeholder 5" descr="A collage of a person's face&#10;&#10;Description automatically generated with medium confidence">
            <a:extLst>
              <a:ext uri="{FF2B5EF4-FFF2-40B4-BE49-F238E27FC236}">
                <a16:creationId xmlns:a16="http://schemas.microsoft.com/office/drawing/2014/main" id="{BB5B478F-B170-858F-78FF-80A042853AD1}"/>
              </a:ext>
            </a:extLst>
          </p:cNvPr>
          <p:cNvPicPr>
            <a:picLocks noGrp="1" noChangeAspect="1"/>
          </p:cNvPicPr>
          <p:nvPr>
            <p:ph sz="half" idx="2"/>
          </p:nvPr>
        </p:nvPicPr>
        <p:blipFill>
          <a:blip r:embed="rId2"/>
          <a:stretch>
            <a:fillRect/>
          </a:stretch>
        </p:blipFill>
        <p:spPr>
          <a:xfrm>
            <a:off x="7315200" y="1406513"/>
            <a:ext cx="3540034" cy="4611360"/>
          </a:xfrm>
          <a:prstGeom prst="rect">
            <a:avLst/>
          </a:prstGeom>
          <a:ln w="88900" cap="sq" cmpd="thickThin">
            <a:solidFill>
              <a:srgbClr val="000000"/>
            </a:solidFill>
            <a:prstDash val="solid"/>
            <a:miter lim="800000"/>
          </a:ln>
          <a:effectLst>
            <a:innerShdw blurRad="76200">
              <a:srgbClr val="000000"/>
            </a:innerShdw>
          </a:effectLst>
        </p:spPr>
      </p:pic>
      <p:sp>
        <p:nvSpPr>
          <p:cNvPr id="8" name="TextBox 7">
            <a:extLst>
              <a:ext uri="{FF2B5EF4-FFF2-40B4-BE49-F238E27FC236}">
                <a16:creationId xmlns:a16="http://schemas.microsoft.com/office/drawing/2014/main" id="{DBEB7D07-45C7-8E48-7447-D6EFAB6464E7}"/>
              </a:ext>
            </a:extLst>
          </p:cNvPr>
          <p:cNvSpPr txBox="1"/>
          <p:nvPr/>
        </p:nvSpPr>
        <p:spPr>
          <a:xfrm>
            <a:off x="7093131" y="6262042"/>
            <a:ext cx="4415245" cy="461665"/>
          </a:xfrm>
          <a:prstGeom prst="rect">
            <a:avLst/>
          </a:prstGeom>
          <a:noFill/>
        </p:spPr>
        <p:txBody>
          <a:bodyPr wrap="square">
            <a:spAutoFit/>
          </a:bodyPr>
          <a:lstStyle/>
          <a:p>
            <a:r>
              <a:rPr lang="en-US" sz="1200" dirty="0">
                <a:hlinkClick r:id="rId3"/>
              </a:rPr>
              <a:t>https://</a:t>
            </a:r>
            <a:r>
              <a:rPr lang="en-US" sz="1200" dirty="0" err="1">
                <a:hlinkClick r:id="rId3"/>
              </a:rPr>
              <a:t>journals.lww.com</a:t>
            </a:r>
            <a:r>
              <a:rPr lang="en-US" sz="1200" dirty="0">
                <a:hlinkClick r:id="rId3"/>
              </a:rPr>
              <a:t>/</a:t>
            </a:r>
            <a:r>
              <a:rPr lang="en-US" sz="1200" dirty="0" err="1">
                <a:hlinkClick r:id="rId3"/>
              </a:rPr>
              <a:t>nuclearmed</a:t>
            </a:r>
            <a:r>
              <a:rPr lang="en-US" sz="1200" dirty="0">
                <a:hlinkClick r:id="rId3"/>
              </a:rPr>
              <a:t>/</a:t>
            </a:r>
            <a:r>
              <a:rPr lang="en-US" sz="1200" dirty="0" err="1">
                <a:hlinkClick r:id="rId3"/>
              </a:rPr>
              <a:t>Fulltext</a:t>
            </a:r>
            <a:r>
              <a:rPr lang="en-US" sz="1200" dirty="0">
                <a:hlinkClick r:id="rId3"/>
              </a:rPr>
              <a:t>/2021/03000/Complete_Right_to_Left_Shunt_in_Lung_Perfusion.33.aspx</a:t>
            </a:r>
            <a:endParaRPr lang="en-US" sz="1200" dirty="0"/>
          </a:p>
        </p:txBody>
      </p:sp>
    </p:spTree>
    <p:extLst>
      <p:ext uri="{BB962C8B-B14F-4D97-AF65-F5344CB8AC3E}">
        <p14:creationId xmlns:p14="http://schemas.microsoft.com/office/powerpoint/2010/main" val="1665759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7583F-89E0-1A37-A832-DEA26D7D674E}"/>
              </a:ext>
            </a:extLst>
          </p:cNvPr>
          <p:cNvSpPr>
            <a:spLocks noGrp="1"/>
          </p:cNvSpPr>
          <p:nvPr>
            <p:ph type="title"/>
          </p:nvPr>
        </p:nvSpPr>
        <p:spPr/>
        <p:txBody>
          <a:bodyPr/>
          <a:lstStyle/>
          <a:p>
            <a:r>
              <a:rPr lang="en-US" dirty="0"/>
              <a:t>Other Facts About PE</a:t>
            </a:r>
          </a:p>
        </p:txBody>
      </p:sp>
      <p:sp>
        <p:nvSpPr>
          <p:cNvPr id="3" name="Content Placeholder 2">
            <a:extLst>
              <a:ext uri="{FF2B5EF4-FFF2-40B4-BE49-F238E27FC236}">
                <a16:creationId xmlns:a16="http://schemas.microsoft.com/office/drawing/2014/main" id="{3BA5036C-F94A-7F3F-65EC-84B889D7D367}"/>
              </a:ext>
            </a:extLst>
          </p:cNvPr>
          <p:cNvSpPr>
            <a:spLocks noGrp="1"/>
          </p:cNvSpPr>
          <p:nvPr>
            <p:ph idx="1"/>
          </p:nvPr>
        </p:nvSpPr>
        <p:spPr>
          <a:xfrm>
            <a:off x="838200" y="1443446"/>
            <a:ext cx="10515600" cy="4733517"/>
          </a:xfrm>
        </p:spPr>
        <p:txBody>
          <a:bodyPr>
            <a:normAutofit/>
          </a:bodyPr>
          <a:lstStyle/>
          <a:p>
            <a:r>
              <a:rPr lang="en-US" dirty="0"/>
              <a:t>90% of PE is multiple</a:t>
            </a:r>
          </a:p>
          <a:p>
            <a:r>
              <a:rPr lang="en-US" dirty="0"/>
              <a:t>85% is bilateral</a:t>
            </a:r>
          </a:p>
          <a:p>
            <a:r>
              <a:rPr lang="en-US" dirty="0"/>
              <a:t>More tend to appear at the base of the lungs (consider circulation)</a:t>
            </a:r>
          </a:p>
          <a:p>
            <a:r>
              <a:rPr lang="en-US" dirty="0"/>
              <a:t>PE can affect an entire lung, but usually, this is due to a large mass pressing on a pulmonary artery.</a:t>
            </a:r>
          </a:p>
          <a:p>
            <a:r>
              <a:rPr lang="en-US" dirty="0"/>
              <a:t>A chest x-ray may show an underlining disease that correlates to a matched defect.</a:t>
            </a:r>
          </a:p>
          <a:p>
            <a:r>
              <a:rPr lang="en-US" dirty="0"/>
              <a:t>Symptoms of PE may include reduced PO2 level, DVT, dyspnea, coughing, pleuritic chest pain, tachycardia, and postpartum.</a:t>
            </a:r>
          </a:p>
          <a:p>
            <a:endParaRPr lang="en-US" dirty="0"/>
          </a:p>
        </p:txBody>
      </p:sp>
    </p:spTree>
    <p:extLst>
      <p:ext uri="{BB962C8B-B14F-4D97-AF65-F5344CB8AC3E}">
        <p14:creationId xmlns:p14="http://schemas.microsoft.com/office/powerpoint/2010/main" val="3310494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59C7B-E113-53A9-0013-C1DF111C7277}"/>
              </a:ext>
            </a:extLst>
          </p:cNvPr>
          <p:cNvSpPr>
            <a:spLocks noGrp="1"/>
          </p:cNvSpPr>
          <p:nvPr>
            <p:ph type="title"/>
          </p:nvPr>
        </p:nvSpPr>
        <p:spPr>
          <a:xfrm>
            <a:off x="838200" y="365125"/>
            <a:ext cx="10515600" cy="640715"/>
          </a:xfrm>
        </p:spPr>
        <p:txBody>
          <a:bodyPr>
            <a:normAutofit fontScale="90000"/>
          </a:bodyPr>
          <a:lstStyle/>
          <a:p>
            <a:r>
              <a:rPr lang="en-US" dirty="0"/>
              <a:t>References</a:t>
            </a:r>
          </a:p>
        </p:txBody>
      </p:sp>
      <p:sp>
        <p:nvSpPr>
          <p:cNvPr id="3" name="Content Placeholder 2">
            <a:extLst>
              <a:ext uri="{FF2B5EF4-FFF2-40B4-BE49-F238E27FC236}">
                <a16:creationId xmlns:a16="http://schemas.microsoft.com/office/drawing/2014/main" id="{5ABB2EC8-B74F-3B1E-3135-1DC7C930F07D}"/>
              </a:ext>
            </a:extLst>
          </p:cNvPr>
          <p:cNvSpPr>
            <a:spLocks noGrp="1"/>
          </p:cNvSpPr>
          <p:nvPr>
            <p:ph idx="1"/>
          </p:nvPr>
        </p:nvSpPr>
        <p:spPr/>
        <p:txBody>
          <a:bodyPr/>
          <a:lstStyle/>
          <a:p>
            <a:pPr marL="514350" indent="-514350">
              <a:buFont typeface="+mj-lt"/>
              <a:buAutoNum type="arabicPeriod"/>
            </a:pPr>
            <a:r>
              <a:rPr lang="en-US" dirty="0"/>
              <a:t>Overall data from this PPT comes from “</a:t>
            </a:r>
            <a:r>
              <a:rPr lang="en-US" dirty="0">
                <a:hlinkClick r:id="rId2"/>
              </a:rPr>
              <a:t>SNM Practice Guideline for Lung Scintigraphy 4.0</a:t>
            </a:r>
            <a:r>
              <a:rPr lang="en-US" dirty="0"/>
              <a:t>” by Parker, JA, et. al.</a:t>
            </a:r>
          </a:p>
          <a:p>
            <a:pPr marL="514350" indent="-514350">
              <a:buFont typeface="+mj-lt"/>
              <a:buAutoNum type="arabicPeriod"/>
            </a:pPr>
            <a:r>
              <a:rPr lang="en-US" dirty="0">
                <a:hlinkClick r:id="rId3"/>
              </a:rPr>
              <a:t>Effect of ethanol on droplet size, efficiency of delivery, and clearance characteristics of technetium-99m DTPA aerosol</a:t>
            </a:r>
            <a:r>
              <a:rPr lang="en-US" dirty="0"/>
              <a:t>” by Sir, SA, et al.</a:t>
            </a:r>
          </a:p>
          <a:p>
            <a:pPr marL="514350" indent="-514350">
              <a:buFont typeface="+mj-lt"/>
              <a:buAutoNum type="arabicPeriod"/>
            </a:pPr>
            <a:r>
              <a:rPr lang="en-US" dirty="0"/>
              <a:t>Additional detailed information can be found at </a:t>
            </a:r>
            <a:r>
              <a:rPr lang="en-US" dirty="0">
                <a:hlinkClick r:id="rId4"/>
              </a:rPr>
              <a:t>https://people.vcu.edu/~mhcrosthwait/clrs317web/</a:t>
            </a:r>
            <a:r>
              <a:rPr lang="en-US" dirty="0" err="1">
                <a:hlinkClick r:id="rId4"/>
              </a:rPr>
              <a:t>index.htm</a:t>
            </a:r>
            <a:endParaRPr lang="en-US" dirty="0"/>
          </a:p>
          <a:p>
            <a:pPr marL="514350" indent="-514350">
              <a:buFont typeface="+mj-lt"/>
              <a:buAutoNum type="arabicPeriod"/>
            </a:pPr>
            <a:r>
              <a:rPr lang="en-US" dirty="0"/>
              <a:t>“</a:t>
            </a:r>
            <a:r>
              <a:rPr lang="en-US" dirty="0">
                <a:hlinkClick r:id="rId5"/>
              </a:rPr>
              <a:t>Evaluation of revised criteria for ventilation-perfusion scintigraphy in patients with suspected pulmonary embolism</a:t>
            </a:r>
            <a:r>
              <a:rPr lang="en-US" dirty="0"/>
              <a:t>.” by </a:t>
            </a:r>
            <a:r>
              <a:rPr lang="en-US" dirty="0" err="1"/>
              <a:t>Sostman</a:t>
            </a:r>
            <a:r>
              <a:rPr lang="en-US" dirty="0"/>
              <a:t>, HD, et al.</a:t>
            </a:r>
          </a:p>
          <a:p>
            <a:pPr marL="514350" indent="-514350">
              <a:buFont typeface="+mj-lt"/>
              <a:buAutoNum type="arabicPeriod"/>
            </a:pPr>
            <a:endParaRPr lang="en-US" dirty="0"/>
          </a:p>
        </p:txBody>
      </p:sp>
    </p:spTree>
    <p:extLst>
      <p:ext uri="{BB962C8B-B14F-4D97-AF65-F5344CB8AC3E}">
        <p14:creationId xmlns:p14="http://schemas.microsoft.com/office/powerpoint/2010/main" val="4051989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41258-BDBA-4D04-D1A0-CF32C97113B9}"/>
              </a:ext>
            </a:extLst>
          </p:cNvPr>
          <p:cNvSpPr>
            <a:spLocks noGrp="1"/>
          </p:cNvSpPr>
          <p:nvPr>
            <p:ph type="title"/>
          </p:nvPr>
        </p:nvSpPr>
        <p:spPr/>
        <p:txBody>
          <a:bodyPr/>
          <a:lstStyle/>
          <a:p>
            <a:r>
              <a:rPr lang="en-US" dirty="0"/>
              <a:t>Ventilation Lung</a:t>
            </a:r>
          </a:p>
        </p:txBody>
      </p:sp>
      <p:graphicFrame>
        <p:nvGraphicFramePr>
          <p:cNvPr id="6" name="Table 6">
            <a:extLst>
              <a:ext uri="{FF2B5EF4-FFF2-40B4-BE49-F238E27FC236}">
                <a16:creationId xmlns:a16="http://schemas.microsoft.com/office/drawing/2014/main" id="{9683A90B-0BAD-40CA-267F-7EBEB2807D4A}"/>
              </a:ext>
            </a:extLst>
          </p:cNvPr>
          <p:cNvGraphicFramePr>
            <a:graphicFrameLocks noGrp="1"/>
          </p:cNvGraphicFramePr>
          <p:nvPr>
            <p:ph idx="1"/>
            <p:extLst>
              <p:ext uri="{D42A27DB-BD31-4B8C-83A1-F6EECF244321}">
                <p14:modId xmlns:p14="http://schemas.microsoft.com/office/powerpoint/2010/main" val="4012518400"/>
              </p:ext>
            </p:extLst>
          </p:nvPr>
        </p:nvGraphicFramePr>
        <p:xfrm>
          <a:off x="838200" y="1825625"/>
          <a:ext cx="10515600" cy="148336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293979829"/>
                    </a:ext>
                  </a:extLst>
                </a:gridCol>
                <a:gridCol w="2103120">
                  <a:extLst>
                    <a:ext uri="{9D8B030D-6E8A-4147-A177-3AD203B41FA5}">
                      <a16:colId xmlns:a16="http://schemas.microsoft.com/office/drawing/2014/main" val="2597326333"/>
                    </a:ext>
                  </a:extLst>
                </a:gridCol>
                <a:gridCol w="2103120">
                  <a:extLst>
                    <a:ext uri="{9D8B030D-6E8A-4147-A177-3AD203B41FA5}">
                      <a16:colId xmlns:a16="http://schemas.microsoft.com/office/drawing/2014/main" val="2544764355"/>
                    </a:ext>
                  </a:extLst>
                </a:gridCol>
                <a:gridCol w="2103120">
                  <a:extLst>
                    <a:ext uri="{9D8B030D-6E8A-4147-A177-3AD203B41FA5}">
                      <a16:colId xmlns:a16="http://schemas.microsoft.com/office/drawing/2014/main" val="4101622373"/>
                    </a:ext>
                  </a:extLst>
                </a:gridCol>
                <a:gridCol w="2103120">
                  <a:extLst>
                    <a:ext uri="{9D8B030D-6E8A-4147-A177-3AD203B41FA5}">
                      <a16:colId xmlns:a16="http://schemas.microsoft.com/office/drawing/2014/main" val="2495629048"/>
                    </a:ext>
                  </a:extLst>
                </a:gridCol>
              </a:tblGrid>
              <a:tr h="370840">
                <a:tc>
                  <a:txBody>
                    <a:bodyPr/>
                    <a:lstStyle/>
                    <a:p>
                      <a:endParaRPr lang="en-US" dirty="0"/>
                    </a:p>
                  </a:txBody>
                  <a:tcPr/>
                </a:tc>
                <a:tc>
                  <a:txBody>
                    <a:bodyPr/>
                    <a:lstStyle/>
                    <a:p>
                      <a:r>
                        <a:rPr lang="en-US" dirty="0"/>
                        <a:t>Acquired Position</a:t>
                      </a:r>
                    </a:p>
                  </a:txBody>
                  <a:tcPr/>
                </a:tc>
                <a:tc>
                  <a:txBody>
                    <a:bodyPr/>
                    <a:lstStyle/>
                    <a:p>
                      <a:r>
                        <a:rPr lang="en-US" dirty="0"/>
                        <a:t>Gamma Energy</a:t>
                      </a:r>
                    </a:p>
                  </a:txBody>
                  <a:tcPr/>
                </a:tc>
                <a:tc>
                  <a:txBody>
                    <a:bodyPr/>
                    <a:lstStyle/>
                    <a:p>
                      <a:r>
                        <a:rPr lang="en-US" dirty="0"/>
                        <a:t>Washout </a:t>
                      </a:r>
                    </a:p>
                  </a:txBody>
                  <a:tcPr/>
                </a:tc>
                <a:tc>
                  <a:txBody>
                    <a:bodyPr/>
                    <a:lstStyle/>
                    <a:p>
                      <a:r>
                        <a:rPr lang="en-US" dirty="0"/>
                        <a:t>Negative Pressure</a:t>
                      </a:r>
                    </a:p>
                  </a:txBody>
                  <a:tcPr/>
                </a:tc>
                <a:extLst>
                  <a:ext uri="{0D108BD9-81ED-4DB2-BD59-A6C34878D82A}">
                    <a16:rowId xmlns:a16="http://schemas.microsoft.com/office/drawing/2014/main" val="1482020583"/>
                  </a:ext>
                </a:extLst>
              </a:tr>
              <a:tr h="370840">
                <a:tc>
                  <a:txBody>
                    <a:bodyPr/>
                    <a:lstStyle/>
                    <a:p>
                      <a:r>
                        <a:rPr lang="en-US" baseline="30000" dirty="0"/>
                        <a:t>133</a:t>
                      </a:r>
                      <a:r>
                        <a:rPr lang="en-US" dirty="0"/>
                        <a:t>Xe</a:t>
                      </a:r>
                    </a:p>
                  </a:txBody>
                  <a:tcPr/>
                </a:tc>
                <a:tc>
                  <a:txBody>
                    <a:bodyPr/>
                    <a:lstStyle/>
                    <a:p>
                      <a:r>
                        <a:rPr lang="en-US" dirty="0"/>
                        <a:t>One - View</a:t>
                      </a:r>
                    </a:p>
                  </a:txBody>
                  <a:tcPr/>
                </a:tc>
                <a:tc>
                  <a:txBody>
                    <a:bodyPr/>
                    <a:lstStyle/>
                    <a:p>
                      <a:r>
                        <a:rPr lang="en-US" dirty="0"/>
                        <a:t>80 keV</a:t>
                      </a:r>
                    </a:p>
                  </a:txBody>
                  <a:tcPr/>
                </a:tc>
                <a:tc>
                  <a:txBody>
                    <a:bodyPr/>
                    <a:lstStyle/>
                    <a:p>
                      <a:r>
                        <a:rPr lang="en-US" dirty="0"/>
                        <a:t>Yes</a:t>
                      </a:r>
                    </a:p>
                  </a:txBody>
                  <a:tcPr/>
                </a:tc>
                <a:tc>
                  <a:txBody>
                    <a:bodyPr/>
                    <a:lstStyle/>
                    <a:p>
                      <a:r>
                        <a:rPr lang="en-US" dirty="0"/>
                        <a:t>Yes</a:t>
                      </a:r>
                    </a:p>
                  </a:txBody>
                  <a:tcPr/>
                </a:tc>
                <a:extLst>
                  <a:ext uri="{0D108BD9-81ED-4DB2-BD59-A6C34878D82A}">
                    <a16:rowId xmlns:a16="http://schemas.microsoft.com/office/drawing/2014/main" val="1521175022"/>
                  </a:ext>
                </a:extLst>
              </a:tr>
              <a:tr h="370840">
                <a:tc>
                  <a:txBody>
                    <a:bodyPr/>
                    <a:lstStyle/>
                    <a:p>
                      <a:r>
                        <a:rPr lang="en-US" baseline="30000" dirty="0"/>
                        <a:t>99m</a:t>
                      </a:r>
                      <a:r>
                        <a:rPr lang="en-US" dirty="0"/>
                        <a:t>TcDTPA</a:t>
                      </a:r>
                    </a:p>
                  </a:txBody>
                  <a:tcPr/>
                </a:tc>
                <a:tc>
                  <a:txBody>
                    <a:bodyPr/>
                    <a:lstStyle/>
                    <a:p>
                      <a:r>
                        <a:rPr lang="en-US" dirty="0"/>
                        <a:t>Many – Many Views</a:t>
                      </a:r>
                    </a:p>
                  </a:txBody>
                  <a:tcPr/>
                </a:tc>
                <a:tc>
                  <a:txBody>
                    <a:bodyPr/>
                    <a:lstStyle/>
                    <a:p>
                      <a:r>
                        <a:rPr lang="en-US" dirty="0"/>
                        <a:t>140 keV</a:t>
                      </a:r>
                    </a:p>
                  </a:txBody>
                  <a:tcPr/>
                </a:tc>
                <a:tc>
                  <a:txBody>
                    <a:bodyPr/>
                    <a:lstStyle/>
                    <a:p>
                      <a:r>
                        <a:rPr lang="en-US" dirty="0"/>
                        <a:t>No </a:t>
                      </a:r>
                    </a:p>
                  </a:txBody>
                  <a:tcPr/>
                </a:tc>
                <a:tc>
                  <a:txBody>
                    <a:bodyPr/>
                    <a:lstStyle/>
                    <a:p>
                      <a:r>
                        <a:rPr lang="en-US" dirty="0"/>
                        <a:t>No</a:t>
                      </a:r>
                    </a:p>
                  </a:txBody>
                  <a:tcPr/>
                </a:tc>
                <a:extLst>
                  <a:ext uri="{0D108BD9-81ED-4DB2-BD59-A6C34878D82A}">
                    <a16:rowId xmlns:a16="http://schemas.microsoft.com/office/drawing/2014/main" val="2092786381"/>
                  </a:ext>
                </a:extLst>
              </a:tr>
              <a:tr h="370840">
                <a:tc>
                  <a:txBody>
                    <a:bodyPr/>
                    <a:lstStyle/>
                    <a:p>
                      <a:r>
                        <a:rPr lang="en-US" baseline="30000" dirty="0"/>
                        <a:t>99m</a:t>
                      </a:r>
                      <a:r>
                        <a:rPr lang="en-US" dirty="0"/>
                        <a:t>Tc-Technegas</a:t>
                      </a:r>
                    </a:p>
                  </a:txBody>
                  <a:tcPr/>
                </a:tc>
                <a:tc>
                  <a:txBody>
                    <a:bodyPr/>
                    <a:lstStyle/>
                    <a:p>
                      <a:r>
                        <a:rPr lang="en-US" dirty="0"/>
                        <a:t>Many – Many Views</a:t>
                      </a:r>
                    </a:p>
                  </a:txBody>
                  <a:tcPr/>
                </a:tc>
                <a:tc>
                  <a:txBody>
                    <a:bodyPr/>
                    <a:lstStyle/>
                    <a:p>
                      <a:r>
                        <a:rPr lang="en-US" dirty="0"/>
                        <a:t>140 keV</a:t>
                      </a:r>
                    </a:p>
                  </a:txBody>
                  <a:tcPr/>
                </a:tc>
                <a:tc>
                  <a:txBody>
                    <a:bodyPr/>
                    <a:lstStyle/>
                    <a:p>
                      <a:r>
                        <a:rPr lang="en-US" dirty="0"/>
                        <a:t>No</a:t>
                      </a:r>
                    </a:p>
                  </a:txBody>
                  <a:tcPr/>
                </a:tc>
                <a:tc>
                  <a:txBody>
                    <a:bodyPr/>
                    <a:lstStyle/>
                    <a:p>
                      <a:r>
                        <a:rPr lang="en-US" dirty="0"/>
                        <a:t>No </a:t>
                      </a:r>
                    </a:p>
                  </a:txBody>
                  <a:tcPr/>
                </a:tc>
                <a:extLst>
                  <a:ext uri="{0D108BD9-81ED-4DB2-BD59-A6C34878D82A}">
                    <a16:rowId xmlns:a16="http://schemas.microsoft.com/office/drawing/2014/main" val="1958234766"/>
                  </a:ext>
                </a:extLst>
              </a:tr>
            </a:tbl>
          </a:graphicData>
        </a:graphic>
      </p:graphicFrame>
      <p:sp>
        <p:nvSpPr>
          <p:cNvPr id="7" name="TextBox 6">
            <a:extLst>
              <a:ext uri="{FF2B5EF4-FFF2-40B4-BE49-F238E27FC236}">
                <a16:creationId xmlns:a16="http://schemas.microsoft.com/office/drawing/2014/main" id="{7BE8FFF1-16CE-475C-2BF1-D2689C6480D5}"/>
              </a:ext>
            </a:extLst>
          </p:cNvPr>
          <p:cNvSpPr txBox="1"/>
          <p:nvPr/>
        </p:nvSpPr>
        <p:spPr>
          <a:xfrm>
            <a:off x="1144740" y="4121624"/>
            <a:ext cx="10054419" cy="646331"/>
          </a:xfrm>
          <a:prstGeom prst="rect">
            <a:avLst/>
          </a:prstGeom>
          <a:noFill/>
        </p:spPr>
        <p:txBody>
          <a:bodyPr wrap="none" rtlCol="0">
            <a:spAutoFit/>
          </a:bodyPr>
          <a:lstStyle/>
          <a:p>
            <a:r>
              <a:rPr lang="en-US" dirty="0"/>
              <a:t>Xenon is a radioactive gas and must be administered in a negative pressure room</a:t>
            </a:r>
          </a:p>
          <a:p>
            <a:r>
              <a:rPr lang="en-US" baseline="30000" dirty="0"/>
              <a:t>99m</a:t>
            </a:r>
            <a:r>
              <a:rPr lang="en-US" dirty="0"/>
              <a:t>TcDTPA and Technegas are different forms of particulates and do not need a negative pressured room</a:t>
            </a:r>
          </a:p>
        </p:txBody>
      </p:sp>
      <p:pic>
        <p:nvPicPr>
          <p:cNvPr id="3074" name="Picture 2" descr="Bronchiolitis - Inflammation of the bronchioles Stock Photo by ©decade3d  48099991">
            <a:extLst>
              <a:ext uri="{FF2B5EF4-FFF2-40B4-BE49-F238E27FC236}">
                <a16:creationId xmlns:a16="http://schemas.microsoft.com/office/drawing/2014/main" id="{B2C959BE-98B4-867E-C7DA-2A4C9277DD0D}"/>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8650949" y="3306168"/>
            <a:ext cx="3549015" cy="3549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556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D2CF31-8882-A6F8-049A-C5F0BE1397D0}"/>
              </a:ext>
            </a:extLst>
          </p:cNvPr>
          <p:cNvSpPr>
            <a:spLocks noGrp="1"/>
          </p:cNvSpPr>
          <p:nvPr>
            <p:ph type="title"/>
          </p:nvPr>
        </p:nvSpPr>
        <p:spPr>
          <a:xfrm>
            <a:off x="838200" y="365126"/>
            <a:ext cx="10515600" cy="928098"/>
          </a:xfrm>
        </p:spPr>
        <p:txBody>
          <a:bodyPr/>
          <a:lstStyle/>
          <a:p>
            <a:r>
              <a:rPr lang="en-US" baseline="30000" dirty="0"/>
              <a:t>133</a:t>
            </a:r>
            <a:r>
              <a:rPr lang="en-US" dirty="0"/>
              <a:t>Xe Procedure </a:t>
            </a:r>
          </a:p>
        </p:txBody>
      </p:sp>
      <p:sp>
        <p:nvSpPr>
          <p:cNvPr id="6" name="Content Placeholder 5">
            <a:extLst>
              <a:ext uri="{FF2B5EF4-FFF2-40B4-BE49-F238E27FC236}">
                <a16:creationId xmlns:a16="http://schemas.microsoft.com/office/drawing/2014/main" id="{3D49BC03-0541-FE64-85B6-72FAA59564B1}"/>
              </a:ext>
            </a:extLst>
          </p:cNvPr>
          <p:cNvSpPr>
            <a:spLocks noGrp="1"/>
          </p:cNvSpPr>
          <p:nvPr>
            <p:ph idx="1"/>
          </p:nvPr>
        </p:nvSpPr>
        <p:spPr>
          <a:xfrm>
            <a:off x="838200" y="1198179"/>
            <a:ext cx="10515600" cy="5423338"/>
          </a:xfrm>
        </p:spPr>
        <p:txBody>
          <a:bodyPr>
            <a:normAutofit/>
          </a:bodyPr>
          <a:lstStyle/>
          <a:p>
            <a:r>
              <a:rPr lang="en-US" dirty="0"/>
              <a:t>Patient the patient in supine position with the FOV to include the entire POST lung field</a:t>
            </a:r>
          </a:p>
          <a:p>
            <a:r>
              <a:rPr lang="en-US" dirty="0"/>
              <a:t>Matrix size 128 x 128</a:t>
            </a:r>
          </a:p>
          <a:p>
            <a:r>
              <a:rPr lang="en-US" dirty="0"/>
              <a:t>Collimator – LEHR</a:t>
            </a:r>
          </a:p>
          <a:p>
            <a:r>
              <a:rPr lang="en-US" dirty="0"/>
              <a:t>Dose – 5 to 20 mCi (200 TO 750 MBq) of </a:t>
            </a:r>
            <a:r>
              <a:rPr lang="en-US" baseline="30000" dirty="0"/>
              <a:t>133</a:t>
            </a:r>
            <a:r>
              <a:rPr lang="en-US" dirty="0"/>
              <a:t>Xe</a:t>
            </a:r>
          </a:p>
          <a:p>
            <a:r>
              <a:rPr lang="en-US" dirty="0"/>
              <a:t>Suggest ventilation to be done before perfusion</a:t>
            </a:r>
          </a:p>
          <a:p>
            <a:r>
              <a:rPr lang="en-US" dirty="0"/>
              <a:t>Setup of the three-part procedure</a:t>
            </a:r>
          </a:p>
          <a:p>
            <a:pPr lvl="1"/>
            <a:r>
              <a:rPr lang="en-US" dirty="0"/>
              <a:t>Initial breath Acquire one image for ~ 20 to 30 seconds</a:t>
            </a:r>
          </a:p>
          <a:p>
            <a:pPr lvl="1"/>
            <a:r>
              <a:rPr lang="en-US" dirty="0"/>
              <a:t>Equilibration Acquire 1 to 2 images at 60 seconds per image</a:t>
            </a:r>
          </a:p>
          <a:p>
            <a:pPr lvl="1"/>
            <a:r>
              <a:rPr lang="en-US" dirty="0"/>
              <a:t>Washout – Acquire 1-minute images until there is no more Xenon in the lungs.  Usually, this takes ~4  to 5 minutes.  If the patient has COPD, activity will remain in the lungs for a longer period of time.</a:t>
            </a:r>
          </a:p>
        </p:txBody>
      </p:sp>
      <p:pic>
        <p:nvPicPr>
          <p:cNvPr id="2050" name="Picture 2" descr="Pinestar Technology, Inc.Products">
            <a:extLst>
              <a:ext uri="{FF2B5EF4-FFF2-40B4-BE49-F238E27FC236}">
                <a16:creationId xmlns:a16="http://schemas.microsoft.com/office/drawing/2014/main" id="{871F3FCA-CE49-BC1A-BAE7-9389D7CF3BBB}"/>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6819900" y="2844800"/>
            <a:ext cx="5372100" cy="401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715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D396AF-4892-5233-B955-B660F28E7292}"/>
              </a:ext>
            </a:extLst>
          </p:cNvPr>
          <p:cNvSpPr>
            <a:spLocks noGrp="1"/>
          </p:cNvSpPr>
          <p:nvPr>
            <p:ph type="title"/>
          </p:nvPr>
        </p:nvSpPr>
        <p:spPr>
          <a:xfrm>
            <a:off x="838200" y="365125"/>
            <a:ext cx="10515600" cy="1013299"/>
          </a:xfrm>
        </p:spPr>
        <p:txBody>
          <a:bodyPr/>
          <a:lstStyle/>
          <a:p>
            <a:r>
              <a:rPr lang="en-US" dirty="0"/>
              <a:t>Application of </a:t>
            </a:r>
            <a:r>
              <a:rPr lang="en-US" baseline="30000" dirty="0"/>
              <a:t>133</a:t>
            </a:r>
            <a:r>
              <a:rPr lang="en-US" dirty="0"/>
              <a:t>Xe</a:t>
            </a:r>
          </a:p>
        </p:txBody>
      </p:sp>
      <p:sp>
        <p:nvSpPr>
          <p:cNvPr id="5" name="Content Placeholder 4">
            <a:extLst>
              <a:ext uri="{FF2B5EF4-FFF2-40B4-BE49-F238E27FC236}">
                <a16:creationId xmlns:a16="http://schemas.microsoft.com/office/drawing/2014/main" id="{478C29B0-BB4C-4C8F-D281-696BF2645766}"/>
              </a:ext>
            </a:extLst>
          </p:cNvPr>
          <p:cNvSpPr>
            <a:spLocks noGrp="1"/>
          </p:cNvSpPr>
          <p:nvPr>
            <p:ph sz="half" idx="1"/>
          </p:nvPr>
        </p:nvSpPr>
        <p:spPr>
          <a:xfrm>
            <a:off x="558420" y="1585436"/>
            <a:ext cx="5181600" cy="5047375"/>
          </a:xfrm>
        </p:spPr>
        <p:txBody>
          <a:bodyPr>
            <a:normAutofit fontScale="92500" lnSpcReduction="10000"/>
          </a:bodyPr>
          <a:lstStyle/>
          <a:p>
            <a:r>
              <a:rPr lang="en-US" dirty="0"/>
              <a:t>A Xenon-type gun (</a:t>
            </a:r>
            <a:r>
              <a:rPr lang="en-US" dirty="0" err="1"/>
              <a:t>Calidose</a:t>
            </a:r>
            <a:r>
              <a:rPr lang="en-US" dirty="0"/>
              <a:t> Dispenser) is used to administer the dose.</a:t>
            </a:r>
          </a:p>
          <a:p>
            <a:r>
              <a:rPr lang="en-US" dirty="0"/>
              <a:t>A vial of 133Xe gas is placed into the dispenser </a:t>
            </a:r>
          </a:p>
          <a:p>
            <a:pPr marL="0" indent="0">
              <a:buNone/>
            </a:pPr>
            <a:r>
              <a:rPr lang="en-US" dirty="0"/>
              <a:t>1 - A needle is placed at the opposite end of the and inserted into the spirometer</a:t>
            </a:r>
          </a:p>
          <a:p>
            <a:pPr marL="0" indent="0">
              <a:buNone/>
            </a:pPr>
            <a:r>
              <a:rPr lang="en-US" dirty="0"/>
              <a:t>2 – The plunger is pushed, which  pierces the rubber stopper on the xenon vial</a:t>
            </a:r>
          </a:p>
          <a:p>
            <a:pPr marL="0" indent="0">
              <a:buNone/>
            </a:pPr>
            <a:r>
              <a:rPr lang="en-US" dirty="0"/>
              <a:t>3 – The bulb is then squeezed, forcing the gas into the xenon delivery system </a:t>
            </a:r>
          </a:p>
          <a:p>
            <a:endParaRPr lang="en-US" dirty="0"/>
          </a:p>
          <a:p>
            <a:endParaRPr lang="en-US" dirty="0"/>
          </a:p>
          <a:p>
            <a:pPr lvl="1"/>
            <a:endParaRPr lang="en-US" dirty="0"/>
          </a:p>
        </p:txBody>
      </p:sp>
      <p:pic>
        <p:nvPicPr>
          <p:cNvPr id="4102" name="Picture 6" descr="Calidose Dispenser System">
            <a:extLst>
              <a:ext uri="{FF2B5EF4-FFF2-40B4-BE49-F238E27FC236}">
                <a16:creationId xmlns:a16="http://schemas.microsoft.com/office/drawing/2014/main" id="{6CD436A9-9BF7-D153-00BC-7FA6365AE1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022482">
            <a:off x="7530065" y="2184499"/>
            <a:ext cx="3008271" cy="25770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Diagram&#10;&#10;Description automatically generated">
            <a:extLst>
              <a:ext uri="{FF2B5EF4-FFF2-40B4-BE49-F238E27FC236}">
                <a16:creationId xmlns:a16="http://schemas.microsoft.com/office/drawing/2014/main" id="{CD5E17CF-BB8D-9401-2A74-3DBB98D33090}"/>
              </a:ext>
            </a:extLst>
          </p:cNvPr>
          <p:cNvPicPr>
            <a:picLocks noChangeAspect="1"/>
          </p:cNvPicPr>
          <p:nvPr/>
        </p:nvPicPr>
        <p:blipFill>
          <a:blip r:embed="rId3"/>
          <a:stretch>
            <a:fillRect/>
          </a:stretch>
        </p:blipFill>
        <p:spPr>
          <a:xfrm>
            <a:off x="6696502" y="1585436"/>
            <a:ext cx="5057634" cy="3785273"/>
          </a:xfrm>
          <a:prstGeom prst="rect">
            <a:avLst/>
          </a:prstGeom>
        </p:spPr>
      </p:pic>
      <p:sp>
        <p:nvSpPr>
          <p:cNvPr id="15" name="TextBox 14">
            <a:extLst>
              <a:ext uri="{FF2B5EF4-FFF2-40B4-BE49-F238E27FC236}">
                <a16:creationId xmlns:a16="http://schemas.microsoft.com/office/drawing/2014/main" id="{B86E71F4-C8F3-423A-0C9F-BA8C867F76C1}"/>
              </a:ext>
            </a:extLst>
          </p:cNvPr>
          <p:cNvSpPr txBox="1"/>
          <p:nvPr/>
        </p:nvSpPr>
        <p:spPr>
          <a:xfrm>
            <a:off x="6091452" y="6354375"/>
            <a:ext cx="6100548" cy="276999"/>
          </a:xfrm>
          <a:prstGeom prst="rect">
            <a:avLst/>
          </a:prstGeom>
          <a:noFill/>
        </p:spPr>
        <p:txBody>
          <a:bodyPr wrap="square">
            <a:spAutoFit/>
          </a:bodyPr>
          <a:lstStyle/>
          <a:p>
            <a:r>
              <a:rPr lang="en-US" sz="1200" dirty="0">
                <a:hlinkClick r:id="rId4"/>
              </a:rPr>
              <a:t>https://</a:t>
            </a:r>
            <a:r>
              <a:rPr lang="en-US" sz="1200" dirty="0" err="1">
                <a:hlinkClick r:id="rId4"/>
              </a:rPr>
              <a:t>www.lantheus.com</a:t>
            </a:r>
            <a:r>
              <a:rPr lang="en-US" sz="1200" dirty="0">
                <a:hlinkClick r:id="rId4"/>
              </a:rPr>
              <a:t>/assets/Operating-Instructions-for-</a:t>
            </a:r>
            <a:r>
              <a:rPr lang="en-US" sz="1200" dirty="0" err="1">
                <a:hlinkClick r:id="rId4"/>
              </a:rPr>
              <a:t>Calidose</a:t>
            </a:r>
            <a:r>
              <a:rPr lang="en-US" sz="1200" dirty="0">
                <a:hlinkClick r:id="rId4"/>
              </a:rPr>
              <a:t>-</a:t>
            </a:r>
            <a:r>
              <a:rPr lang="en-US" sz="1200" dirty="0" err="1">
                <a:hlinkClick r:id="rId4"/>
              </a:rPr>
              <a:t>Dispenser.pdf</a:t>
            </a:r>
            <a:endParaRPr lang="en-US" sz="1200" dirty="0"/>
          </a:p>
        </p:txBody>
      </p:sp>
    </p:spTree>
    <p:extLst>
      <p:ext uri="{BB962C8B-B14F-4D97-AF65-F5344CB8AC3E}">
        <p14:creationId xmlns:p14="http://schemas.microsoft.com/office/powerpoint/2010/main" val="46514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49DF4-34B9-06AB-20B2-3DEB4F85082A}"/>
              </a:ext>
            </a:extLst>
          </p:cNvPr>
          <p:cNvSpPr>
            <a:spLocks noGrp="1"/>
          </p:cNvSpPr>
          <p:nvPr>
            <p:ph type="title"/>
          </p:nvPr>
        </p:nvSpPr>
        <p:spPr>
          <a:xfrm>
            <a:off x="838200" y="296886"/>
            <a:ext cx="10515600" cy="808583"/>
          </a:xfrm>
        </p:spPr>
        <p:txBody>
          <a:bodyPr/>
          <a:lstStyle/>
          <a:p>
            <a:r>
              <a:rPr lang="en-US" dirty="0"/>
              <a:t>Application of </a:t>
            </a:r>
            <a:r>
              <a:rPr lang="en-US" baseline="30000" dirty="0"/>
              <a:t>133</a:t>
            </a:r>
            <a:r>
              <a:rPr lang="en-US" dirty="0"/>
              <a:t>Xe</a:t>
            </a:r>
          </a:p>
        </p:txBody>
      </p:sp>
      <p:sp>
        <p:nvSpPr>
          <p:cNvPr id="3" name="Content Placeholder 2">
            <a:extLst>
              <a:ext uri="{FF2B5EF4-FFF2-40B4-BE49-F238E27FC236}">
                <a16:creationId xmlns:a16="http://schemas.microsoft.com/office/drawing/2014/main" id="{5C6666AC-C2AB-01E2-9E19-ED2AE3D693F3}"/>
              </a:ext>
            </a:extLst>
          </p:cNvPr>
          <p:cNvSpPr>
            <a:spLocks noGrp="1"/>
          </p:cNvSpPr>
          <p:nvPr>
            <p:ph sz="half" idx="1"/>
          </p:nvPr>
        </p:nvSpPr>
        <p:spPr>
          <a:xfrm>
            <a:off x="838200" y="996287"/>
            <a:ext cx="5181600" cy="5564827"/>
          </a:xfrm>
        </p:spPr>
        <p:txBody>
          <a:bodyPr>
            <a:normAutofit fontScale="92500" lnSpcReduction="10000"/>
          </a:bodyPr>
          <a:lstStyle/>
          <a:p>
            <a:r>
              <a:rPr lang="en-US" dirty="0"/>
              <a:t>Initial Breath (closed system)</a:t>
            </a:r>
          </a:p>
          <a:p>
            <a:pPr lvl="1"/>
            <a:r>
              <a:rPr lang="en-US" dirty="0"/>
              <a:t>The patient sits upright with the detector, imaging the posterior portion of the lung field.</a:t>
            </a:r>
          </a:p>
          <a:p>
            <a:pPr lvl="1"/>
            <a:r>
              <a:rPr lang="en-US" dirty="0"/>
              <a:t>Gas is injected, and the patient holds their breath for 20- 30 seconds.</a:t>
            </a:r>
          </a:p>
          <a:p>
            <a:r>
              <a:rPr lang="en-US" dirty="0"/>
              <a:t>Equilibration (closed system)</a:t>
            </a:r>
          </a:p>
          <a:p>
            <a:pPr lvl="1"/>
            <a:r>
              <a:rPr lang="en-US" dirty="0"/>
              <a:t>Exhaled air then passes a biofilter</a:t>
            </a:r>
          </a:p>
          <a:p>
            <a:pPr lvl="1"/>
            <a:r>
              <a:rPr lang="en-US" dirty="0"/>
              <a:t>Anhydrous crystals remove moisture.</a:t>
            </a:r>
          </a:p>
          <a:p>
            <a:pPr lvl="1"/>
            <a:r>
              <a:rPr lang="en-US" dirty="0"/>
              <a:t>Sodium lime absorbs CO</a:t>
            </a:r>
            <a:r>
              <a:rPr lang="en-US" baseline="-25000" dirty="0"/>
              <a:t>2</a:t>
            </a:r>
            <a:r>
              <a:rPr lang="en-US" dirty="0"/>
              <a:t> and prevents acidosis.</a:t>
            </a:r>
          </a:p>
          <a:p>
            <a:pPr lvl="1"/>
            <a:r>
              <a:rPr lang="en-US" dirty="0"/>
              <a:t>Xenon enters the large chamber where additional O</a:t>
            </a:r>
            <a:r>
              <a:rPr lang="en-US" baseline="-25000" dirty="0"/>
              <a:t>2</a:t>
            </a:r>
            <a:r>
              <a:rPr lang="en-US" dirty="0"/>
              <a:t> is added.</a:t>
            </a:r>
          </a:p>
          <a:p>
            <a:pPr lvl="1"/>
            <a:r>
              <a:rPr lang="en-US" dirty="0"/>
              <a:t>The filtered air and </a:t>
            </a:r>
            <a:r>
              <a:rPr lang="en-US" baseline="30000" dirty="0"/>
              <a:t>133</a:t>
            </a:r>
            <a:r>
              <a:rPr lang="en-US" dirty="0"/>
              <a:t>Xe then return to the patient. </a:t>
            </a:r>
          </a:p>
          <a:p>
            <a:pPr lvl="1"/>
            <a:r>
              <a:rPr lang="en-US" dirty="0"/>
              <a:t>Acquire 1 to 2 images at 60 second each</a:t>
            </a:r>
          </a:p>
          <a:p>
            <a:pPr lvl="1"/>
            <a:endParaRPr lang="en-US" dirty="0"/>
          </a:p>
        </p:txBody>
      </p:sp>
      <p:pic>
        <p:nvPicPr>
          <p:cNvPr id="5122" name="Picture 2">
            <a:extLst>
              <a:ext uri="{FF2B5EF4-FFF2-40B4-BE49-F238E27FC236}">
                <a16:creationId xmlns:a16="http://schemas.microsoft.com/office/drawing/2014/main" id="{CFE37D04-4D9E-3AD7-D71C-CA8590AABA4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2" y="1556852"/>
            <a:ext cx="5713416" cy="4552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972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E8285-53C5-F429-C497-C4940DC7ADEF}"/>
              </a:ext>
            </a:extLst>
          </p:cNvPr>
          <p:cNvSpPr>
            <a:spLocks noGrp="1"/>
          </p:cNvSpPr>
          <p:nvPr>
            <p:ph type="title"/>
          </p:nvPr>
        </p:nvSpPr>
        <p:spPr>
          <a:xfrm>
            <a:off x="838200" y="365126"/>
            <a:ext cx="10515600" cy="849526"/>
          </a:xfrm>
        </p:spPr>
        <p:txBody>
          <a:bodyPr/>
          <a:lstStyle/>
          <a:p>
            <a:r>
              <a:rPr lang="en-US" dirty="0"/>
              <a:t>Application of </a:t>
            </a:r>
            <a:r>
              <a:rPr lang="en-US" baseline="30000" dirty="0"/>
              <a:t>133</a:t>
            </a:r>
            <a:r>
              <a:rPr lang="en-US" dirty="0"/>
              <a:t>Xe</a:t>
            </a:r>
          </a:p>
        </p:txBody>
      </p:sp>
      <p:sp>
        <p:nvSpPr>
          <p:cNvPr id="3" name="Content Placeholder 2">
            <a:extLst>
              <a:ext uri="{FF2B5EF4-FFF2-40B4-BE49-F238E27FC236}">
                <a16:creationId xmlns:a16="http://schemas.microsoft.com/office/drawing/2014/main" id="{454E7177-3EE3-4CFD-2C9C-AAC07170989D}"/>
              </a:ext>
            </a:extLst>
          </p:cNvPr>
          <p:cNvSpPr>
            <a:spLocks noGrp="1"/>
          </p:cNvSpPr>
          <p:nvPr>
            <p:ph sz="half" idx="1"/>
          </p:nvPr>
        </p:nvSpPr>
        <p:spPr>
          <a:xfrm>
            <a:off x="838200" y="1214652"/>
            <a:ext cx="5181600" cy="5486399"/>
          </a:xfrm>
        </p:spPr>
        <p:txBody>
          <a:bodyPr>
            <a:normAutofit fontScale="92500" lnSpcReduction="10000"/>
          </a:bodyPr>
          <a:lstStyle/>
          <a:p>
            <a:pPr marL="0" indent="0">
              <a:buNone/>
            </a:pPr>
            <a:r>
              <a:rPr lang="en-US" dirty="0"/>
              <a:t>Washout – Open system</a:t>
            </a:r>
          </a:p>
          <a:p>
            <a:r>
              <a:rPr lang="en-US" dirty="0"/>
              <a:t>The system now follows the path of anhydrous to sodium lime to charcoal filter and then exits out the exhaust </a:t>
            </a:r>
          </a:p>
          <a:p>
            <a:r>
              <a:rPr lang="en-US" dirty="0"/>
              <a:t>On each inhalation, NO xenon case is given.  It only washes out of the lungs</a:t>
            </a:r>
          </a:p>
          <a:p>
            <a:r>
              <a:rPr lang="en-US" dirty="0"/>
              <a:t>Gas that does not get trapped by the charcoal filter should be vented out of the department.’</a:t>
            </a:r>
          </a:p>
          <a:p>
            <a:r>
              <a:rPr lang="en-US" dirty="0"/>
              <a:t>One-minute images are taken until xenon is no longer seen in the lungs</a:t>
            </a:r>
          </a:p>
        </p:txBody>
      </p:sp>
      <p:pic>
        <p:nvPicPr>
          <p:cNvPr id="5" name="Picture 2">
            <a:extLst>
              <a:ext uri="{FF2B5EF4-FFF2-40B4-BE49-F238E27FC236}">
                <a16:creationId xmlns:a16="http://schemas.microsoft.com/office/drawing/2014/main" id="{BA5FAF70-B542-7E98-EE0B-6AFC27A9291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2" y="1610435"/>
            <a:ext cx="5566146" cy="4435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34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1305E-9A32-2284-CAC7-DBD116490E46}"/>
              </a:ext>
            </a:extLst>
          </p:cNvPr>
          <p:cNvSpPr>
            <a:spLocks noGrp="1"/>
          </p:cNvSpPr>
          <p:nvPr>
            <p:ph type="title"/>
          </p:nvPr>
        </p:nvSpPr>
        <p:spPr>
          <a:xfrm>
            <a:off x="838200" y="365125"/>
            <a:ext cx="10515600" cy="876821"/>
          </a:xfrm>
        </p:spPr>
        <p:txBody>
          <a:bodyPr/>
          <a:lstStyle/>
          <a:p>
            <a:r>
              <a:rPr lang="en-US" dirty="0"/>
              <a:t>Examples of Ventilation Systems</a:t>
            </a:r>
          </a:p>
        </p:txBody>
      </p:sp>
      <p:pic>
        <p:nvPicPr>
          <p:cNvPr id="7174" name="Picture 6">
            <a:extLst>
              <a:ext uri="{FF2B5EF4-FFF2-40B4-BE49-F238E27FC236}">
                <a16:creationId xmlns:a16="http://schemas.microsoft.com/office/drawing/2014/main" id="{EED8ACC1-6DCB-2BED-123B-EED6B7B2134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19800" y="2065849"/>
            <a:ext cx="5818738" cy="387088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Pulmonex® II Xenon System | Mirion Technologies (Capintec), Inc.">
            <a:extLst>
              <a:ext uri="{FF2B5EF4-FFF2-40B4-BE49-F238E27FC236}">
                <a16:creationId xmlns:a16="http://schemas.microsoft.com/office/drawing/2014/main" id="{67B24867-1D81-2551-6363-624FCB330EF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53462" y="2065849"/>
            <a:ext cx="5181600" cy="387088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C798BFA-431A-46CC-B96D-63E9C66916D1}"/>
              </a:ext>
            </a:extLst>
          </p:cNvPr>
          <p:cNvSpPr txBox="1"/>
          <p:nvPr/>
        </p:nvSpPr>
        <p:spPr>
          <a:xfrm>
            <a:off x="702860" y="6264323"/>
            <a:ext cx="4060208" cy="276999"/>
          </a:xfrm>
          <a:prstGeom prst="rect">
            <a:avLst/>
          </a:prstGeom>
          <a:noFill/>
        </p:spPr>
        <p:txBody>
          <a:bodyPr wrap="square">
            <a:spAutoFit/>
          </a:bodyPr>
          <a:lstStyle/>
          <a:p>
            <a:r>
              <a:rPr lang="en-US" sz="1200" dirty="0">
                <a:hlinkClick r:id="rId4"/>
              </a:rPr>
              <a:t>https://</a:t>
            </a:r>
            <a:r>
              <a:rPr lang="en-US" sz="1200" dirty="0" err="1">
                <a:hlinkClick r:id="rId4"/>
              </a:rPr>
              <a:t>capintec.com</a:t>
            </a:r>
            <a:r>
              <a:rPr lang="en-US" sz="1200" dirty="0">
                <a:hlinkClick r:id="rId4"/>
              </a:rPr>
              <a:t>/product/</a:t>
            </a:r>
            <a:r>
              <a:rPr lang="en-US" sz="1200" dirty="0" err="1">
                <a:hlinkClick r:id="rId4"/>
              </a:rPr>
              <a:t>pulmonex</a:t>
            </a:r>
            <a:r>
              <a:rPr lang="en-US" sz="1200" dirty="0">
                <a:hlinkClick r:id="rId4"/>
              </a:rPr>
              <a:t>-ii-xenon-system/</a:t>
            </a:r>
            <a:endParaRPr lang="en-US" sz="1200" dirty="0"/>
          </a:p>
        </p:txBody>
      </p:sp>
      <p:sp>
        <p:nvSpPr>
          <p:cNvPr id="7" name="TextBox 6">
            <a:extLst>
              <a:ext uri="{FF2B5EF4-FFF2-40B4-BE49-F238E27FC236}">
                <a16:creationId xmlns:a16="http://schemas.microsoft.com/office/drawing/2014/main" id="{4A8DF38B-CF90-7DAE-460E-90F50CF68F9A}"/>
              </a:ext>
            </a:extLst>
          </p:cNvPr>
          <p:cNvSpPr txBox="1"/>
          <p:nvPr/>
        </p:nvSpPr>
        <p:spPr>
          <a:xfrm>
            <a:off x="6495361" y="6264323"/>
            <a:ext cx="4867615" cy="276999"/>
          </a:xfrm>
          <a:prstGeom prst="rect">
            <a:avLst/>
          </a:prstGeom>
          <a:noFill/>
        </p:spPr>
        <p:txBody>
          <a:bodyPr wrap="none" rtlCol="0">
            <a:spAutoFit/>
          </a:bodyPr>
          <a:lstStyle/>
          <a:p>
            <a:r>
              <a:rPr lang="en-US" sz="1200" dirty="0">
                <a:hlinkClick r:id="rId5"/>
              </a:rPr>
              <a:t>http://</a:t>
            </a:r>
            <a:r>
              <a:rPr lang="en-US" sz="1200" dirty="0" err="1">
                <a:hlinkClick r:id="rId5"/>
              </a:rPr>
              <a:t>people.vcu.edu</a:t>
            </a:r>
            <a:r>
              <a:rPr lang="en-US" sz="1200" dirty="0">
                <a:hlinkClick r:id="rId5"/>
              </a:rPr>
              <a:t>/~</a:t>
            </a:r>
            <a:r>
              <a:rPr lang="en-US" sz="1200" dirty="0" err="1">
                <a:hlinkClick r:id="rId5"/>
              </a:rPr>
              <a:t>mhcrosthwait</a:t>
            </a:r>
            <a:r>
              <a:rPr lang="en-US" sz="1200" dirty="0">
                <a:hlinkClick r:id="rId5"/>
              </a:rPr>
              <a:t>/clrs317web/</a:t>
            </a:r>
            <a:r>
              <a:rPr lang="en-US" sz="1200" dirty="0" err="1">
                <a:hlinkClick r:id="rId5"/>
              </a:rPr>
              <a:t>LungVentilationrev.html</a:t>
            </a:r>
            <a:endParaRPr lang="en-US" sz="1200" dirty="0"/>
          </a:p>
        </p:txBody>
      </p:sp>
    </p:spTree>
    <p:extLst>
      <p:ext uri="{BB962C8B-B14F-4D97-AF65-F5344CB8AC3E}">
        <p14:creationId xmlns:p14="http://schemas.microsoft.com/office/powerpoint/2010/main" val="2898372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2760</TotalTime>
  <Words>2022</Words>
  <Application>Microsoft Macintosh PowerPoint</Application>
  <PresentationFormat>Widescreen</PresentationFormat>
  <Paragraphs>213</Paragraphs>
  <Slides>34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Light</vt:lpstr>
      <vt:lpstr>Office Theme</vt:lpstr>
      <vt:lpstr>Ventilation And Perfusion  Lung Imaging</vt:lpstr>
      <vt:lpstr>Lung Anatomy</vt:lpstr>
      <vt:lpstr>Diseases of the Lung</vt:lpstr>
      <vt:lpstr>Ventilation Lung</vt:lpstr>
      <vt:lpstr>133Xe Procedure </vt:lpstr>
      <vt:lpstr>Application of 133Xe</vt:lpstr>
      <vt:lpstr>Application of 133Xe</vt:lpstr>
      <vt:lpstr>Application of 133Xe</vt:lpstr>
      <vt:lpstr>Examples of Ventilation Systems</vt:lpstr>
      <vt:lpstr>Other Technical Factors – 133Xe</vt:lpstr>
      <vt:lpstr>Normal Xenon Ventilation Scan</vt:lpstr>
      <vt:lpstr>Ventilation - Aerosol </vt:lpstr>
      <vt:lpstr>Another example of an Aerosol System</vt:lpstr>
      <vt:lpstr>Ventilator Patient</vt:lpstr>
      <vt:lpstr>Getting the Right Droplet</vt:lpstr>
      <vt:lpstr>Comparing 99mTcDTPA to 133Xe</vt:lpstr>
      <vt:lpstr>Examples of 99mTcDTPA Aerosol </vt:lpstr>
      <vt:lpstr>Start with 133Xe or 99mTcMAA</vt:lpstr>
      <vt:lpstr>Apply 3 to 1 Ratio - MAA/DTPA</vt:lpstr>
      <vt:lpstr>Physiology Behind MAA</vt:lpstr>
      <vt:lpstr>PIOPED4</vt:lpstr>
      <vt:lpstr>Lung Perfusion Procedure with 99mTcMAA</vt:lpstr>
      <vt:lpstr>Normal Perfusion Lung Scan</vt:lpstr>
      <vt:lpstr>Patients that Should Review Reduced Particles </vt:lpstr>
      <vt:lpstr>Normal VQ Lung Scan </vt:lpstr>
      <vt:lpstr>VQ Scan – Pre and Post Therapy</vt:lpstr>
      <vt:lpstr>Abnormal VQ Scan</vt:lpstr>
      <vt:lpstr>Abnormal VQ Scan – Aerosol </vt:lpstr>
      <vt:lpstr>Abnormal VQ Scan </vt:lpstr>
      <vt:lpstr>Abnormal VQ Aerosol</vt:lpstr>
      <vt:lpstr>Fissure Sign</vt:lpstr>
      <vt:lpstr>Right to Left Shunt </vt:lpstr>
      <vt:lpstr>Other Facts About PE</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Ventilation Perfusion  Lung Imaging</dc:title>
  <dc:creator>Mark Crosthwaite</dc:creator>
  <cp:lastModifiedBy>Mark Crosthwaite</cp:lastModifiedBy>
  <cp:revision>6</cp:revision>
  <dcterms:created xsi:type="dcterms:W3CDTF">2022-09-13T18:01:14Z</dcterms:created>
  <dcterms:modified xsi:type="dcterms:W3CDTF">2022-10-19T19:12:57Z</dcterms:modified>
</cp:coreProperties>
</file>