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257" r:id="rId2"/>
    <p:sldId id="347" r:id="rId3"/>
    <p:sldId id="348" r:id="rId4"/>
    <p:sldId id="349" r:id="rId5"/>
    <p:sldId id="350" r:id="rId6"/>
    <p:sldId id="351" r:id="rId7"/>
    <p:sldId id="352" r:id="rId8"/>
    <p:sldId id="353" r:id="rId9"/>
    <p:sldId id="354" r:id="rId10"/>
    <p:sldId id="315" r:id="rId11"/>
    <p:sldId id="324" r:id="rId12"/>
    <p:sldId id="314" r:id="rId13"/>
    <p:sldId id="335" r:id="rId14"/>
    <p:sldId id="341" r:id="rId15"/>
    <p:sldId id="269" r:id="rId16"/>
    <p:sldId id="271" r:id="rId17"/>
    <p:sldId id="319" r:id="rId18"/>
    <p:sldId id="338" r:id="rId19"/>
    <p:sldId id="342" r:id="rId20"/>
    <p:sldId id="344" r:id="rId21"/>
    <p:sldId id="330" r:id="rId22"/>
    <p:sldId id="340" r:id="rId23"/>
    <p:sldId id="345" r:id="rId24"/>
    <p:sldId id="294" r:id="rId25"/>
    <p:sldId id="292" r:id="rId26"/>
    <p:sldId id="346" r:id="rId27"/>
    <p:sldId id="322" r:id="rId28"/>
    <p:sldId id="343" r:id="rId29"/>
    <p:sldId id="296" r:id="rId30"/>
    <p:sldId id="297" r:id="rId31"/>
    <p:sldId id="302" r:id="rId32"/>
    <p:sldId id="303" r:id="rId33"/>
    <p:sldId id="304" r:id="rId34"/>
    <p:sldId id="329" r:id="rId35"/>
    <p:sldId id="305" r:id="rId36"/>
    <p:sldId id="307" r:id="rId37"/>
    <p:sldId id="308" r:id="rId38"/>
    <p:sldId id="318" r:id="rId39"/>
    <p:sldId id="312" r:id="rId40"/>
    <p:sldId id="313" r:id="rId41"/>
  </p:sldIdLst>
  <p:sldSz cx="12192000" cy="6858000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3" autoAdjust="0"/>
    <p:restoredTop sz="96395" autoAdjust="0"/>
  </p:normalViewPr>
  <p:slideViewPr>
    <p:cSldViewPr snapToGrid="0">
      <p:cViewPr varScale="1">
        <p:scale>
          <a:sx n="73" d="100"/>
          <a:sy n="73" d="100"/>
        </p:scale>
        <p:origin x="774" y="66"/>
      </p:cViewPr>
      <p:guideLst/>
    </p:cSldViewPr>
  </p:slideViewPr>
  <p:outlineViewPr>
    <p:cViewPr>
      <p:scale>
        <a:sx n="33" d="100"/>
        <a:sy n="33" d="100"/>
      </p:scale>
      <p:origin x="0" y="-2399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716"/>
    </p:cViewPr>
  </p:sorter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3408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3408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31FFC501-377C-42CC-A69F-8319D926D4A1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37840" cy="463407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772669"/>
            <a:ext cx="3037840" cy="463407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23EAA6A5-FC1A-45CD-8EE5-0116A7A795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7401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3408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3408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AD26FA8F-4090-4EDC-A898-C9BB79C83D27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3425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44861"/>
            <a:ext cx="5608320" cy="3636705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37840" cy="463407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9"/>
            <a:ext cx="3037840" cy="463407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20CF77C0-C3C5-4CBC-865A-DE744EB986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064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54243" indent="-290093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60374" indent="-232075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24523" indent="-232075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88672" indent="-232075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52822" indent="-2320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3016971" indent="-2320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81121" indent="-2320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945270" indent="-2320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7425A1D7-F7E7-4CBC-9D22-B2FA4F5D3126}" type="slidenum">
              <a:rPr lang="en-US" altLang="en-US" sz="1200"/>
              <a:pPr/>
              <a:t>1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9239045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fld id="{BA403684-2513-482F-A31C-D4E03E74657A}" type="slidenum">
              <a:rPr lang="en-US" altLang="en-US">
                <a:latin typeface="Arial" panose="020B0604020202020204" pitchFamily="34" charset="0"/>
              </a:rPr>
              <a:pPr/>
              <a:t>2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94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6813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fld id="{A0D2EE1B-A072-4AE5-B1E7-3765EF8F3CE5}" type="slidenum">
              <a:rPr lang="en-US" altLang="en-US">
                <a:latin typeface="Arial" panose="020B0604020202020204" pitchFamily="34" charset="0"/>
              </a:rPr>
              <a:pPr/>
              <a:t>3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15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71582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fld id="{1FBAC663-1E50-4EBD-B243-3538AD46FB24}" type="slidenum">
              <a:rPr lang="en-US" altLang="en-US">
                <a:latin typeface="Arial" panose="020B0604020202020204" pitchFamily="34" charset="0"/>
              </a:rPr>
              <a:pPr/>
              <a:t>4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35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16194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54243" indent="-290093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60374" indent="-232075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24523" indent="-232075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88672" indent="-232075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52822" indent="-2320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3016971" indent="-2320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81121" indent="-2320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945270" indent="-2320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D75753AD-57CC-48AD-9D6D-AD26497D6178}" type="slidenum">
              <a:rPr lang="en-US" altLang="en-US" sz="1200"/>
              <a:pPr/>
              <a:t>19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980280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54243" indent="-290093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60374" indent="-232075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24523" indent="-232075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88672" indent="-232075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52822" indent="-2320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3016971" indent="-2320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81121" indent="-2320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945270" indent="-2320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0451A41B-FB3D-4689-BD55-18658E6F55CA}" type="slidenum">
              <a:rPr lang="en-US" altLang="en-US" sz="1200"/>
              <a:pPr/>
              <a:t>40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3623215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981FE-1C91-4C9B-8E82-E1883F423F52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5C186-7AC0-4287-9BD8-0A7030BD6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443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981FE-1C91-4C9B-8E82-E1883F423F52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5C186-7AC0-4287-9BD8-0A7030BD6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843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981FE-1C91-4C9B-8E82-E1883F423F52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5C186-7AC0-4287-9BD8-0A7030BD6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1558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10972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3938589"/>
            <a:ext cx="10972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AE72B4-5BA2-471D-B393-BEE0ECE9E9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7722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27F14B-01B6-4BC8-9E71-F3762750BA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119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981FE-1C91-4C9B-8E82-E1883F423F52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5C186-7AC0-4287-9BD8-0A7030BD6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461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981FE-1C91-4C9B-8E82-E1883F423F52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5C186-7AC0-4287-9BD8-0A7030BD6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016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981FE-1C91-4C9B-8E82-E1883F423F52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5C186-7AC0-4287-9BD8-0A7030BD6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744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981FE-1C91-4C9B-8E82-E1883F423F52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5C186-7AC0-4287-9BD8-0A7030BD6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17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981FE-1C91-4C9B-8E82-E1883F423F52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5C186-7AC0-4287-9BD8-0A7030BD6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345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981FE-1C91-4C9B-8E82-E1883F423F52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5C186-7AC0-4287-9BD8-0A7030BD6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581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981FE-1C91-4C9B-8E82-E1883F423F52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5C186-7AC0-4287-9BD8-0A7030BD6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191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981FE-1C91-4C9B-8E82-E1883F423F52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5C186-7AC0-4287-9BD8-0A7030BD6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560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3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1981FE-1C91-4C9B-8E82-E1883F423F52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5C186-7AC0-4287-9BD8-0A7030BD6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198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hyperlink" Target="http://jnm.snmjournals.org/content/58/12/2013.short" TargetMode="External"/><Relationship Id="rId3" Type="http://schemas.openxmlformats.org/officeDocument/2006/relationships/hyperlink" Target="https://www.sciencedirect.com/science/article/pii/S1936878X12008455" TargetMode="External"/><Relationship Id="rId7" Type="http://schemas.openxmlformats.org/officeDocument/2006/relationships/hyperlink" Target="https://link.springer.com/article/10.1007/s12350-011-9491-8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acc.org/latest-in-cardiology/journal-scans/2016/01/15/13/40/adenosine-versus-regadenoson-in-cardiac-stress" TargetMode="External"/><Relationship Id="rId11" Type="http://schemas.openxmlformats.org/officeDocument/2006/relationships/hyperlink" Target="https://link-springer-com.proxy.library.vcu.edu/article/10.1007/s12350-011-9487-4" TargetMode="External"/><Relationship Id="rId5" Type="http://schemas.openxmlformats.org/officeDocument/2006/relationships/hyperlink" Target="https://www.ncbi.nlm.nih.gov/pmc/articles/PMC4315668/" TargetMode="External"/><Relationship Id="rId10" Type="http://schemas.openxmlformats.org/officeDocument/2006/relationships/hyperlink" Target="https://www.ncbi.nlm.nih.gov/pmc/articles/PMC4333146/" TargetMode="External"/><Relationship Id="rId4" Type="http://schemas.openxmlformats.org/officeDocument/2006/relationships/hyperlink" Target="https://www-ncbi-nlm-nih-gov.proxy.library.vcu.edu/pubmed/29173905" TargetMode="External"/><Relationship Id="rId9" Type="http://schemas.openxmlformats.org/officeDocument/2006/relationships/hyperlink" Target="https://www.hindawi.com/journals/cmmm/2017/6810626/tab3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theraspheres.html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researchgate.net/figure/Planar-nuclear-medicine-shunt-study-Technetium-99-macroaggregated-albumin-was-injected_fig3_8399677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searchgate.net/figure/a-Three-phase-bone-scan-from-the-legs-Upper-row-A-anterior-images-of-the-perfusion_fig3_259472486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hare.net/ganeshkumar7982/new-seminar-41895221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hare.net/ganeshkumar7982/new-seminar-41895221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7212" y="3979114"/>
            <a:ext cx="6615654" cy="1002445"/>
          </a:xfrm>
        </p:spPr>
        <p:txBody>
          <a:bodyPr>
            <a:normAutofit fontScale="90000"/>
          </a:bodyPr>
          <a:lstStyle/>
          <a:p>
            <a:pPr algn="r">
              <a:defRPr/>
            </a:pPr>
            <a:r>
              <a:rPr lang="en-US" sz="6500" dirty="0" smtClean="0"/>
              <a:t>Dynamic Imaging </a:t>
            </a:r>
            <a:r>
              <a:rPr lang="en-US" sz="6500" dirty="0"/>
              <a:t/>
            </a:r>
            <a:br>
              <a:rPr lang="en-US" sz="6500" dirty="0"/>
            </a:br>
            <a:r>
              <a:rPr lang="en-US" sz="6500" dirty="0"/>
              <a:t>Current Applications</a:t>
            </a:r>
            <a:br>
              <a:rPr lang="en-US" sz="6500" dirty="0"/>
            </a:br>
            <a:endParaRPr lang="en-US" sz="33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6016" y="5694450"/>
            <a:ext cx="7289597" cy="520864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en-US" sz="2000" dirty="0"/>
              <a:t>Mark Crosthwaite, M.Ed., CNMT, PET, CNMT(RS), FSNMMI-TS</a:t>
            </a:r>
          </a:p>
          <a:p>
            <a:pPr algn="l">
              <a:defRPr/>
            </a:pPr>
            <a:r>
              <a:rPr lang="en-US" sz="2000" dirty="0"/>
              <a:t>Associate Professor and Program Director</a:t>
            </a:r>
          </a:p>
        </p:txBody>
      </p:sp>
      <p:pic>
        <p:nvPicPr>
          <p:cNvPr id="7172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2760" y="495301"/>
            <a:ext cx="2482850" cy="248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102" y="495301"/>
            <a:ext cx="2249488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5590" y="601798"/>
            <a:ext cx="247015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3998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39973"/>
          </a:xfrm>
        </p:spPr>
        <p:txBody>
          <a:bodyPr/>
          <a:lstStyle/>
          <a:p>
            <a:pPr algn="ctr"/>
            <a:r>
              <a:rPr lang="en-US" dirty="0"/>
              <a:t>Good Old Days?</a:t>
            </a:r>
            <a:r>
              <a:rPr lang="en-US" baseline="30000" dirty="0"/>
              <a:t>1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11840" y="1978399"/>
            <a:ext cx="5181600" cy="4351338"/>
          </a:xfrm>
        </p:spPr>
        <p:txBody>
          <a:bodyPr/>
          <a:lstStyle/>
          <a:p>
            <a:r>
              <a:rPr lang="en-US" dirty="0"/>
              <a:t>Rectilinear scanner had a single probe with a duplicating arm  that moved across film </a:t>
            </a:r>
          </a:p>
          <a:p>
            <a:r>
              <a:rPr lang="en-US" dirty="0"/>
              <a:t>The light source would flash on the film </a:t>
            </a:r>
          </a:p>
          <a:p>
            <a:r>
              <a:rPr lang="en-US" dirty="0"/>
              <a:t>Light intensity depended on the amount of activity present within the body</a:t>
            </a:r>
          </a:p>
          <a:p>
            <a:r>
              <a:rPr lang="en-US" dirty="0"/>
              <a:t>In this case the heart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4647" y="2433762"/>
            <a:ext cx="3307610" cy="2736754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134" y="2639209"/>
            <a:ext cx="5898159" cy="302971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9526" y="1456588"/>
            <a:ext cx="4854274" cy="5261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028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1889125" y="112713"/>
            <a:ext cx="8147050" cy="1033462"/>
          </a:xfrm>
        </p:spPr>
        <p:txBody>
          <a:bodyPr/>
          <a:lstStyle/>
          <a:p>
            <a:pPr algn="ctr" eaLnBrk="1" hangingPunct="1"/>
            <a:r>
              <a:rPr lang="en-US" altLang="en-US" sz="4000" dirty="0"/>
              <a:t>Why MPI?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sz="half" idx="1"/>
          </p:nvPr>
        </p:nvSpPr>
        <p:spPr>
          <a:xfrm>
            <a:off x="2022476" y="1762125"/>
            <a:ext cx="3840163" cy="4364038"/>
          </a:xfrm>
        </p:spPr>
        <p:txBody>
          <a:bodyPr/>
          <a:lstStyle/>
          <a:p>
            <a:pPr eaLnBrk="1" hangingPunct="1"/>
            <a:r>
              <a:rPr lang="en-US" altLang="en-US" dirty="0"/>
              <a:t>Diagnosing CAD Via</a:t>
            </a:r>
          </a:p>
          <a:p>
            <a:pPr lvl="1" eaLnBrk="1" hangingPunct="1"/>
            <a:r>
              <a:rPr lang="en-US" altLang="en-US" sz="2000" dirty="0"/>
              <a:t>Myocardial wall perfusion</a:t>
            </a:r>
          </a:p>
          <a:p>
            <a:pPr lvl="1" eaLnBrk="1" hangingPunct="1"/>
            <a:r>
              <a:rPr lang="en-US" altLang="en-US" sz="2000" dirty="0"/>
              <a:t>Assessing myocardial viability</a:t>
            </a:r>
          </a:p>
          <a:p>
            <a:pPr lvl="1" eaLnBrk="1" hangingPunct="1"/>
            <a:r>
              <a:rPr lang="en-US" altLang="en-US" sz="2000" dirty="0"/>
              <a:t>Looking at contractility and </a:t>
            </a:r>
            <a:r>
              <a:rPr lang="en-US" altLang="en-US" sz="2000" dirty="0" smtClean="0"/>
              <a:t>EF Determining </a:t>
            </a:r>
            <a:r>
              <a:rPr lang="en-US" altLang="en-US" sz="2000" dirty="0"/>
              <a:t>future cardiac events</a:t>
            </a:r>
          </a:p>
          <a:p>
            <a:pPr eaLnBrk="1" hangingPunct="1"/>
            <a:r>
              <a:rPr lang="en-US" altLang="en-US" sz="2200" dirty="0"/>
              <a:t>Less invasive</a:t>
            </a:r>
          </a:p>
          <a:p>
            <a:pPr eaLnBrk="1" hangingPunct="1"/>
            <a:r>
              <a:rPr lang="en-US" altLang="en-US" sz="2200" dirty="0"/>
              <a:t>Reduces health care costs </a:t>
            </a:r>
          </a:p>
          <a:p>
            <a:pPr eaLnBrk="1" hangingPunct="1"/>
            <a:r>
              <a:rPr lang="en-US" altLang="en-US" sz="2200" dirty="0" smtClean="0"/>
              <a:t>Does PET </a:t>
            </a:r>
            <a:r>
              <a:rPr lang="en-US" altLang="en-US" sz="2200" dirty="0"/>
              <a:t>brings in a new era </a:t>
            </a:r>
            <a:r>
              <a:rPr lang="en-US" altLang="en-US" sz="2200" dirty="0" smtClean="0"/>
              <a:t>of myocardial assessment?</a:t>
            </a:r>
            <a:endParaRPr lang="en-US" altLang="en-US" sz="22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7473" y="2509504"/>
            <a:ext cx="3671478" cy="2594511"/>
          </a:xfrm>
        </p:spPr>
      </p:pic>
      <p:sp>
        <p:nvSpPr>
          <p:cNvPr id="4" name="Rectangle 3"/>
          <p:cNvSpPr/>
          <p:nvPr/>
        </p:nvSpPr>
        <p:spPr>
          <a:xfrm>
            <a:off x="6787678" y="5408460"/>
            <a:ext cx="436800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https://www.independentimaging.com/expect-cardiac-stress-test/</a:t>
            </a:r>
          </a:p>
        </p:txBody>
      </p:sp>
    </p:spTree>
    <p:extLst>
      <p:ext uri="{BB962C8B-B14F-4D97-AF65-F5344CB8AC3E}">
        <p14:creationId xmlns:p14="http://schemas.microsoft.com/office/powerpoint/2010/main" val="2904122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81537"/>
          </a:xfrm>
        </p:spPr>
        <p:txBody>
          <a:bodyPr/>
          <a:lstStyle/>
          <a:p>
            <a:pPr algn="ctr"/>
            <a:r>
              <a:rPr lang="en-US" dirty="0"/>
              <a:t>Nuclear Cardiology and Our Goals</a:t>
            </a:r>
            <a:r>
              <a:rPr lang="en-US" baseline="30000" dirty="0"/>
              <a:t>1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451728"/>
            <a:ext cx="10515600" cy="4725235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 dirty="0"/>
              <a:t>Our current model with perfusion SPECT</a:t>
            </a:r>
          </a:p>
          <a:p>
            <a:pPr lvl="1"/>
            <a:r>
              <a:rPr lang="en-US" altLang="en-US" dirty="0"/>
              <a:t>Treatment of CAD</a:t>
            </a:r>
          </a:p>
          <a:p>
            <a:pPr lvl="2"/>
            <a:r>
              <a:rPr lang="en-US" altLang="en-US" dirty="0"/>
              <a:t>Find and identify the lesion </a:t>
            </a:r>
          </a:p>
          <a:p>
            <a:pPr lvl="2"/>
            <a:r>
              <a:rPr lang="en-US" altLang="en-US" dirty="0"/>
              <a:t>Treatment with revascularization</a:t>
            </a:r>
          </a:p>
          <a:p>
            <a:r>
              <a:rPr lang="en-US" altLang="en-US" dirty="0"/>
              <a:t>A new </a:t>
            </a:r>
            <a:r>
              <a:rPr lang="en-US" altLang="en-US" u="sng" dirty="0">
                <a:solidFill>
                  <a:srgbClr val="FF0000"/>
                </a:solidFill>
              </a:rPr>
              <a:t>Paradigm</a:t>
            </a:r>
            <a:r>
              <a:rPr lang="en-US" altLang="en-US" dirty="0"/>
              <a:t> </a:t>
            </a:r>
          </a:p>
          <a:p>
            <a:pPr lvl="1"/>
            <a:r>
              <a:rPr lang="en-US" altLang="en-US" dirty="0"/>
              <a:t>Myocardial Blood Flow (MBF) – measured in the rate of flow mL/minute/g</a:t>
            </a:r>
          </a:p>
          <a:p>
            <a:pPr lvl="1"/>
            <a:r>
              <a:rPr lang="en-US" altLang="en-US" dirty="0"/>
              <a:t>Myocardial Fraction Reserve (MFR)* – Difference of blood in arteries stress vs rest</a:t>
            </a:r>
          </a:p>
          <a:p>
            <a:pPr lvl="2"/>
            <a:r>
              <a:rPr lang="en-US" altLang="en-US" dirty="0"/>
              <a:t>MBF and MFR will go up with increase stress if its normal</a:t>
            </a:r>
          </a:p>
          <a:p>
            <a:pPr lvl="2"/>
            <a:r>
              <a:rPr lang="en-US" altLang="en-US" dirty="0"/>
              <a:t>MBF and MFR will drop in the presence of disease</a:t>
            </a:r>
          </a:p>
          <a:p>
            <a:r>
              <a:rPr lang="en-US" altLang="en-US" dirty="0"/>
              <a:t>From </a:t>
            </a:r>
            <a:r>
              <a:rPr lang="en-US" altLang="en-US" u="sng" dirty="0"/>
              <a:t>detection</a:t>
            </a:r>
            <a:r>
              <a:rPr lang="en-US" altLang="en-US" dirty="0"/>
              <a:t> to </a:t>
            </a:r>
            <a:r>
              <a:rPr lang="en-US" altLang="en-US" u="sng" dirty="0"/>
              <a:t>prediction</a:t>
            </a:r>
            <a:r>
              <a:rPr lang="en-US" altLang="en-US" dirty="0"/>
              <a:t> of resulting in the prevention of cardiac disease</a:t>
            </a:r>
          </a:p>
          <a:p>
            <a:pPr lvl="2"/>
            <a:r>
              <a:rPr lang="en-US" altLang="en-US" dirty="0"/>
              <a:t>Knowing blood flow to the myocardial tissue</a:t>
            </a:r>
          </a:p>
          <a:p>
            <a:pPr lvl="3"/>
            <a:r>
              <a:rPr lang="en-US" altLang="en-US" dirty="0"/>
              <a:t>Evaluate current therapy – Pre and post cardiac med</a:t>
            </a:r>
          </a:p>
          <a:p>
            <a:pPr lvl="3"/>
            <a:r>
              <a:rPr lang="en-US" altLang="en-US" dirty="0"/>
              <a:t>Assessing from baseline, following the patient, gives a more personalized approach</a:t>
            </a:r>
          </a:p>
          <a:p>
            <a:pPr lvl="3"/>
            <a:r>
              <a:rPr lang="en-US" altLang="en-US" dirty="0"/>
              <a:t>Disease prevention</a:t>
            </a:r>
          </a:p>
          <a:p>
            <a:pPr marL="457200" lvl="1" indent="0">
              <a:buNone/>
            </a:pPr>
            <a:endParaRPr lang="en-US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378335" y="6282029"/>
            <a:ext cx="63080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  MFR and Coronary Flow Reserve (CFR) has the same definition.</a:t>
            </a:r>
          </a:p>
        </p:txBody>
      </p:sp>
    </p:spTree>
    <p:extLst>
      <p:ext uri="{BB962C8B-B14F-4D97-AF65-F5344CB8AC3E}">
        <p14:creationId xmlns:p14="http://schemas.microsoft.com/office/powerpoint/2010/main" val="3517917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Ingredients Required to Assess MFR and MBF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1878675"/>
            <a:ext cx="10515600" cy="4298287"/>
          </a:xfrm>
        </p:spPr>
        <p:txBody>
          <a:bodyPr/>
          <a:lstStyle/>
          <a:p>
            <a:r>
              <a:rPr lang="en-US" dirty="0" smtClean="0"/>
              <a:t>Extraction Fraction – the higher the better</a:t>
            </a:r>
          </a:p>
          <a:p>
            <a:pPr lvl="1"/>
            <a:r>
              <a:rPr lang="en-US" dirty="0" smtClean="0"/>
              <a:t>The less roll-off the better</a:t>
            </a:r>
          </a:p>
          <a:p>
            <a:r>
              <a:rPr lang="en-US" dirty="0" smtClean="0"/>
              <a:t>Ability to image the dynamic uptake of the radiotracer</a:t>
            </a:r>
          </a:p>
          <a:p>
            <a:pPr lvl="1"/>
            <a:r>
              <a:rPr lang="en-US" dirty="0" smtClean="0"/>
              <a:t>The amount of scintillating crystal around the heart</a:t>
            </a:r>
          </a:p>
          <a:p>
            <a:pPr lvl="1"/>
            <a:r>
              <a:rPr lang="en-US" dirty="0" smtClean="0"/>
              <a:t>Type of crystal </a:t>
            </a:r>
          </a:p>
          <a:p>
            <a:r>
              <a:rPr lang="en-US" dirty="0" smtClean="0"/>
              <a:t>Application of technology:  Attenuation Correction, Motion Correction, Counting Statistics</a:t>
            </a:r>
          </a:p>
          <a:p>
            <a:r>
              <a:rPr lang="en-US" dirty="0" smtClean="0"/>
              <a:t>Pharmacological Stressing</a:t>
            </a:r>
          </a:p>
          <a:p>
            <a:r>
              <a:rPr lang="en-US" dirty="0" smtClean="0"/>
              <a:t>Resolution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78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3224"/>
          </a:xfrm>
        </p:spPr>
        <p:txBody>
          <a:bodyPr/>
          <a:lstStyle/>
          <a:p>
            <a:pPr algn="ctr"/>
            <a:r>
              <a:rPr lang="en-US" dirty="0" smtClean="0"/>
              <a:t>Effects of Myocardial Flow Reserve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63167"/>
            <a:ext cx="10515600" cy="4921741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MFR is the reserve in coronary circulation</a:t>
            </a:r>
          </a:p>
          <a:p>
            <a:pPr lvl="1"/>
            <a:r>
              <a:rPr lang="en-US" dirty="0" smtClean="0"/>
              <a:t>Exercises causes ATP        ADP        AMP        Adenosine (vasodilation)</a:t>
            </a:r>
          </a:p>
          <a:p>
            <a:pPr lvl="1"/>
            <a:r>
              <a:rPr lang="en-US" dirty="0" smtClean="0"/>
              <a:t>Normal flow reserve can increase by 3 to 4 fold</a:t>
            </a:r>
          </a:p>
          <a:p>
            <a:pPr lvl="1"/>
            <a:r>
              <a:rPr lang="en-US" dirty="0" smtClean="0"/>
              <a:t>Ischemic (~80 occlusion) ~1.6 fold increase</a:t>
            </a:r>
          </a:p>
          <a:p>
            <a:pPr lvl="2"/>
            <a:r>
              <a:rPr lang="en-US" dirty="0" smtClean="0"/>
              <a:t>Exercise X2</a:t>
            </a:r>
          </a:p>
          <a:p>
            <a:pPr lvl="2"/>
            <a:r>
              <a:rPr lang="en-US" dirty="0" smtClean="0"/>
              <a:t>Dipyridamole x 4.3</a:t>
            </a:r>
          </a:p>
          <a:p>
            <a:pPr lvl="2"/>
            <a:r>
              <a:rPr lang="en-US" dirty="0" smtClean="0"/>
              <a:t>Adenosine x 4.4</a:t>
            </a:r>
          </a:p>
          <a:p>
            <a:pPr lvl="2"/>
            <a:r>
              <a:rPr lang="en-US" dirty="0" smtClean="0"/>
              <a:t>Lexiscan x2 – 2.4 </a:t>
            </a:r>
          </a:p>
          <a:p>
            <a:pPr lvl="1"/>
            <a:r>
              <a:rPr lang="en-US" dirty="0" smtClean="0"/>
              <a:t>Increase flow = increase counts 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4247804" y="3299062"/>
            <a:ext cx="415636" cy="831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5264727" y="3310142"/>
            <a:ext cx="415636" cy="831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6406341" y="3340625"/>
            <a:ext cx="415636" cy="831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649" y="1455334"/>
            <a:ext cx="5652788" cy="1130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204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2022475" y="1"/>
            <a:ext cx="8147050" cy="1196975"/>
          </a:xfrm>
        </p:spPr>
        <p:txBody>
          <a:bodyPr/>
          <a:lstStyle/>
          <a:p>
            <a:pPr eaLnBrk="1" hangingPunct="1"/>
            <a:r>
              <a:rPr lang="en-US" altLang="en-US"/>
              <a:t>Pharm-it with Lexiscan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sz="half" idx="1"/>
          </p:nvPr>
        </p:nvSpPr>
        <p:spPr>
          <a:xfrm>
            <a:off x="1234200" y="1648041"/>
            <a:ext cx="4273221" cy="4364038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dirty="0"/>
              <a:t>Unit dose is 0.4 mg</a:t>
            </a:r>
          </a:p>
          <a:p>
            <a:pPr eaLnBrk="1" hangingPunct="1"/>
            <a:r>
              <a:rPr lang="en-US" altLang="en-US" dirty="0"/>
              <a:t>Inject slowly</a:t>
            </a:r>
          </a:p>
          <a:p>
            <a:pPr eaLnBrk="1" hangingPunct="1"/>
            <a:r>
              <a:rPr lang="en-US" altLang="en-US" dirty="0"/>
              <a:t>Flush it with saline</a:t>
            </a:r>
          </a:p>
          <a:p>
            <a:pPr eaLnBrk="1" hangingPunct="1"/>
            <a:r>
              <a:rPr lang="en-US" altLang="en-US" dirty="0"/>
              <a:t>Inject 30 </a:t>
            </a:r>
            <a:r>
              <a:rPr lang="en-US" altLang="en-US" dirty="0" err="1"/>
              <a:t>mCi</a:t>
            </a:r>
            <a:r>
              <a:rPr lang="en-US" altLang="en-US" dirty="0"/>
              <a:t> </a:t>
            </a:r>
            <a:r>
              <a:rPr lang="en-US" altLang="en-US" baseline="30000" dirty="0"/>
              <a:t>99m</a:t>
            </a:r>
            <a:r>
              <a:rPr lang="en-US" altLang="en-US" dirty="0"/>
              <a:t>Tc - tracer</a:t>
            </a:r>
          </a:p>
          <a:p>
            <a:pPr eaLnBrk="1" hangingPunct="1"/>
            <a:r>
              <a:rPr lang="en-US" altLang="en-US" dirty="0"/>
              <a:t>Scan 30 to 60 minutes later</a:t>
            </a:r>
          </a:p>
          <a:p>
            <a:pPr eaLnBrk="1" hangingPunct="1"/>
            <a:r>
              <a:rPr lang="en-US" altLang="en-US" dirty="0"/>
              <a:t>Aminophylline reverses the effect (same with adenosine)</a:t>
            </a:r>
          </a:p>
          <a:p>
            <a:pPr eaLnBrk="1" hangingPunct="1"/>
            <a:r>
              <a:rPr lang="en-US" altLang="en-US" dirty="0"/>
              <a:t>Look out for the BKG</a:t>
            </a:r>
          </a:p>
        </p:txBody>
      </p:sp>
      <p:pic>
        <p:nvPicPr>
          <p:cNvPr id="22532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8060" b="-108060"/>
          <a:stretch>
            <a:fillRect/>
          </a:stretch>
        </p:blipFill>
        <p:spPr>
          <a:xfrm>
            <a:off x="6068489" y="1011274"/>
            <a:ext cx="4960816" cy="5637572"/>
          </a:xfrm>
        </p:spPr>
      </p:pic>
    </p:spTree>
    <p:extLst>
      <p:ext uri="{BB962C8B-B14F-4D97-AF65-F5344CB8AC3E}">
        <p14:creationId xmlns:p14="http://schemas.microsoft.com/office/powerpoint/2010/main" val="345453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 idx="4294967295"/>
          </p:nvPr>
        </p:nvSpPr>
        <p:spPr>
          <a:xfrm>
            <a:off x="1695796" y="149630"/>
            <a:ext cx="8147050" cy="984250"/>
          </a:xfrm>
        </p:spPr>
        <p:txBody>
          <a:bodyPr/>
          <a:lstStyle/>
          <a:p>
            <a:pPr algn="ctr" eaLnBrk="1" hangingPunct="1"/>
            <a:r>
              <a:rPr lang="en-US" altLang="en-US" dirty="0"/>
              <a:t>Lexiscan vs. </a:t>
            </a:r>
            <a:r>
              <a:rPr lang="en-US" altLang="en-US" dirty="0" smtClean="0"/>
              <a:t>Adenosine</a:t>
            </a:r>
            <a:r>
              <a:rPr lang="en-US" altLang="en-US" baseline="30000" dirty="0" smtClean="0"/>
              <a:t>3</a:t>
            </a:r>
            <a:endParaRPr lang="en-US" altLang="en-US" baseline="30000" dirty="0"/>
          </a:p>
        </p:txBody>
      </p:sp>
      <p:sp>
        <p:nvSpPr>
          <p:cNvPr id="24579" name="Content Placeholder 4"/>
          <p:cNvSpPr>
            <a:spLocks noGrp="1"/>
          </p:cNvSpPr>
          <p:nvPr>
            <p:ph idx="4294967295"/>
          </p:nvPr>
        </p:nvSpPr>
        <p:spPr>
          <a:xfrm>
            <a:off x="1612669" y="1263160"/>
            <a:ext cx="8147050" cy="5106987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dirty="0"/>
              <a:t>Most of the world uses </a:t>
            </a:r>
            <a:r>
              <a:rPr lang="en-US" altLang="en-US" dirty="0" smtClean="0"/>
              <a:t>Lexiscan, </a:t>
            </a:r>
            <a:r>
              <a:rPr lang="en-US" altLang="en-US" dirty="0"/>
              <a:t>but is that a good idea?</a:t>
            </a:r>
          </a:p>
          <a:p>
            <a:pPr eaLnBrk="1" hangingPunct="1"/>
            <a:r>
              <a:rPr lang="en-US" altLang="en-US" dirty="0"/>
              <a:t>Brink HL, et al (2016) compared the agents </a:t>
            </a:r>
          </a:p>
          <a:p>
            <a:pPr lvl="1" eaLnBrk="1" hangingPunct="1"/>
            <a:r>
              <a:rPr lang="en-US" altLang="en-US" dirty="0"/>
              <a:t>489 patients – 235 with adenosine and 254 with </a:t>
            </a:r>
            <a:r>
              <a:rPr lang="en-US" altLang="en-US" dirty="0" smtClean="0"/>
              <a:t>Lexiscan</a:t>
            </a:r>
            <a:endParaRPr lang="en-US" altLang="en-US" dirty="0"/>
          </a:p>
          <a:p>
            <a:pPr lvl="1" eaLnBrk="1" hangingPunct="1"/>
            <a:r>
              <a:rPr lang="en-US" altLang="en-US" dirty="0"/>
              <a:t>80% had reaction to </a:t>
            </a:r>
            <a:r>
              <a:rPr lang="en-US" altLang="en-US" dirty="0" smtClean="0"/>
              <a:t>Lexiscan </a:t>
            </a:r>
            <a:r>
              <a:rPr lang="en-US" altLang="en-US" dirty="0"/>
              <a:t>and 31.5% had a reaction to adenosine</a:t>
            </a:r>
          </a:p>
          <a:p>
            <a:pPr lvl="1" eaLnBrk="1" hangingPunct="1"/>
            <a:r>
              <a:rPr lang="en-US" altLang="en-US" dirty="0"/>
              <a:t>Reactions –arrhythmias, dyspnea, headache</a:t>
            </a:r>
          </a:p>
          <a:p>
            <a:pPr lvl="1" eaLnBrk="1" hangingPunct="1"/>
            <a:r>
              <a:rPr lang="en-US" altLang="en-US" dirty="0"/>
              <a:t>Aminophylline – 19.2% </a:t>
            </a:r>
            <a:r>
              <a:rPr lang="en-US" altLang="en-US" dirty="0" smtClean="0"/>
              <a:t>Lexiscan </a:t>
            </a:r>
            <a:r>
              <a:rPr lang="en-US" altLang="en-US" dirty="0"/>
              <a:t>and 0.8% adenosine</a:t>
            </a:r>
          </a:p>
          <a:p>
            <a:pPr eaLnBrk="1" hangingPunct="1"/>
            <a:r>
              <a:rPr lang="en-US" altLang="en-US" dirty="0"/>
              <a:t>Results</a:t>
            </a:r>
          </a:p>
          <a:p>
            <a:pPr lvl="1" eaLnBrk="1" hangingPunct="1"/>
            <a:r>
              <a:rPr lang="en-US" altLang="en-US" dirty="0"/>
              <a:t>Adenosine better tolerated</a:t>
            </a:r>
          </a:p>
          <a:p>
            <a:pPr lvl="1" eaLnBrk="1" hangingPunct="1"/>
            <a:r>
              <a:rPr lang="en-US" altLang="en-US" dirty="0"/>
              <a:t>Adenosine cost $25k less</a:t>
            </a:r>
          </a:p>
          <a:p>
            <a:pPr eaLnBrk="1" hangingPunct="1"/>
            <a:r>
              <a:rPr lang="en-US" altLang="en-US" dirty="0"/>
              <a:t>Why was adenosine better tolerated?  It has to do with </a:t>
            </a:r>
            <a:r>
              <a:rPr lang="en-US" altLang="en-US" dirty="0" smtClean="0"/>
              <a:t>biological </a:t>
            </a:r>
            <a:r>
              <a:rPr lang="en-US" altLang="en-US" dirty="0"/>
              <a:t>T</a:t>
            </a:r>
            <a:r>
              <a:rPr lang="en-US" altLang="en-US" baseline="-25000" dirty="0"/>
              <a:t>1/2 </a:t>
            </a:r>
            <a:r>
              <a:rPr lang="en-US" altLang="en-US" dirty="0"/>
              <a:t>~ 10 seconds</a:t>
            </a:r>
            <a:endParaRPr lang="en-US" alt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537705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Radiotracer Extraction Fraction</a:t>
            </a:r>
            <a:r>
              <a:rPr lang="en-US" baseline="30000" dirty="0" smtClean="0"/>
              <a:t>4</a:t>
            </a:r>
            <a:endParaRPr lang="en-US" baseline="30000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Consider the linear progression – As blood flow increases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Roll-off – as you continue to increase stress uptake “flattens out”</a:t>
            </a:r>
          </a:p>
          <a:p>
            <a:pPr lvl="1"/>
            <a:r>
              <a:rPr lang="en-US" dirty="0" smtClean="0"/>
              <a:t>Increase stress has less effect</a:t>
            </a:r>
          </a:p>
          <a:p>
            <a:pPr lvl="1"/>
            <a:r>
              <a:rPr lang="en-US" dirty="0" smtClean="0"/>
              <a:t>Reduced count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High-extraction </a:t>
            </a:r>
            <a:r>
              <a:rPr lang="en-US" dirty="0" smtClean="0"/>
              <a:t>fraction – is most ideal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Compare rest to exercise to pharmacological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Improved extraction will help in  calculating absolute </a:t>
            </a:r>
            <a:r>
              <a:rPr lang="en-US" dirty="0"/>
              <a:t>quantification of myocardial blood </a:t>
            </a:r>
            <a:r>
              <a:rPr lang="en-US" dirty="0" smtClean="0"/>
              <a:t>flow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063" y="1825625"/>
            <a:ext cx="4193010" cy="4105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634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" y="1420841"/>
            <a:ext cx="10515600" cy="1325563"/>
          </a:xfrm>
        </p:spPr>
        <p:txBody>
          <a:bodyPr/>
          <a:lstStyle/>
          <a:p>
            <a:pPr algn="ctr"/>
            <a:r>
              <a:rPr lang="en-US" b="1" dirty="0" smtClean="0"/>
              <a:t>Let’s First Look at Using Gamma Camera Technology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761" y="3362317"/>
            <a:ext cx="5148470" cy="26438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972" y="2660072"/>
            <a:ext cx="2195969" cy="3466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7705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2022475" y="93663"/>
            <a:ext cx="8147050" cy="889000"/>
          </a:xfrm>
        </p:spPr>
        <p:txBody>
          <a:bodyPr/>
          <a:lstStyle/>
          <a:p>
            <a:pPr algn="ctr" eaLnBrk="1" hangingPunct="1"/>
            <a:r>
              <a:rPr lang="en-US" altLang="en-US" dirty="0" smtClean="0"/>
              <a:t>Gamma Camera Application</a:t>
            </a:r>
            <a:endParaRPr lang="en-US" altLang="en-US" dirty="0"/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>
          <a:xfrm>
            <a:off x="556953" y="1081637"/>
            <a:ext cx="9945081" cy="5465763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baseline="30000" dirty="0" smtClean="0"/>
              <a:t>201</a:t>
            </a:r>
            <a:r>
              <a:rPr lang="en-US" altLang="en-US" dirty="0" smtClean="0"/>
              <a:t>Tl</a:t>
            </a:r>
            <a:endParaRPr lang="en-US" altLang="en-US" dirty="0"/>
          </a:p>
          <a:p>
            <a:pPr lvl="1" eaLnBrk="1" hangingPunct="1"/>
            <a:r>
              <a:rPr lang="en-US" altLang="en-US" dirty="0"/>
              <a:t>Has redistribution properties</a:t>
            </a:r>
          </a:p>
          <a:p>
            <a:pPr lvl="1" eaLnBrk="1" hangingPunct="1"/>
            <a:r>
              <a:rPr lang="en-US" altLang="en-US" dirty="0" smtClean="0"/>
              <a:t>High </a:t>
            </a:r>
            <a:r>
              <a:rPr lang="en-US" altLang="en-US" dirty="0"/>
              <a:t>extraction fraction at normal flow rates ~87%</a:t>
            </a:r>
          </a:p>
          <a:p>
            <a:pPr lvl="1" eaLnBrk="1" hangingPunct="1"/>
            <a:r>
              <a:rPr lang="en-US" altLang="en-US" dirty="0"/>
              <a:t>Long T</a:t>
            </a:r>
            <a:r>
              <a:rPr lang="en-US" altLang="en-US" baseline="-25000" dirty="0"/>
              <a:t>1/2</a:t>
            </a:r>
            <a:r>
              <a:rPr lang="en-US" altLang="en-US" dirty="0"/>
              <a:t> = increased dosimetry</a:t>
            </a:r>
          </a:p>
          <a:p>
            <a:pPr lvl="1" eaLnBrk="1" hangingPunct="1"/>
            <a:r>
              <a:rPr lang="en-US" altLang="en-US" dirty="0"/>
              <a:t>Low energy = greater </a:t>
            </a:r>
            <a:r>
              <a:rPr lang="en-US" altLang="en-US" dirty="0" smtClean="0"/>
              <a:t>attenuation when compared to </a:t>
            </a:r>
            <a:r>
              <a:rPr lang="en-US" altLang="en-US" baseline="30000" dirty="0" smtClean="0"/>
              <a:t>99m</a:t>
            </a:r>
            <a:r>
              <a:rPr lang="en-US" altLang="en-US" dirty="0" smtClean="0"/>
              <a:t>Tc</a:t>
            </a:r>
          </a:p>
          <a:p>
            <a:pPr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en-US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99m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Tc-sestamibi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was the first to come out</a:t>
            </a:r>
          </a:p>
          <a:p>
            <a:pPr lvl="1">
              <a:buClr>
                <a:schemeClr val="tx1">
                  <a:lumMod val="50000"/>
                  <a:lumOff val="50000"/>
                </a:schemeClr>
              </a:buClr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Uptake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and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retention, with little redistribution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Extraction fraction 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68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%</a:t>
            </a:r>
          </a:p>
          <a:p>
            <a:pPr lvl="1">
              <a:buClr>
                <a:schemeClr val="tx1">
                  <a:lumMod val="50000"/>
                  <a:lumOff val="50000"/>
                </a:schemeClr>
              </a:buClr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Less attenuation when compared with </a:t>
            </a:r>
            <a:r>
              <a:rPr lang="en-US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Tl</a:t>
            </a:r>
          </a:p>
          <a:p>
            <a:pPr lvl="1">
              <a:buClr>
                <a:schemeClr val="tx1">
                  <a:lumMod val="50000"/>
                  <a:lumOff val="50000"/>
                </a:schemeClr>
              </a:buClr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Should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we talk about hepatic clearance?</a:t>
            </a:r>
          </a:p>
          <a:p>
            <a:pPr lvl="1">
              <a:buClr>
                <a:schemeClr val="tx1">
                  <a:lumMod val="50000"/>
                  <a:lumOff val="50000"/>
                </a:schemeClr>
              </a:buClr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injections – 1 day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protocol</a:t>
            </a:r>
          </a:p>
          <a:p>
            <a:pPr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Tetrofosmin as similar prosperities, however:</a:t>
            </a:r>
          </a:p>
          <a:p>
            <a:pPr lvl="1">
              <a:buClr>
                <a:schemeClr val="tx1">
                  <a:lumMod val="50000"/>
                  <a:lumOff val="50000"/>
                </a:schemeClr>
              </a:buClr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Extraction fraction is 54% therefore reduced count density</a:t>
            </a:r>
          </a:p>
          <a:p>
            <a:pPr lvl="1">
              <a:buClr>
                <a:schemeClr val="tx1">
                  <a:lumMod val="50000"/>
                  <a:lumOff val="50000"/>
                </a:schemeClr>
              </a:buClr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Improved hepatic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clearance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>
              <a:buClr>
                <a:schemeClr val="tx1">
                  <a:lumMod val="50000"/>
                  <a:lumOff val="50000"/>
                </a:schemeClr>
              </a:buClr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03652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0" smtClean="0"/>
              <a:t>Frost Bite and Electrical Burns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b="1"/>
              <a:t>Frost Bite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baseline="30000"/>
              <a:t>99m</a:t>
            </a:r>
            <a:r>
              <a:rPr lang="en-US"/>
              <a:t>TcO</a:t>
            </a:r>
            <a:r>
              <a:rPr lang="en-US" baseline="-25000"/>
              <a:t>4</a:t>
            </a:r>
            <a:r>
              <a:rPr lang="en-US" baseline="30000"/>
              <a:t>- </a:t>
            </a:r>
            <a:r>
              <a:rPr lang="en-US"/>
              <a:t>used to evaluate viable from non-viable tissue in the finger and toes.  Lack of activity indicated loss of blood flow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b="1"/>
              <a:t>Electrical Burns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/>
              <a:t>Using </a:t>
            </a:r>
            <a:r>
              <a:rPr lang="en-US" baseline="30000"/>
              <a:t>99m</a:t>
            </a:r>
            <a:r>
              <a:rPr lang="en-US"/>
              <a:t>TcPYP extent of muscle damage can be determined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/>
              <a:t>Lacking uptake and flow was an indication of necrotic tissue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/>
              <a:t>Delayed images also showed a donut shapes (cold center) and focal hotspots indicating damaged viable  to the tissue</a:t>
            </a:r>
          </a:p>
        </p:txBody>
      </p:sp>
    </p:spTree>
    <p:extLst>
      <p:ext uri="{BB962C8B-B14F-4D97-AF65-F5344CB8AC3E}">
        <p14:creationId xmlns:p14="http://schemas.microsoft.com/office/powerpoint/2010/main" val="2092305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006" y="365126"/>
            <a:ext cx="10515600" cy="728384"/>
          </a:xfrm>
        </p:spPr>
        <p:txBody>
          <a:bodyPr/>
          <a:lstStyle/>
          <a:p>
            <a:pPr algn="ctr"/>
            <a:r>
              <a:rPr lang="en-US" dirty="0"/>
              <a:t>Can </a:t>
            </a:r>
            <a:r>
              <a:rPr lang="en-US" baseline="30000" dirty="0"/>
              <a:t>99m</a:t>
            </a:r>
            <a:r>
              <a:rPr lang="en-US" dirty="0"/>
              <a:t>Tc Assess </a:t>
            </a:r>
            <a:r>
              <a:rPr lang="en-US" dirty="0" smtClean="0"/>
              <a:t>MFR/MBF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76313"/>
            <a:ext cx="10515600" cy="480065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Radiotracer – has a poor extraction fraction however, more work needs to be done with animal models</a:t>
            </a:r>
          </a:p>
          <a:p>
            <a:r>
              <a:rPr lang="en-US" dirty="0"/>
              <a:t>Instrumentation requires fast rotation of a dual imaging system to acquire the appropriate temporal resolution</a:t>
            </a:r>
          </a:p>
          <a:p>
            <a:pPr lvl="1"/>
            <a:r>
              <a:rPr lang="en-US" dirty="0"/>
              <a:t>Klein has had some success with animal models</a:t>
            </a:r>
            <a:r>
              <a:rPr lang="en-US" baseline="30000" dirty="0"/>
              <a:t>9</a:t>
            </a:r>
          </a:p>
          <a:p>
            <a:pPr lvl="1"/>
            <a:r>
              <a:rPr lang="en-US" dirty="0"/>
              <a:t>Success in determining MBF correlates with low vs high probability of disease</a:t>
            </a:r>
          </a:p>
          <a:p>
            <a:r>
              <a:rPr lang="en-US" dirty="0"/>
              <a:t>In general SPECT has less counts with limited temporal resolution resulting in poor count sensitivity</a:t>
            </a:r>
          </a:p>
          <a:p>
            <a:r>
              <a:rPr lang="en-US" dirty="0" smtClean="0"/>
              <a:t>Solid State – SPECT improves the </a:t>
            </a:r>
            <a:r>
              <a:rPr lang="en-US" dirty="0"/>
              <a:t>quantitative process</a:t>
            </a:r>
          </a:p>
          <a:p>
            <a:pPr lvl="1"/>
            <a:r>
              <a:rPr lang="en-US" dirty="0"/>
              <a:t>Increase in counts and resolution</a:t>
            </a:r>
          </a:p>
          <a:p>
            <a:pPr lvl="1"/>
            <a:r>
              <a:rPr lang="en-US" dirty="0"/>
              <a:t>Improved software</a:t>
            </a:r>
          </a:p>
          <a:p>
            <a:pPr lvl="1"/>
            <a:r>
              <a:rPr lang="en-US" dirty="0"/>
              <a:t>Higher sensitive</a:t>
            </a:r>
          </a:p>
          <a:p>
            <a:pPr lvl="1"/>
            <a:r>
              <a:rPr lang="en-US" dirty="0"/>
              <a:t>Focusing collimators</a:t>
            </a:r>
          </a:p>
        </p:txBody>
      </p:sp>
    </p:spTree>
    <p:extLst>
      <p:ext uri="{BB962C8B-B14F-4D97-AF65-F5344CB8AC3E}">
        <p14:creationId xmlns:p14="http://schemas.microsoft.com/office/powerpoint/2010/main" val="2597697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7093"/>
          </a:xfrm>
        </p:spPr>
        <p:txBody>
          <a:bodyPr/>
          <a:lstStyle/>
          <a:p>
            <a:r>
              <a:rPr lang="en-US" dirty="0" smtClean="0"/>
              <a:t>Traditional Gamma Camera vs CZT Technology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88423" y="5425471"/>
            <a:ext cx="1200357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In general, these system crystals,  Cadmium–zinc–telluride </a:t>
            </a:r>
            <a:r>
              <a:rPr lang="en-US" dirty="0"/>
              <a:t>(CZT</a:t>
            </a:r>
            <a:r>
              <a:rPr lang="en-US" dirty="0" smtClean="0"/>
              <a:t>) have better energy resolution in traditional SPECT systems. Each CZT crystals are 2.46 mm in size, improving spatial and energy resolution when compared to Na(I).  D-SPECT 10 detectors rotate to increase the amount of angles of acquisition, while the NM 530c remain stationary.</a:t>
            </a:r>
            <a:endParaRPr lang="en-US" dirty="0">
              <a:effectLst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957" y="1794158"/>
            <a:ext cx="4230064" cy="308680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245" y="1528258"/>
            <a:ext cx="7391068" cy="3491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444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124057"/>
            <a:ext cx="10515600" cy="68227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PET to Solid State Gamma Camera</a:t>
            </a:r>
            <a:r>
              <a:rPr lang="en-US" baseline="30000" dirty="0" smtClean="0"/>
              <a:t>5</a:t>
            </a:r>
            <a:endParaRPr lang="en-US" baseline="30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3240287"/>
            <a:ext cx="10515600" cy="3718964"/>
          </a:xfrm>
        </p:spPr>
        <p:txBody>
          <a:bodyPr/>
          <a:lstStyle/>
          <a:p>
            <a:r>
              <a:rPr lang="en-US" dirty="0" smtClean="0"/>
              <a:t>Wells and colleagues compared </a:t>
            </a:r>
            <a:r>
              <a:rPr lang="en-US" baseline="30000" dirty="0" smtClean="0"/>
              <a:t>82</a:t>
            </a:r>
            <a:r>
              <a:rPr lang="en-US" dirty="0" smtClean="0"/>
              <a:t>Rb and </a:t>
            </a:r>
            <a:r>
              <a:rPr lang="en-US" baseline="30000" dirty="0" smtClean="0"/>
              <a:t>13</a:t>
            </a:r>
            <a:r>
              <a:rPr lang="en-US" dirty="0" smtClean="0"/>
              <a:t>N-ammonia to </a:t>
            </a:r>
            <a:r>
              <a:rPr lang="en-US" baseline="30000" dirty="0" smtClean="0"/>
              <a:t>99m</a:t>
            </a:r>
            <a:r>
              <a:rPr lang="en-US" dirty="0" smtClean="0"/>
              <a:t>Tc-tetrofosmin</a:t>
            </a:r>
          </a:p>
          <a:p>
            <a:r>
              <a:rPr lang="en-US" dirty="0" smtClean="0"/>
              <a:t>A 1-tissue compartment model was used</a:t>
            </a:r>
          </a:p>
          <a:p>
            <a:r>
              <a:rPr lang="en-US" baseline="30000" dirty="0" smtClean="0"/>
              <a:t>99m</a:t>
            </a:r>
            <a:r>
              <a:rPr lang="en-US" dirty="0" smtClean="0"/>
              <a:t>Tc-tetrofosmin was most successful when patient motion correction and evaluation of tracer binding to RBCs was applied </a:t>
            </a:r>
          </a:p>
          <a:p>
            <a:r>
              <a:rPr lang="en-US" dirty="0" smtClean="0"/>
              <a:t>Global MFR and MFB can be compared to PET tracers</a:t>
            </a:r>
          </a:p>
          <a:p>
            <a:pPr lvl="1"/>
            <a:r>
              <a:rPr lang="en-US" dirty="0" smtClean="0"/>
              <a:t>Variation of MBF was 2% ± 32%</a:t>
            </a:r>
          </a:p>
          <a:p>
            <a:pPr lvl="1"/>
            <a:r>
              <a:rPr lang="en-US" dirty="0" smtClean="0"/>
              <a:t>Variation to MBR was 2% ± 28%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594" y="806335"/>
            <a:ext cx="5027659" cy="2372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13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45524" y="913765"/>
            <a:ext cx="10515600" cy="1006476"/>
          </a:xfrm>
        </p:spPr>
        <p:txBody>
          <a:bodyPr/>
          <a:lstStyle/>
          <a:p>
            <a:pPr algn="ctr"/>
            <a:r>
              <a:rPr lang="en-US" dirty="0" smtClean="0"/>
              <a:t>PET – Cardiac Quantification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740" y="2745926"/>
            <a:ext cx="6033875" cy="323923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440537" y="5106386"/>
            <a:ext cx="11402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aseline="30000" dirty="0" smtClean="0"/>
              <a:t>15</a:t>
            </a:r>
            <a:r>
              <a:rPr lang="en-US" dirty="0" smtClean="0"/>
              <a:t>O-Water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502878" y="3190495"/>
            <a:ext cx="7136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aseline="30000" dirty="0" smtClean="0"/>
              <a:t>13</a:t>
            </a:r>
            <a:r>
              <a:rPr lang="en-US" dirty="0" smtClean="0"/>
              <a:t>NH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sp>
        <p:nvSpPr>
          <p:cNvPr id="8" name="Rectangle 7"/>
          <p:cNvSpPr/>
          <p:nvPr/>
        </p:nvSpPr>
        <p:spPr>
          <a:xfrm>
            <a:off x="8553992" y="2745926"/>
            <a:ext cx="5886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aseline="30000" dirty="0"/>
              <a:t>82</a:t>
            </a:r>
            <a:r>
              <a:rPr lang="en-US" dirty="0"/>
              <a:t>Rb</a:t>
            </a:r>
          </a:p>
        </p:txBody>
      </p:sp>
      <p:sp>
        <p:nvSpPr>
          <p:cNvPr id="9" name="Rectangle 8"/>
          <p:cNvSpPr/>
          <p:nvPr/>
        </p:nvSpPr>
        <p:spPr>
          <a:xfrm>
            <a:off x="3070427" y="2821163"/>
            <a:ext cx="12538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aseline="30000" dirty="0"/>
              <a:t>18</a:t>
            </a:r>
            <a:r>
              <a:rPr lang="en-US" dirty="0"/>
              <a:t>Flupiridaz</a:t>
            </a:r>
          </a:p>
        </p:txBody>
      </p:sp>
    </p:spTree>
    <p:extLst>
      <p:ext uri="{BB962C8B-B14F-4D97-AF65-F5344CB8AC3E}">
        <p14:creationId xmlns:p14="http://schemas.microsoft.com/office/powerpoint/2010/main" val="3846298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2022475" y="93663"/>
            <a:ext cx="8147050" cy="895350"/>
          </a:xfrm>
        </p:spPr>
        <p:txBody>
          <a:bodyPr/>
          <a:lstStyle/>
          <a:p>
            <a:pPr algn="ctr" eaLnBrk="1" hangingPunct="1"/>
            <a:r>
              <a:rPr lang="en-US" altLang="en-US" dirty="0"/>
              <a:t>Assessing </a:t>
            </a:r>
            <a:r>
              <a:rPr lang="en-US" altLang="en-US" dirty="0" smtClean="0"/>
              <a:t>MBF</a:t>
            </a:r>
            <a:r>
              <a:rPr lang="en-US" altLang="en-US" baseline="30000" dirty="0" smtClean="0"/>
              <a:t>6</a:t>
            </a:r>
            <a:endParaRPr lang="en-US" altLang="en-US" baseline="30000" dirty="0"/>
          </a:p>
        </p:txBody>
      </p:sp>
      <p:sp>
        <p:nvSpPr>
          <p:cNvPr id="2" name="TextBox 1"/>
          <p:cNvSpPr txBox="1"/>
          <p:nvPr/>
        </p:nvSpPr>
        <p:spPr>
          <a:xfrm>
            <a:off x="3424556" y="5821734"/>
            <a:ext cx="58524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Requires high counts in a dynamic acquisition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637" y="2229356"/>
            <a:ext cx="8848725" cy="313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744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2022475" y="93663"/>
            <a:ext cx="8147050" cy="10795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dirty="0" smtClean="0"/>
              <a:t>Gold Standard? </a:t>
            </a:r>
            <a:endParaRPr lang="en-US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D8E769-A47E-C444-9CFE-BE4ABF3110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2476" y="1173164"/>
            <a:ext cx="8429625" cy="5578618"/>
          </a:xfrm>
        </p:spPr>
        <p:txBody>
          <a:bodyPr rtlCol="0">
            <a:normAutofit/>
          </a:bodyPr>
          <a:lstStyle/>
          <a:p>
            <a:pPr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en-US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15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 – 2 minute T</a:t>
            </a:r>
            <a:r>
              <a:rPr lang="en-US" baseline="-25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1/2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and having a cyclotron inhouse </a:t>
            </a:r>
          </a:p>
          <a:p>
            <a:pPr lvl="1">
              <a:buClr>
                <a:schemeClr val="tx1">
                  <a:lumMod val="50000"/>
                  <a:lumOff val="50000"/>
                </a:schemeClr>
              </a:buClr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Flow and uptake is great, but what about its retention/trapping?</a:t>
            </a:r>
          </a:p>
          <a:p>
            <a:pPr lvl="1">
              <a:buClr>
                <a:schemeClr val="tx1">
                  <a:lumMod val="50000"/>
                  <a:lumOff val="50000"/>
                </a:schemeClr>
              </a:buClr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Requires repeated dynamic imaging to acquire data – think MUGA</a:t>
            </a:r>
            <a:r>
              <a:rPr lang="en-US" baseline="-25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lvl="1">
              <a:buClr>
                <a:schemeClr val="tx1">
                  <a:lumMod val="50000"/>
                  <a:lumOff val="50000"/>
                </a:schemeClr>
              </a:buClr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Extraction fraction = 100%</a:t>
            </a:r>
            <a:r>
              <a:rPr lang="en-US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8</a:t>
            </a:r>
          </a:p>
          <a:p>
            <a:pPr lvl="1">
              <a:buClr>
                <a:schemeClr val="tx1">
                  <a:lumMod val="50000"/>
                  <a:lumOff val="50000"/>
                </a:schemeClr>
              </a:buClr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Redistribution – multiple injection - 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</a:t>
            </a:r>
            <a:r>
              <a:rPr lang="en-US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1/2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>
              <a:buClr>
                <a:schemeClr val="tx1">
                  <a:lumMod val="50000"/>
                  <a:lumOff val="50000"/>
                </a:schemeClr>
              </a:buClr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>
              <a:buClr>
                <a:schemeClr val="tx1">
                  <a:lumMod val="50000"/>
                  <a:lumOff val="50000"/>
                </a:schemeClr>
              </a:buClr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620" y="4361833"/>
            <a:ext cx="5267739" cy="1908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47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2022475" y="93663"/>
            <a:ext cx="8147050" cy="1079500"/>
          </a:xfrm>
        </p:spPr>
        <p:txBody>
          <a:bodyPr/>
          <a:lstStyle/>
          <a:p>
            <a:pPr algn="ctr" eaLnBrk="1" hangingPunct="1"/>
            <a:r>
              <a:rPr lang="en-US" altLang="en-US" dirty="0"/>
              <a:t>PET Radiopharmaceuticals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D8E769-A47E-C444-9CFE-BE4ABF3110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2476" y="1173164"/>
            <a:ext cx="8429625" cy="5578618"/>
          </a:xfrm>
        </p:spPr>
        <p:txBody>
          <a:bodyPr rtlCol="0">
            <a:normAutofit/>
          </a:bodyPr>
          <a:lstStyle/>
          <a:p>
            <a:pPr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en-US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15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 – 2 minute T</a:t>
            </a:r>
            <a:r>
              <a:rPr lang="en-US" baseline="-25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1/2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and having a cyclotron inhouse </a:t>
            </a:r>
          </a:p>
          <a:p>
            <a:pPr lvl="1">
              <a:buClr>
                <a:schemeClr val="tx1">
                  <a:lumMod val="50000"/>
                  <a:lumOff val="50000"/>
                </a:schemeClr>
              </a:buClr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Flow and uptake is great, but what about its retention/trapping?</a:t>
            </a:r>
          </a:p>
          <a:p>
            <a:pPr lvl="1">
              <a:buClr>
                <a:schemeClr val="tx1">
                  <a:lumMod val="50000"/>
                  <a:lumOff val="50000"/>
                </a:schemeClr>
              </a:buClr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Requires repeated dynamic imaging to acquire data – think MUGA</a:t>
            </a:r>
            <a:r>
              <a:rPr lang="en-US" baseline="-25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lvl="1">
              <a:buClr>
                <a:schemeClr val="tx1">
                  <a:lumMod val="50000"/>
                  <a:lumOff val="50000"/>
                </a:schemeClr>
              </a:buClr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Extraction fraction = 100%</a:t>
            </a:r>
            <a:r>
              <a:rPr lang="en-US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8</a:t>
            </a:r>
          </a:p>
          <a:p>
            <a:pPr lvl="1">
              <a:buClr>
                <a:schemeClr val="tx1">
                  <a:lumMod val="50000"/>
                  <a:lumOff val="50000"/>
                </a:schemeClr>
              </a:buClr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Redistribution – multiple injection -  T</a:t>
            </a:r>
            <a:r>
              <a:rPr lang="en-US" baseline="-25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1/2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?</a:t>
            </a:r>
          </a:p>
          <a:p>
            <a:pPr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en-US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13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 – ammonia has a T</a:t>
            </a:r>
            <a:r>
              <a:rPr lang="en-US" baseline="-25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1/2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of 10 minutes and an inhouse cyclotron</a:t>
            </a:r>
          </a:p>
          <a:p>
            <a:pPr lvl="1">
              <a:buClr>
                <a:schemeClr val="tx1">
                  <a:lumMod val="50000"/>
                  <a:lumOff val="50000"/>
                </a:schemeClr>
              </a:buClr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Meets our kinetic model</a:t>
            </a:r>
          </a:p>
          <a:p>
            <a:pPr lvl="1">
              <a:buClr>
                <a:schemeClr val="tx1">
                  <a:lumMod val="50000"/>
                  <a:lumOff val="50000"/>
                </a:schemeClr>
              </a:buClr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~80 Extraction Fraction</a:t>
            </a:r>
            <a:r>
              <a:rPr lang="en-US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8</a:t>
            </a:r>
          </a:p>
          <a:p>
            <a:pPr lvl="1">
              <a:buClr>
                <a:schemeClr val="tx1">
                  <a:lumMod val="50000"/>
                  <a:lumOff val="50000"/>
                </a:schemeClr>
              </a:buClr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Rolls off at high flow rates</a:t>
            </a:r>
          </a:p>
          <a:p>
            <a:pPr lvl="1">
              <a:buClr>
                <a:schemeClr val="tx1">
                  <a:lumMod val="50000"/>
                  <a:lumOff val="50000"/>
                </a:schemeClr>
              </a:buClr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Newer software can determine absolute flow measurements – why is that important?</a:t>
            </a:r>
          </a:p>
          <a:p>
            <a:pPr lvl="1">
              <a:buClr>
                <a:schemeClr val="tx1">
                  <a:lumMod val="50000"/>
                  <a:lumOff val="50000"/>
                </a:schemeClr>
              </a:buClr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>
              <a:buClr>
                <a:schemeClr val="tx1">
                  <a:lumMod val="50000"/>
                  <a:lumOff val="50000"/>
                </a:schemeClr>
              </a:buClr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03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20330"/>
          </a:xfrm>
        </p:spPr>
        <p:txBody>
          <a:bodyPr/>
          <a:lstStyle/>
          <a:p>
            <a:pPr algn="ctr"/>
            <a:r>
              <a:rPr lang="en-US" dirty="0"/>
              <a:t>PET </a:t>
            </a:r>
            <a:r>
              <a:rPr lang="en-US" dirty="0" smtClean="0"/>
              <a:t>Radiopharmaceuticals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en-US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82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Rb – 75 second T</a:t>
            </a:r>
            <a:r>
              <a:rPr lang="en-US" baseline="-25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1/2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generator produced</a:t>
            </a:r>
          </a:p>
          <a:p>
            <a:pPr lvl="1">
              <a:buClr>
                <a:schemeClr val="tx1">
                  <a:lumMod val="50000"/>
                  <a:lumOff val="50000"/>
                </a:schemeClr>
              </a:buClr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</a:t>
            </a:r>
            <a:r>
              <a:rPr lang="en-US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+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analog with no washout</a:t>
            </a:r>
          </a:p>
          <a:p>
            <a:pPr lvl="1">
              <a:buClr>
                <a:schemeClr val="tx1">
                  <a:lumMod val="50000"/>
                  <a:lumOff val="50000"/>
                </a:schemeClr>
              </a:buClr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Extraction Fraction ~65%</a:t>
            </a:r>
            <a:r>
              <a:rPr lang="en-US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8</a:t>
            </a:r>
          </a:p>
          <a:p>
            <a:pPr lvl="1">
              <a:buClr>
                <a:schemeClr val="tx1">
                  <a:lumMod val="50000"/>
                  <a:lumOff val="50000"/>
                </a:schemeClr>
              </a:buClr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Roll off at high flow rates</a:t>
            </a:r>
          </a:p>
          <a:p>
            <a:pPr>
              <a:buClr>
                <a:schemeClr val="tx1">
                  <a:lumMod val="50000"/>
                  <a:lumOff val="50000"/>
                </a:schemeClr>
              </a:buClr>
              <a:defRPr/>
            </a:pPr>
            <a:r>
              <a:rPr lang="en-US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18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Flurpiridaz – 108 minute T</a:t>
            </a:r>
            <a:r>
              <a:rPr lang="en-US" baseline="-25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1/2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cyclotron produced</a:t>
            </a:r>
          </a:p>
          <a:p>
            <a:pPr lvl="1">
              <a:buClr>
                <a:schemeClr val="tx1">
                  <a:lumMod val="50000"/>
                  <a:lumOff val="50000"/>
                </a:schemeClr>
              </a:buClr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Inhibits mitochondrial complex-1 by completing for ubiquinone</a:t>
            </a:r>
          </a:p>
          <a:p>
            <a:pPr lvl="2">
              <a:buClr>
                <a:schemeClr val="tx1">
                  <a:lumMod val="50000"/>
                  <a:lumOff val="50000"/>
                </a:schemeClr>
              </a:buClr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Rat  model shows rapid uptake with slow washout – 50% in 120 minutes</a:t>
            </a:r>
          </a:p>
          <a:p>
            <a:pPr lvl="1">
              <a:buClr>
                <a:schemeClr val="tx1">
                  <a:lumMod val="50000"/>
                  <a:lumOff val="50000"/>
                </a:schemeClr>
              </a:buClr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Extraction Fraction~90% (94%</a:t>
            </a:r>
            <a:r>
              <a:rPr lang="en-US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11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  <a:p>
            <a:pPr lvl="1">
              <a:buClr>
                <a:schemeClr val="tx1">
                  <a:lumMod val="50000"/>
                  <a:lumOff val="50000"/>
                </a:schemeClr>
              </a:buClr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Little to no roll-off effect</a:t>
            </a:r>
          </a:p>
          <a:p>
            <a:pPr lvl="1">
              <a:buClr>
                <a:schemeClr val="tx1">
                  <a:lumMod val="50000"/>
                  <a:lumOff val="50000"/>
                </a:schemeClr>
              </a:buClr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734185"/>
            <a:ext cx="9006352" cy="3683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537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990" y="882070"/>
            <a:ext cx="8422019" cy="5093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688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>
          <a:xfrm>
            <a:off x="2022475" y="93664"/>
            <a:ext cx="8147050" cy="1044575"/>
          </a:xfrm>
        </p:spPr>
        <p:txBody>
          <a:bodyPr/>
          <a:lstStyle/>
          <a:p>
            <a:pPr algn="ctr" eaLnBrk="1" hangingPunct="1"/>
            <a:r>
              <a:rPr lang="en-US" altLang="en-US" dirty="0"/>
              <a:t>Flurpiridaz and Its </a:t>
            </a:r>
            <a:r>
              <a:rPr lang="en-US" altLang="en-US" dirty="0" smtClean="0"/>
              <a:t>Flow</a:t>
            </a:r>
            <a:r>
              <a:rPr lang="en-US" altLang="en-US" baseline="30000" dirty="0" smtClean="0"/>
              <a:t>6</a:t>
            </a:r>
            <a:endParaRPr lang="en-US" altLang="en-US" baseline="30000" dirty="0"/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>
          <a:xfrm>
            <a:off x="2022475" y="1250950"/>
            <a:ext cx="8147050" cy="528955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dirty="0"/>
              <a:t>MBF @ K</a:t>
            </a:r>
            <a:r>
              <a:rPr lang="en-US" altLang="en-US" baseline="-25000" dirty="0"/>
              <a:t>1</a:t>
            </a:r>
            <a:r>
              <a:rPr lang="en-US" altLang="en-US" dirty="0"/>
              <a:t> is 1.1951 mL/min/g – &gt;90% extraction fraction</a:t>
            </a:r>
          </a:p>
          <a:p>
            <a:pPr lvl="1" eaLnBrk="1" hangingPunct="1"/>
            <a:r>
              <a:rPr lang="en-US" altLang="en-US" dirty="0"/>
              <a:t>The infusion rate with highest MBF accuracy the least amount of error 30 seconds (suggested range 15 to 60 seconds)</a:t>
            </a:r>
          </a:p>
          <a:p>
            <a:pPr lvl="1" eaLnBrk="1" hangingPunct="1"/>
            <a:r>
              <a:rPr lang="en-US" altLang="en-US" dirty="0"/>
              <a:t>Normal MBF:  Rest 0.73 mL/min/g and 2.53 mL/min/g with an MFR of 3.70</a:t>
            </a:r>
          </a:p>
          <a:p>
            <a:pPr lvl="1" eaLnBrk="1" hangingPunct="1"/>
            <a:r>
              <a:rPr lang="en-US" altLang="en-US" dirty="0"/>
              <a:t>&lt;50% stenosis MBF:  Rest 0.73 mL/min/g and stress 2.02 mL/min/g and MFR 2.97</a:t>
            </a:r>
          </a:p>
          <a:p>
            <a:pPr lvl="1" eaLnBrk="1" hangingPunct="1"/>
            <a:r>
              <a:rPr lang="en-US" altLang="en-US" dirty="0"/>
              <a:t>&gt;50% stenosis MBF:  Rest 0.86 mL/min/g and stress 1.43 mL/min/g with an MFR of 1.86</a:t>
            </a:r>
          </a:p>
          <a:p>
            <a:pPr eaLnBrk="1" hangingPunct="1"/>
            <a:r>
              <a:rPr lang="en-US" altLang="en-US" dirty="0"/>
              <a:t>Effective at high flow rates</a:t>
            </a:r>
          </a:p>
          <a:p>
            <a:pPr eaLnBrk="1" hangingPunct="1"/>
            <a:r>
              <a:rPr lang="en-US" altLang="en-US" dirty="0"/>
              <a:t>High retention</a:t>
            </a:r>
          </a:p>
          <a:p>
            <a:pPr eaLnBrk="1" hangingPunct="1"/>
            <a:r>
              <a:rPr lang="en-US" altLang="en-US" b="1" dirty="0">
                <a:solidFill>
                  <a:srgbClr val="FF0000"/>
                </a:solidFill>
              </a:rPr>
              <a:t>Convergence</a:t>
            </a:r>
            <a:r>
              <a:rPr lang="en-US" altLang="en-US" dirty="0"/>
              <a:t> – MBF/MFR/software/PET effect  </a:t>
            </a:r>
          </a:p>
          <a:p>
            <a:pPr lvl="1" eaLnBrk="1" hangingPunct="1"/>
            <a:endParaRPr lang="en-US" altLang="en-US" dirty="0"/>
          </a:p>
          <a:p>
            <a:pPr lvl="1"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01641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1981200" y="274638"/>
            <a:ext cx="8229600" cy="868362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/>
              <a:t>Monitoring Therapeutic Embolization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1981200" y="3505200"/>
            <a:ext cx="8229600" cy="3124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dirty="0"/>
              <a:t>Polyvinyl alcohol </a:t>
            </a:r>
            <a:r>
              <a:rPr lang="en-US" sz="2400" dirty="0" err="1"/>
              <a:t>spongelike</a:t>
            </a:r>
            <a:r>
              <a:rPr lang="en-US" sz="2400" dirty="0"/>
              <a:t> (</a:t>
            </a:r>
            <a:r>
              <a:rPr lang="en-US" sz="2400" dirty="0" err="1"/>
              <a:t>Ivalon</a:t>
            </a:r>
            <a:r>
              <a:rPr lang="en-US" sz="2400" dirty="0"/>
              <a:t>) particles are used to occlude AV malformation and vascular tumors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/>
              <a:t>Particles are tagged with </a:t>
            </a:r>
            <a:r>
              <a:rPr lang="en-US" sz="2400" baseline="30000" dirty="0"/>
              <a:t>99m</a:t>
            </a:r>
            <a:r>
              <a:rPr lang="en-US" sz="2400" dirty="0"/>
              <a:t>Tcsulfur colloid so that the procedure can be monitored for its effectiveness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/>
              <a:t>Catheter inserted and placed at the site of interest where embolization occurs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/>
              <a:t>If too </a:t>
            </a:r>
            <a:r>
              <a:rPr lang="en-US" sz="2400" dirty="0" err="1"/>
              <a:t>Ivalon</a:t>
            </a:r>
            <a:r>
              <a:rPr lang="en-US" sz="2400" dirty="0"/>
              <a:t> particles appear in the lung “PE” type issues occur, requiring  catheter  adjustment </a:t>
            </a:r>
          </a:p>
        </p:txBody>
      </p:sp>
      <p:pic>
        <p:nvPicPr>
          <p:cNvPr id="20484" name="Picture 7" descr="ivalonand sc"/>
          <p:cNvPicPr>
            <a:picLocks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52800" y="1371601"/>
            <a:ext cx="4953000" cy="1789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03322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>
          <a:xfrm>
            <a:off x="2022475" y="93663"/>
            <a:ext cx="8147050" cy="1022350"/>
          </a:xfrm>
        </p:spPr>
        <p:txBody>
          <a:bodyPr/>
          <a:lstStyle/>
          <a:p>
            <a:pPr algn="ctr" eaLnBrk="1" hangingPunct="1"/>
            <a:r>
              <a:rPr lang="en-US" altLang="en-US" dirty="0"/>
              <a:t>Compare the </a:t>
            </a:r>
            <a:r>
              <a:rPr lang="en-US" altLang="en-US" dirty="0" smtClean="0"/>
              <a:t>Flow</a:t>
            </a:r>
            <a:r>
              <a:rPr lang="en-US" altLang="en-US" baseline="30000" dirty="0" smtClean="0"/>
              <a:t>7</a:t>
            </a:r>
            <a:endParaRPr lang="en-US" altLang="en-US" baseline="30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6490470"/>
              </p:ext>
            </p:extLst>
          </p:nvPr>
        </p:nvGraphicFramePr>
        <p:xfrm>
          <a:off x="2405645" y="1967650"/>
          <a:ext cx="7049763" cy="20034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9921">
                  <a:extLst>
                    <a:ext uri="{9D8B030D-6E8A-4147-A177-3AD203B41FA5}">
                      <a16:colId xmlns:a16="http://schemas.microsoft.com/office/drawing/2014/main" val="3163583367"/>
                    </a:ext>
                  </a:extLst>
                </a:gridCol>
                <a:gridCol w="2335201">
                  <a:extLst>
                    <a:ext uri="{9D8B030D-6E8A-4147-A177-3AD203B41FA5}">
                      <a16:colId xmlns:a16="http://schemas.microsoft.com/office/drawing/2014/main" val="2451084375"/>
                    </a:ext>
                  </a:extLst>
                </a:gridCol>
                <a:gridCol w="2364641">
                  <a:extLst>
                    <a:ext uri="{9D8B030D-6E8A-4147-A177-3AD203B41FA5}">
                      <a16:colId xmlns:a16="http://schemas.microsoft.com/office/drawing/2014/main" val="3257182007"/>
                    </a:ext>
                  </a:extLst>
                </a:gridCol>
              </a:tblGrid>
              <a:tr h="500856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64" marR="91464" marT="45700" marB="4570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Average MBF Rest</a:t>
                      </a:r>
                    </a:p>
                  </a:txBody>
                  <a:tcPr marL="91464" marR="91464" marT="45700" marB="4570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/>
                        <a:t>Avg</a:t>
                      </a:r>
                      <a:r>
                        <a:rPr lang="en-US" sz="1800" dirty="0"/>
                        <a:t> MBF Stress</a:t>
                      </a:r>
                    </a:p>
                  </a:txBody>
                  <a:tcPr marL="91464" marR="91464" marT="45700" marB="45700"/>
                </a:tc>
                <a:extLst>
                  <a:ext uri="{0D108BD9-81ED-4DB2-BD59-A6C34878D82A}">
                    <a16:rowId xmlns:a16="http://schemas.microsoft.com/office/drawing/2014/main" val="3719921971"/>
                  </a:ext>
                </a:extLst>
              </a:tr>
              <a:tr h="5008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30000" dirty="0"/>
                        <a:t>13</a:t>
                      </a:r>
                      <a:r>
                        <a:rPr lang="en-US" sz="1800" dirty="0"/>
                        <a:t>N</a:t>
                      </a:r>
                    </a:p>
                  </a:txBody>
                  <a:tcPr marL="91464" marR="91464" marT="45700" marB="45700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0~0.45mL/min/g</a:t>
                      </a:r>
                    </a:p>
                  </a:txBody>
                  <a:tcPr marL="91464" marR="91464" marT="45700" marB="45700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~2.01 mL/min/g</a:t>
                      </a:r>
                    </a:p>
                  </a:txBody>
                  <a:tcPr marL="91464" marR="91464" marT="45700" marB="45700"/>
                </a:tc>
                <a:extLst>
                  <a:ext uri="{0D108BD9-81ED-4DB2-BD59-A6C34878D82A}">
                    <a16:rowId xmlns:a16="http://schemas.microsoft.com/office/drawing/2014/main" val="1590626574"/>
                  </a:ext>
                </a:extLst>
              </a:tr>
              <a:tr h="5008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30000" dirty="0"/>
                        <a:t>82</a:t>
                      </a:r>
                      <a:r>
                        <a:rPr lang="en-US" sz="1800" dirty="0"/>
                        <a:t>Rb*</a:t>
                      </a:r>
                    </a:p>
                  </a:txBody>
                  <a:tcPr marL="91464" marR="91464" marT="45700" marB="45700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~0.90 mL/min/g</a:t>
                      </a:r>
                    </a:p>
                  </a:txBody>
                  <a:tcPr marL="91464" marR="91464" marT="45700" marB="45700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~2.23 mL/min/g</a:t>
                      </a:r>
                    </a:p>
                  </a:txBody>
                  <a:tcPr marL="91464" marR="91464" marT="45700" marB="45700"/>
                </a:tc>
                <a:extLst>
                  <a:ext uri="{0D108BD9-81ED-4DB2-BD59-A6C34878D82A}">
                    <a16:rowId xmlns:a16="http://schemas.microsoft.com/office/drawing/2014/main" val="3018633275"/>
                  </a:ext>
                </a:extLst>
              </a:tr>
              <a:tr h="5008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30000" dirty="0"/>
                        <a:t>18</a:t>
                      </a:r>
                      <a:r>
                        <a:rPr lang="en-US" sz="1800" dirty="0"/>
                        <a:t>Flurpiridaz</a:t>
                      </a:r>
                    </a:p>
                  </a:txBody>
                  <a:tcPr marL="91464" marR="91464" marT="45700" marB="45700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~0.73 mL/min/g</a:t>
                      </a:r>
                    </a:p>
                  </a:txBody>
                  <a:tcPr marL="91464" marR="91464" marT="45700" marB="45700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~2.53</a:t>
                      </a:r>
                      <a:r>
                        <a:rPr lang="en-US" sz="1800" baseline="0" dirty="0"/>
                        <a:t> mL/min/g</a:t>
                      </a:r>
                      <a:endParaRPr lang="en-US" sz="1800" dirty="0"/>
                    </a:p>
                  </a:txBody>
                  <a:tcPr marL="91464" marR="91464" marT="45700" marB="45700"/>
                </a:tc>
                <a:extLst>
                  <a:ext uri="{0D108BD9-81ED-4DB2-BD59-A6C34878D82A}">
                    <a16:rowId xmlns:a16="http://schemas.microsoft.com/office/drawing/2014/main" val="3878987687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3040064" y="4364038"/>
            <a:ext cx="6270625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aseline="30000" dirty="0">
                <a:latin typeface="+mj-lt"/>
                <a:ea typeface="ＭＳ Ｐゴシック" charset="0"/>
              </a:rPr>
              <a:t>13</a:t>
            </a:r>
            <a:r>
              <a:rPr lang="en-US" sz="2000" dirty="0">
                <a:latin typeface="+mj-lt"/>
                <a:ea typeface="ＭＳ Ｐゴシック" charset="0"/>
              </a:rPr>
              <a:t>N data is an average attained from all 3 coronary arteries</a:t>
            </a:r>
          </a:p>
        </p:txBody>
      </p:sp>
    </p:spTree>
    <p:extLst>
      <p:ext uri="{BB962C8B-B14F-4D97-AF65-F5344CB8AC3E}">
        <p14:creationId xmlns:p14="http://schemas.microsoft.com/office/powerpoint/2010/main" val="1719915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>
          <a:xfrm>
            <a:off x="2022475" y="93663"/>
            <a:ext cx="8147050" cy="1452562"/>
          </a:xfrm>
        </p:spPr>
        <p:txBody>
          <a:bodyPr/>
          <a:lstStyle/>
          <a:p>
            <a:pPr eaLnBrk="1" hangingPunct="1"/>
            <a:r>
              <a:rPr lang="en-US" altLang="en-US" baseline="30000" dirty="0"/>
              <a:t>99m</a:t>
            </a:r>
            <a:r>
              <a:rPr lang="en-US" altLang="en-US" dirty="0"/>
              <a:t>Tc vs </a:t>
            </a:r>
            <a:r>
              <a:rPr lang="en-US" altLang="en-US" baseline="30000" dirty="0"/>
              <a:t>18</a:t>
            </a:r>
            <a:r>
              <a:rPr lang="en-US" altLang="en-US" dirty="0"/>
              <a:t>F </a:t>
            </a:r>
            <a:r>
              <a:rPr lang="en-US" altLang="en-US" dirty="0" smtClean="0"/>
              <a:t>PET</a:t>
            </a:r>
            <a:r>
              <a:rPr lang="en-US" altLang="en-US" baseline="30000" dirty="0" smtClean="0"/>
              <a:t>8</a:t>
            </a:r>
            <a:endParaRPr lang="en-US" altLang="en-US" baseline="30000" dirty="0"/>
          </a:p>
        </p:txBody>
      </p:sp>
      <p:pic>
        <p:nvPicPr>
          <p:cNvPr id="57347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05538" y="2141539"/>
            <a:ext cx="4195762" cy="3595687"/>
          </a:xfr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919DB42-8EE2-3B41-B7B9-428D0E74ED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2150" y="1849242"/>
            <a:ext cx="3840163" cy="4364037"/>
          </a:xfrm>
        </p:spPr>
        <p:txBody>
          <a:bodyPr rtlCol="0">
            <a:normAutofit fontScale="92500" lnSpcReduction="20000"/>
          </a:bodyPr>
          <a:lstStyle/>
          <a:p>
            <a:pPr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SPECT defines defect in stress that appears normal in rest.</a:t>
            </a:r>
          </a:p>
          <a:p>
            <a:pPr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This false positive is due to an attenuation defect</a:t>
            </a:r>
          </a:p>
          <a:p>
            <a:pPr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PET identifies normal uptake in stress and rest images</a:t>
            </a:r>
          </a:p>
          <a:p>
            <a:pPr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Attenuation correction and the higher energy photon are accredited</a:t>
            </a:r>
          </a:p>
          <a:p>
            <a:pPr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second image is false negative with SPECT</a:t>
            </a:r>
          </a:p>
          <a:p>
            <a:pPr marL="0" indent="0"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262" y="2509641"/>
            <a:ext cx="7424738" cy="304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6122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4"/>
          <p:cNvSpPr>
            <a:spLocks noGrp="1"/>
          </p:cNvSpPr>
          <p:nvPr>
            <p:ph type="title"/>
          </p:nvPr>
        </p:nvSpPr>
        <p:spPr>
          <a:xfrm>
            <a:off x="2022475" y="500064"/>
            <a:ext cx="8147050" cy="776287"/>
          </a:xfrm>
        </p:spPr>
        <p:txBody>
          <a:bodyPr/>
          <a:lstStyle/>
          <a:p>
            <a:pPr algn="ctr" eaLnBrk="1" hangingPunct="1"/>
            <a:r>
              <a:rPr lang="en-US" altLang="en-US" dirty="0"/>
              <a:t>MBF and MFR – </a:t>
            </a:r>
            <a:r>
              <a:rPr lang="en-US" altLang="en-US" dirty="0" smtClean="0"/>
              <a:t>Flurpiridaz</a:t>
            </a:r>
            <a:r>
              <a:rPr lang="en-US" altLang="en-US" baseline="30000" dirty="0" smtClean="0"/>
              <a:t>2</a:t>
            </a:r>
            <a:endParaRPr lang="en-US" altLang="en-US" baseline="30000" dirty="0"/>
          </a:p>
        </p:txBody>
      </p:sp>
      <p:pic>
        <p:nvPicPr>
          <p:cNvPr id="58371" name="Content Placeholder 1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79589" y="2073276"/>
            <a:ext cx="8632825" cy="3490913"/>
          </a:xfrm>
        </p:spPr>
      </p:pic>
    </p:spTree>
    <p:extLst>
      <p:ext uri="{BB962C8B-B14F-4D97-AF65-F5344CB8AC3E}">
        <p14:creationId xmlns:p14="http://schemas.microsoft.com/office/powerpoint/2010/main" val="2409752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3"/>
          <p:cNvSpPr>
            <a:spLocks noGrp="1"/>
          </p:cNvSpPr>
          <p:nvPr>
            <p:ph type="title"/>
          </p:nvPr>
        </p:nvSpPr>
        <p:spPr>
          <a:xfrm>
            <a:off x="2022476" y="93663"/>
            <a:ext cx="8386763" cy="838200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>Polar Map and Absolute Quantification</a:t>
            </a:r>
            <a:r>
              <a:rPr lang="en-US" altLang="en-US" sz="4000" baseline="30000" dirty="0"/>
              <a:t>1</a:t>
            </a:r>
          </a:p>
        </p:txBody>
      </p:sp>
      <p:sp>
        <p:nvSpPr>
          <p:cNvPr id="59396" name="Content Placeholder 14"/>
          <p:cNvSpPr>
            <a:spLocks noGrp="1"/>
          </p:cNvSpPr>
          <p:nvPr>
            <p:ph sz="half" idx="2"/>
          </p:nvPr>
        </p:nvSpPr>
        <p:spPr>
          <a:xfrm>
            <a:off x="868027" y="1279216"/>
            <a:ext cx="4227512" cy="5160962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altLang="en-US" dirty="0"/>
              <a:t>If this was a </a:t>
            </a:r>
            <a:r>
              <a:rPr lang="en-US" altLang="en-US" baseline="30000" dirty="0"/>
              <a:t>99m</a:t>
            </a:r>
            <a:r>
              <a:rPr lang="en-US" altLang="en-US" dirty="0"/>
              <a:t>Tc cardiac where would you identify the suspected lesion?</a:t>
            </a:r>
          </a:p>
          <a:p>
            <a:pPr eaLnBrk="1" hangingPunct="1"/>
            <a:r>
              <a:rPr lang="en-US" altLang="en-US" dirty="0"/>
              <a:t>This is a PET with quantification of MBF - </a:t>
            </a:r>
            <a:r>
              <a:rPr lang="en-US" altLang="en-US" dirty="0" err="1"/>
              <a:t>Fluripiridaz</a:t>
            </a:r>
            <a:endParaRPr lang="en-US" altLang="en-US" dirty="0"/>
          </a:p>
          <a:p>
            <a:pPr lvl="1" eaLnBrk="1" hangingPunct="1"/>
            <a:r>
              <a:rPr lang="en-US" altLang="en-US" dirty="0"/>
              <a:t>Based on the prior slide we can assess stenosis</a:t>
            </a:r>
          </a:p>
          <a:p>
            <a:pPr lvl="1" eaLnBrk="1" hangingPunct="1"/>
            <a:r>
              <a:rPr lang="en-US" altLang="en-US" dirty="0"/>
              <a:t>Consider a patient with 3 vessel disease where uptake appears normal, but the MBF is Abby normal</a:t>
            </a:r>
          </a:p>
          <a:p>
            <a:pPr eaLnBrk="1" hangingPunct="1"/>
            <a:r>
              <a:rPr lang="en-US" altLang="en-US" dirty="0"/>
              <a:t>Following surgical intervention another PET cardiac scan was completed with the following polar map results</a:t>
            </a:r>
          </a:p>
          <a:p>
            <a:pPr lvl="1" eaLnBrk="1" hangingPunct="1"/>
            <a:endParaRPr lang="en-US" altLang="en-US" dirty="0"/>
          </a:p>
          <a:p>
            <a:pPr lvl="1" eaLnBrk="1" hangingPunct="1"/>
            <a:endParaRPr lang="en-US" altLang="en-US" dirty="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588" y="2199966"/>
            <a:ext cx="4630737" cy="424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193" y="2199966"/>
            <a:ext cx="4581525" cy="431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12819" y="1343704"/>
            <a:ext cx="30796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Stenosis &lt;50% = 2.02mL/min/g</a:t>
            </a:r>
          </a:p>
          <a:p>
            <a:r>
              <a:rPr lang="en-US" dirty="0"/>
              <a:t>Stenosis &gt;50% = 1.43mL/min/g</a:t>
            </a:r>
          </a:p>
        </p:txBody>
      </p:sp>
    </p:spTree>
    <p:extLst>
      <p:ext uri="{BB962C8B-B14F-4D97-AF65-F5344CB8AC3E}">
        <p14:creationId xmlns:p14="http://schemas.microsoft.com/office/powerpoint/2010/main" val="661577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Calibri" panose="020F0502020204030204" pitchFamily="34" charset="0"/>
              </a:rPr>
              <a:t>How Does a </a:t>
            </a:r>
            <a:r>
              <a:rPr lang="el-GR" dirty="0">
                <a:latin typeface="Calibri" panose="020F0502020204030204" pitchFamily="34" charset="0"/>
                <a:cs typeface="Times New Roman" panose="02020603050405020304" pitchFamily="18" charset="0"/>
              </a:rPr>
              <a:t>β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Calibri" panose="020F0502020204030204" pitchFamily="34" charset="0"/>
                <a:cs typeface="Times New Roman" panose="02020603050405020304" pitchFamily="18" charset="0"/>
              </a:rPr>
              <a:t>Particle Travel?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All beta particles receive a certain amount of know energy when ejected from the nucleus</a:t>
            </a:r>
          </a:p>
          <a:p>
            <a:r>
              <a:rPr lang="en-US" dirty="0"/>
              <a:t>The Average Energy is defined as 1/3 Beta Max</a:t>
            </a:r>
          </a:p>
          <a:p>
            <a:r>
              <a:rPr lang="en-US" dirty="0"/>
              <a:t>What energy remains is then give to </a:t>
            </a:r>
            <a:r>
              <a:rPr lang="en-US" dirty="0">
                <a:latin typeface="Calibri" panose="020F0502020204030204" pitchFamily="34" charset="0"/>
              </a:rPr>
              <a:t>the </a:t>
            </a:r>
            <a:r>
              <a:rPr lang="el-GR" dirty="0">
                <a:latin typeface="Calibri" panose="020F0502020204030204" pitchFamily="34" charset="0"/>
                <a:cs typeface="Times New Roman" panose="02020603050405020304" pitchFamily="18" charset="0"/>
              </a:rPr>
              <a:t>ν</a:t>
            </a:r>
            <a:endParaRPr lang="en-US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Calibri" panose="020F0502020204030204" pitchFamily="34" charset="0"/>
                <a:cs typeface="Times New Roman" panose="02020603050405020304" pitchFamily="18" charset="0"/>
              </a:rPr>
              <a:t>The graph shows the distribution of energy given to </a:t>
            </a:r>
            <a:r>
              <a:rPr lang="en-US" baseline="30000" dirty="0">
                <a:latin typeface="Calibri" panose="020F0502020204030204" pitchFamily="34" charset="0"/>
                <a:cs typeface="Times New Roman" panose="02020603050405020304" pitchFamily="18" charset="0"/>
              </a:rPr>
              <a:t>82</a:t>
            </a:r>
            <a:r>
              <a:rPr lang="en-US" dirty="0">
                <a:latin typeface="Calibri" panose="020F0502020204030204" pitchFamily="34" charset="0"/>
                <a:cs typeface="Times New Roman" panose="02020603050405020304" pitchFamily="18" charset="0"/>
              </a:rPr>
              <a:t>Rb</a:t>
            </a:r>
            <a:r>
              <a:rPr lang="el-GR" dirty="0">
                <a:latin typeface="Calibri" panose="020F0502020204030204" pitchFamily="34" charset="0"/>
                <a:cs typeface="Times New Roman" panose="02020603050405020304" pitchFamily="18" charset="0"/>
              </a:rPr>
              <a:t> β</a:t>
            </a:r>
            <a:r>
              <a:rPr lang="en-US" baseline="30000" dirty="0">
                <a:latin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dirty="0">
                <a:latin typeface="Calibri" panose="020F0502020204030204" pitchFamily="34" charset="0"/>
                <a:cs typeface="Times New Roman" panose="02020603050405020304" pitchFamily="18" charset="0"/>
              </a:rPr>
              <a:t>particle and the distance it travels in water</a:t>
            </a:r>
            <a:endParaRPr lang="en-US" baseline="30000" dirty="0">
              <a:latin typeface="Calibri" panose="020F0502020204030204" pitchFamily="34" charset="0"/>
            </a:endParaRPr>
          </a:p>
        </p:txBody>
      </p:sp>
      <p:pic>
        <p:nvPicPr>
          <p:cNvPr id="5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97703" y="2031075"/>
            <a:ext cx="4477344" cy="4014618"/>
          </a:xfrm>
        </p:spPr>
      </p:pic>
    </p:spTree>
    <p:extLst>
      <p:ext uri="{BB962C8B-B14F-4D97-AF65-F5344CB8AC3E}">
        <p14:creationId xmlns:p14="http://schemas.microsoft.com/office/powerpoint/2010/main" val="3724526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3"/>
          <p:cNvSpPr>
            <a:spLocks noGrp="1"/>
          </p:cNvSpPr>
          <p:nvPr>
            <p:ph type="title"/>
          </p:nvPr>
        </p:nvSpPr>
        <p:spPr>
          <a:xfrm>
            <a:off x="2022475" y="93663"/>
            <a:ext cx="8147050" cy="876300"/>
          </a:xfrm>
        </p:spPr>
        <p:txBody>
          <a:bodyPr/>
          <a:lstStyle/>
          <a:p>
            <a:pPr algn="ctr" eaLnBrk="1" hangingPunct="1"/>
            <a:r>
              <a:rPr lang="en-US" altLang="en-US" dirty="0"/>
              <a:t>What About the Photons?</a:t>
            </a:r>
            <a:r>
              <a:rPr lang="en-US" altLang="en-US" baseline="30000" dirty="0"/>
              <a:t>5</a:t>
            </a:r>
          </a:p>
        </p:txBody>
      </p:sp>
      <p:sp>
        <p:nvSpPr>
          <p:cNvPr id="60419" name="Content Placeholder 4"/>
          <p:cNvSpPr>
            <a:spLocks noGrp="1"/>
          </p:cNvSpPr>
          <p:nvPr>
            <p:ph sz="half" idx="1"/>
          </p:nvPr>
        </p:nvSpPr>
        <p:spPr>
          <a:xfrm>
            <a:off x="216816" y="1081816"/>
            <a:ext cx="5722071" cy="5017327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altLang="en-US" sz="2500" b="1" baseline="30000" dirty="0"/>
              <a:t>Effects of </a:t>
            </a:r>
            <a:r>
              <a:rPr lang="el-GR" altLang="en-US" sz="25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altLang="en-US" sz="2500" b="1" baseline="4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energy with spatial resolution</a:t>
            </a:r>
            <a:endParaRPr lang="en-US" altLang="en-US" sz="2500" b="1" dirty="0"/>
          </a:p>
          <a:p>
            <a:pPr eaLnBrk="1" hangingPunct="1"/>
            <a:r>
              <a:rPr lang="en-US" altLang="en-US" sz="2400" baseline="30000" dirty="0"/>
              <a:t>82</a:t>
            </a:r>
            <a:r>
              <a:rPr lang="en-US" altLang="en-US" sz="2400" dirty="0"/>
              <a:t>Rb </a:t>
            </a:r>
          </a:p>
          <a:p>
            <a:pPr lvl="1" eaLnBrk="1" hangingPunct="1"/>
            <a:r>
              <a:rPr lang="en-US" altLang="en-US" dirty="0"/>
              <a:t>Photon travel</a:t>
            </a:r>
          </a:p>
          <a:p>
            <a:pPr lvl="2" eaLnBrk="1" hangingPunct="1"/>
            <a:r>
              <a:rPr lang="en-US" altLang="en-US" sz="2400" dirty="0"/>
              <a:t>Average – 2.6mm</a:t>
            </a:r>
          </a:p>
          <a:p>
            <a:pPr lvl="2" eaLnBrk="1" hangingPunct="1"/>
            <a:r>
              <a:rPr lang="en-US" altLang="en-US" sz="2400" dirty="0"/>
              <a:t>Max – 17.0 mm </a:t>
            </a:r>
          </a:p>
          <a:p>
            <a:pPr eaLnBrk="1" hangingPunct="1"/>
            <a:r>
              <a:rPr lang="en-US" altLang="en-US" sz="2600" baseline="30000" dirty="0"/>
              <a:t>18</a:t>
            </a:r>
            <a:r>
              <a:rPr lang="en-US" altLang="en-US" sz="2600" dirty="0"/>
              <a:t>F </a:t>
            </a:r>
          </a:p>
          <a:p>
            <a:pPr lvl="1" eaLnBrk="1" hangingPunct="1"/>
            <a:r>
              <a:rPr lang="en-US" altLang="en-US" dirty="0"/>
              <a:t>Photon travel</a:t>
            </a:r>
          </a:p>
          <a:p>
            <a:pPr lvl="2" eaLnBrk="1" hangingPunct="1"/>
            <a:r>
              <a:rPr lang="en-US" altLang="en-US" sz="2400" dirty="0"/>
              <a:t>Average – 0.23mm</a:t>
            </a:r>
          </a:p>
          <a:p>
            <a:pPr lvl="2" eaLnBrk="1" hangingPunct="1"/>
            <a:r>
              <a:rPr lang="en-US" altLang="en-US" sz="2400" dirty="0"/>
              <a:t>Max 2.72mm </a:t>
            </a:r>
          </a:p>
        </p:txBody>
      </p:sp>
      <p:pic>
        <p:nvPicPr>
          <p:cNvPr id="60420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724" b="-13724"/>
          <a:stretch>
            <a:fillRect/>
          </a:stretch>
        </p:blipFill>
        <p:spPr>
          <a:xfrm>
            <a:off x="6221414" y="1546225"/>
            <a:ext cx="4084637" cy="4641850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8887" y="1546225"/>
            <a:ext cx="4698588" cy="476319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2966" y="2177225"/>
            <a:ext cx="6384154" cy="4033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934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4"/>
          <p:cNvSpPr>
            <a:spLocks noGrp="1"/>
          </p:cNvSpPr>
          <p:nvPr>
            <p:ph type="title"/>
          </p:nvPr>
        </p:nvSpPr>
        <p:spPr>
          <a:xfrm>
            <a:off x="1820863" y="93663"/>
            <a:ext cx="8285162" cy="83185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800" dirty="0"/>
              <a:t>Normal Distribution </a:t>
            </a:r>
            <a:r>
              <a:rPr lang="en-US" altLang="en-US" sz="4800" baseline="30000" dirty="0"/>
              <a:t>99m</a:t>
            </a:r>
            <a:r>
              <a:rPr lang="en-US" altLang="en-US" sz="4800" dirty="0"/>
              <a:t>Tc vs </a:t>
            </a:r>
            <a:r>
              <a:rPr lang="en-US" altLang="en-US" sz="4800" baseline="30000" dirty="0" smtClean="0"/>
              <a:t>18</a:t>
            </a:r>
            <a:r>
              <a:rPr lang="en-US" altLang="en-US" sz="4800" dirty="0" smtClean="0"/>
              <a:t>F</a:t>
            </a:r>
            <a:r>
              <a:rPr lang="en-US" altLang="en-US" sz="4800" baseline="30000" dirty="0" smtClean="0"/>
              <a:t>9</a:t>
            </a:r>
            <a:endParaRPr lang="en-US" altLang="en-US" sz="4800" baseline="30000" dirty="0"/>
          </a:p>
        </p:txBody>
      </p:sp>
      <p:pic>
        <p:nvPicPr>
          <p:cNvPr id="62467" name="Content Placeholder 1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22475" y="925514"/>
            <a:ext cx="7742238" cy="5646737"/>
          </a:xfr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2475" y="1638611"/>
            <a:ext cx="7726560" cy="4504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032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>
          <a:xfrm>
            <a:off x="1798638" y="93663"/>
            <a:ext cx="8539162" cy="105251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800" dirty="0">
                <a:latin typeface="Abadi"/>
                <a:ea typeface="Abadi"/>
                <a:cs typeface="Abadi"/>
              </a:rPr>
              <a:t>Perfusion Defect – </a:t>
            </a:r>
            <a:r>
              <a:rPr lang="en-US" altLang="en-US" sz="4800" baseline="30000" dirty="0">
                <a:latin typeface="Abadi"/>
                <a:ea typeface="Abadi"/>
                <a:cs typeface="Abadi"/>
              </a:rPr>
              <a:t>99m</a:t>
            </a:r>
            <a:r>
              <a:rPr lang="en-US" altLang="en-US" sz="4800" dirty="0">
                <a:latin typeface="Abadi"/>
                <a:ea typeface="Abadi"/>
                <a:cs typeface="Abadi"/>
              </a:rPr>
              <a:t>Tc vs </a:t>
            </a:r>
            <a:r>
              <a:rPr lang="en-US" altLang="en-US" sz="4800" baseline="30000" dirty="0" smtClean="0">
                <a:latin typeface="Abadi"/>
                <a:ea typeface="Abadi"/>
                <a:cs typeface="Abadi"/>
              </a:rPr>
              <a:t>18</a:t>
            </a:r>
            <a:r>
              <a:rPr lang="en-US" altLang="en-US" sz="4800" dirty="0" smtClean="0">
                <a:latin typeface="Abadi"/>
                <a:ea typeface="Abadi"/>
                <a:cs typeface="Abadi"/>
              </a:rPr>
              <a:t>F</a:t>
            </a:r>
            <a:r>
              <a:rPr lang="en-US" altLang="en-US" sz="4800" baseline="30000" dirty="0" smtClean="0">
                <a:latin typeface="Abadi"/>
                <a:ea typeface="Abadi"/>
                <a:cs typeface="Abadi"/>
              </a:rPr>
              <a:t>9</a:t>
            </a:r>
            <a:endParaRPr lang="en-US" altLang="en-US" sz="4800" baseline="30000" dirty="0">
              <a:latin typeface="Abadi"/>
              <a:ea typeface="Abadi"/>
              <a:cs typeface="Abadi"/>
            </a:endParaRPr>
          </a:p>
        </p:txBody>
      </p:sp>
      <p:pic>
        <p:nvPicPr>
          <p:cNvPr id="63491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60600" y="1266825"/>
            <a:ext cx="7448550" cy="5492750"/>
          </a:xfrm>
        </p:spPr>
      </p:pic>
    </p:spTree>
    <p:extLst>
      <p:ext uri="{BB962C8B-B14F-4D97-AF65-F5344CB8AC3E}">
        <p14:creationId xmlns:p14="http://schemas.microsoft.com/office/powerpoint/2010/main" val="382299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>
          <a:xfrm>
            <a:off x="2022475" y="93664"/>
            <a:ext cx="8147050" cy="820737"/>
          </a:xfrm>
        </p:spPr>
        <p:txBody>
          <a:bodyPr/>
          <a:lstStyle/>
          <a:p>
            <a:pPr eaLnBrk="1" hangingPunct="1"/>
            <a:r>
              <a:rPr lang="en-US" altLang="en-US"/>
              <a:t>Refocus </a:t>
            </a:r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>
          <a:xfrm>
            <a:off x="2022474" y="1017589"/>
            <a:ext cx="9185995" cy="5609454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Our current model with perfusion SPECT</a:t>
            </a:r>
          </a:p>
          <a:p>
            <a:pPr lvl="1" eaLnBrk="1" hangingPunct="1"/>
            <a:r>
              <a:rPr lang="en-US" altLang="en-US" dirty="0"/>
              <a:t>Treatment of CAD</a:t>
            </a:r>
          </a:p>
          <a:p>
            <a:pPr lvl="2" eaLnBrk="1" hangingPunct="1"/>
            <a:r>
              <a:rPr lang="en-US" altLang="en-US" dirty="0"/>
              <a:t>Find and identify the lesion </a:t>
            </a:r>
          </a:p>
          <a:p>
            <a:pPr lvl="2" eaLnBrk="1" hangingPunct="1"/>
            <a:r>
              <a:rPr lang="en-US" altLang="en-US" dirty="0"/>
              <a:t>Treatment with revascularization</a:t>
            </a:r>
          </a:p>
          <a:p>
            <a:pPr eaLnBrk="1" hangingPunct="1"/>
            <a:r>
              <a:rPr lang="en-US" altLang="en-US" dirty="0"/>
              <a:t>Revising our approach - evolving technology defines Myocardial Blood Flow (MBF), its Reserve (MBR) given the appropriate radiotracer</a:t>
            </a:r>
          </a:p>
          <a:p>
            <a:pPr lvl="1" eaLnBrk="1" hangingPunct="1"/>
            <a:r>
              <a:rPr lang="en-US" altLang="en-US" dirty="0"/>
              <a:t>From </a:t>
            </a:r>
            <a:r>
              <a:rPr lang="en-US" altLang="en-US" u="sng" dirty="0"/>
              <a:t>detection</a:t>
            </a:r>
            <a:r>
              <a:rPr lang="en-US" altLang="en-US" dirty="0"/>
              <a:t> to </a:t>
            </a:r>
            <a:r>
              <a:rPr lang="en-US" altLang="en-US" u="sng" dirty="0"/>
              <a:t>prediction</a:t>
            </a:r>
            <a:r>
              <a:rPr lang="en-US" altLang="en-US" dirty="0"/>
              <a:t> of resulting in the prevention of cardiac disease</a:t>
            </a:r>
          </a:p>
          <a:p>
            <a:pPr lvl="2"/>
            <a:r>
              <a:rPr lang="en-US" altLang="en-US" dirty="0"/>
              <a:t>Knowing blood flow to the myocardial tissue</a:t>
            </a:r>
          </a:p>
          <a:p>
            <a:pPr lvl="3"/>
            <a:r>
              <a:rPr lang="en-US" altLang="en-US" dirty="0"/>
              <a:t>Evaluate current therapy – Pre and post cardiac med</a:t>
            </a:r>
          </a:p>
          <a:p>
            <a:pPr lvl="3"/>
            <a:r>
              <a:rPr lang="en-US" altLang="en-US" dirty="0"/>
              <a:t>Assessing from baseline, following the patient, gives a more personalized approach</a:t>
            </a:r>
          </a:p>
          <a:p>
            <a:pPr lvl="3"/>
            <a:r>
              <a:rPr lang="en-US" altLang="en-US" dirty="0"/>
              <a:t>Disease prevention</a:t>
            </a:r>
          </a:p>
          <a:p>
            <a:pPr lvl="1"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71150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0867" y="1501448"/>
            <a:ext cx="6808751" cy="4268172"/>
          </a:xfrm>
        </p:spPr>
      </p:pic>
    </p:spTree>
    <p:extLst>
      <p:ext uri="{BB962C8B-B14F-4D97-AF65-F5344CB8AC3E}">
        <p14:creationId xmlns:p14="http://schemas.microsoft.com/office/powerpoint/2010/main" val="4003725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0" smtClean="0"/>
              <a:t>Repair of an Aneurysm</a:t>
            </a:r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2209800" y="1447800"/>
            <a:ext cx="4419600" cy="4800600"/>
          </a:xfrm>
        </p:spPr>
        <p:txBody>
          <a:bodyPr/>
          <a:lstStyle/>
          <a:p>
            <a:pPr eaLnBrk="1" hangingPunct="1">
              <a:defRPr/>
            </a:pPr>
            <a:r>
              <a:rPr lang="en-US" baseline="30000"/>
              <a:t>99m</a:t>
            </a:r>
            <a:r>
              <a:rPr lang="en-US"/>
              <a:t>TcRBCs are injected IV to identify an aneurysm.  </a:t>
            </a:r>
          </a:p>
          <a:p>
            <a:pPr eaLnBrk="1" hangingPunct="1">
              <a:defRPr/>
            </a:pPr>
            <a:r>
              <a:rPr lang="en-US"/>
              <a:t>Green arrows indicate aneurysm</a:t>
            </a:r>
          </a:p>
          <a:p>
            <a:pPr eaLnBrk="1" hangingPunct="1">
              <a:defRPr/>
            </a:pPr>
            <a:r>
              <a:rPr lang="en-US"/>
              <a:t>Purple indicate repair</a:t>
            </a:r>
          </a:p>
          <a:p>
            <a:pPr eaLnBrk="1" hangingPunct="1">
              <a:defRPr/>
            </a:pPr>
            <a:r>
              <a:rPr lang="en-US"/>
              <a:t>Note the difference in  radiopharmaceutical distribution</a:t>
            </a:r>
          </a:p>
        </p:txBody>
      </p:sp>
      <p:pic>
        <p:nvPicPr>
          <p:cNvPr id="22532" name="Picture 6" descr="flowwithaneurysm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53201" y="2057401"/>
            <a:ext cx="3687763" cy="34702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554492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1"/>
          <p:cNvSpPr>
            <a:spLocks noChangeArrowheads="1"/>
          </p:cNvSpPr>
          <p:nvPr/>
        </p:nvSpPr>
        <p:spPr bwMode="auto">
          <a:xfrm>
            <a:off x="650311" y="990434"/>
            <a:ext cx="8509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 b="1" dirty="0">
                <a:latin typeface="+mn-lt"/>
              </a:rPr>
              <a:t>1.  Will There Be Another Quantum Leap With the F-18–Labeled Myocardial Perfusion Tracers?</a:t>
            </a:r>
          </a:p>
          <a:p>
            <a:r>
              <a:rPr lang="en-US" altLang="en-US" sz="1400" dirty="0" err="1">
                <a:latin typeface="+mn-lt"/>
              </a:rPr>
              <a:t>Vasken</a:t>
            </a:r>
            <a:r>
              <a:rPr lang="en-US" altLang="en-US" sz="1400" dirty="0">
                <a:latin typeface="+mn-lt"/>
              </a:rPr>
              <a:t> </a:t>
            </a:r>
            <a:r>
              <a:rPr lang="en-US" altLang="en-US" sz="1400" dirty="0" err="1">
                <a:latin typeface="+mn-lt"/>
              </a:rPr>
              <a:t>Dilsizian</a:t>
            </a:r>
            <a:r>
              <a:rPr lang="en-US" altLang="en-US" sz="1400" dirty="0">
                <a:latin typeface="+mn-lt"/>
              </a:rPr>
              <a:t> and Raymond </a:t>
            </a:r>
            <a:r>
              <a:rPr lang="en-US" altLang="en-US" sz="1400" dirty="0" err="1">
                <a:latin typeface="+mn-lt"/>
              </a:rPr>
              <a:t>Taillefer</a:t>
            </a:r>
            <a:r>
              <a:rPr lang="en-US" altLang="en-US" sz="1400" dirty="0">
                <a:latin typeface="+mn-lt"/>
              </a:rPr>
              <a:t> </a:t>
            </a:r>
            <a:r>
              <a:rPr lang="en-US" altLang="en-US" sz="1400" dirty="0">
                <a:latin typeface="+mn-lt"/>
                <a:hlinkClick r:id="rId3"/>
              </a:rPr>
              <a:t>JACC</a:t>
            </a:r>
            <a:endParaRPr lang="en-US" altLang="en-US" sz="1400" dirty="0">
              <a:latin typeface="+mn-lt"/>
            </a:endParaRPr>
          </a:p>
        </p:txBody>
      </p:sp>
      <p:sp>
        <p:nvSpPr>
          <p:cNvPr id="68613" name="TextBox 4"/>
          <p:cNvSpPr txBox="1">
            <a:spLocks noChangeArrowheads="1"/>
          </p:cNvSpPr>
          <p:nvPr/>
        </p:nvSpPr>
        <p:spPr bwMode="auto">
          <a:xfrm>
            <a:off x="669564" y="3615224"/>
            <a:ext cx="794999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 b="1" dirty="0">
                <a:latin typeface="+mn-lt"/>
              </a:rPr>
              <a:t>6</a:t>
            </a:r>
            <a:r>
              <a:rPr lang="en-US" altLang="en-US" sz="1400" b="1" dirty="0" smtClean="0">
                <a:latin typeface="+mn-lt"/>
              </a:rPr>
              <a:t>.  </a:t>
            </a:r>
            <a:r>
              <a:rPr lang="en-US" altLang="en-US" sz="1400" b="1" dirty="0">
                <a:latin typeface="+mn-lt"/>
              </a:rPr>
              <a:t>Optimization of imaging protocols for myocardial blood flow (MBF) quantification with </a:t>
            </a:r>
            <a:r>
              <a:rPr lang="en-US" altLang="en-US" sz="1400" b="1" baseline="30000" dirty="0">
                <a:latin typeface="+mn-lt"/>
              </a:rPr>
              <a:t>18</a:t>
            </a:r>
            <a:r>
              <a:rPr lang="en-US" altLang="en-US" sz="1400" b="1" dirty="0">
                <a:latin typeface="+mn-lt"/>
              </a:rPr>
              <a:t>F-flurpiridaz </a:t>
            </a:r>
          </a:p>
          <a:p>
            <a:r>
              <a:rPr lang="en-US" altLang="en-US" sz="1400" b="1" dirty="0">
                <a:latin typeface="+mn-lt"/>
              </a:rPr>
              <a:t>PET.  </a:t>
            </a:r>
            <a:r>
              <a:rPr lang="en-US" altLang="en-US" sz="1400" dirty="0" err="1">
                <a:latin typeface="+mn-lt"/>
              </a:rPr>
              <a:t>Wiyanpron</a:t>
            </a:r>
            <a:r>
              <a:rPr lang="en-US" altLang="en-US" sz="1400" dirty="0">
                <a:latin typeface="+mn-lt"/>
              </a:rPr>
              <a:t> K, et al  </a:t>
            </a:r>
            <a:r>
              <a:rPr lang="en-US" altLang="en-US" sz="1400" dirty="0">
                <a:latin typeface="+mn-lt"/>
                <a:hlinkClick r:id="rId4"/>
              </a:rPr>
              <a:t>PMID</a:t>
            </a:r>
            <a:endParaRPr lang="en-US" altLang="en-US" sz="1400" dirty="0">
              <a:latin typeface="+mn-lt"/>
            </a:endParaRPr>
          </a:p>
        </p:txBody>
      </p:sp>
      <p:sp>
        <p:nvSpPr>
          <p:cNvPr id="68614" name="Rectangle 5"/>
          <p:cNvSpPr>
            <a:spLocks noChangeArrowheads="1"/>
          </p:cNvSpPr>
          <p:nvPr/>
        </p:nvSpPr>
        <p:spPr bwMode="auto">
          <a:xfrm>
            <a:off x="650311" y="1535388"/>
            <a:ext cx="8229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 b="1" dirty="0">
                <a:latin typeface="+mn-lt"/>
              </a:rPr>
              <a:t>2</a:t>
            </a:r>
            <a:r>
              <a:rPr lang="en-US" altLang="en-US" sz="1400" b="1" dirty="0" smtClean="0">
                <a:latin typeface="+mn-lt"/>
              </a:rPr>
              <a:t>.  </a:t>
            </a:r>
            <a:r>
              <a:rPr lang="en-US" altLang="en-US" sz="1400" b="1" dirty="0">
                <a:latin typeface="+mn-lt"/>
              </a:rPr>
              <a:t>Absolute Quantitation of Myocardial Blood Flow in Human Subjects with or without Myocardial Ischemia using Dynamic </a:t>
            </a:r>
            <a:r>
              <a:rPr lang="en-US" altLang="en-US" sz="1400" b="1" dirty="0" err="1">
                <a:latin typeface="+mn-lt"/>
              </a:rPr>
              <a:t>Flurpiridaz</a:t>
            </a:r>
            <a:r>
              <a:rPr lang="en-US" altLang="en-US" sz="1400" b="1" dirty="0">
                <a:latin typeface="+mn-lt"/>
              </a:rPr>
              <a:t> F 18 Positron Emission Tomography. </a:t>
            </a:r>
            <a:r>
              <a:rPr lang="en-US" altLang="en-US" sz="1400" dirty="0" err="1">
                <a:latin typeface="+mn-lt"/>
              </a:rPr>
              <a:t>Parckrad</a:t>
            </a:r>
            <a:r>
              <a:rPr lang="en-US" altLang="en-US" sz="1400" dirty="0">
                <a:latin typeface="+mn-lt"/>
              </a:rPr>
              <a:t>, RS, et al </a:t>
            </a:r>
            <a:r>
              <a:rPr lang="en-US" altLang="en-US" sz="1400" dirty="0">
                <a:latin typeface="+mn-lt"/>
                <a:hlinkClick r:id="rId5"/>
              </a:rPr>
              <a:t>PMC</a:t>
            </a:r>
            <a:endParaRPr lang="en-US" altLang="en-US" sz="1400" dirty="0">
              <a:latin typeface="+mn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05774" y="152029"/>
            <a:ext cx="5045003" cy="747713"/>
          </a:xfrm>
        </p:spPr>
        <p:txBody>
          <a:bodyPr/>
          <a:lstStyle/>
          <a:p>
            <a:pPr algn="r"/>
            <a:r>
              <a:rPr lang="en-US" dirty="0"/>
              <a:t>References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69564" y="2098169"/>
            <a:ext cx="61171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3. Adenosine vs. </a:t>
            </a:r>
            <a:r>
              <a:rPr lang="en-US" sz="1400" b="1" dirty="0" err="1" smtClean="0"/>
              <a:t>Reagdenson</a:t>
            </a:r>
            <a:r>
              <a:rPr lang="en-US" sz="1400" b="1" dirty="0" smtClean="0"/>
              <a:t> in Cardiac Stress Testing. </a:t>
            </a:r>
            <a:r>
              <a:rPr lang="en-US" sz="1400" dirty="0" smtClean="0"/>
              <a:t>Brink HL, et al. AM.  </a:t>
            </a:r>
            <a:r>
              <a:rPr lang="en-US" sz="1400" dirty="0" smtClean="0">
                <a:hlinkClick r:id="rId6"/>
              </a:rPr>
              <a:t>JACC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sp>
        <p:nvSpPr>
          <p:cNvPr id="4" name="Rectangle 3"/>
          <p:cNvSpPr/>
          <p:nvPr/>
        </p:nvSpPr>
        <p:spPr>
          <a:xfrm>
            <a:off x="680098" y="2484091"/>
            <a:ext cx="86062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4</a:t>
            </a:r>
            <a:r>
              <a:rPr lang="en-US" sz="1400" b="1" dirty="0" smtClean="0"/>
              <a:t>. </a:t>
            </a:r>
            <a:r>
              <a:rPr lang="en-US" sz="1400" b="1" dirty="0"/>
              <a:t>Properties of an ideal PET perfusion tracer: New PET tracer cases and data </a:t>
            </a:r>
          </a:p>
          <a:p>
            <a:r>
              <a:rPr lang="en-US" sz="1400" dirty="0" err="1"/>
              <a:t>Maddahi</a:t>
            </a:r>
            <a:r>
              <a:rPr lang="en-US" sz="1400" dirty="0"/>
              <a:t> </a:t>
            </a:r>
            <a:r>
              <a:rPr lang="en-US" sz="1400" dirty="0">
                <a:hlinkClick r:id="rId7"/>
              </a:rPr>
              <a:t>J </a:t>
            </a:r>
            <a:r>
              <a:rPr lang="en-US" sz="1400" dirty="0" err="1">
                <a:hlinkClick r:id="rId7"/>
              </a:rPr>
              <a:t>Journ</a:t>
            </a:r>
            <a:r>
              <a:rPr lang="en-US" sz="1400" dirty="0">
                <a:hlinkClick r:id="rId7"/>
              </a:rPr>
              <a:t> of </a:t>
            </a:r>
            <a:r>
              <a:rPr lang="en-US" sz="1400" dirty="0" err="1">
                <a:hlinkClick r:id="rId7"/>
              </a:rPr>
              <a:t>Nucl</a:t>
            </a:r>
            <a:r>
              <a:rPr lang="en-US" sz="1400" dirty="0">
                <a:hlinkClick r:id="rId7"/>
              </a:rPr>
              <a:t> Card</a:t>
            </a:r>
            <a:endParaRPr lang="en-US" sz="1400" dirty="0"/>
          </a:p>
        </p:txBody>
      </p:sp>
      <p:sp>
        <p:nvSpPr>
          <p:cNvPr id="5" name="Rectangle 4"/>
          <p:cNvSpPr/>
          <p:nvPr/>
        </p:nvSpPr>
        <p:spPr>
          <a:xfrm>
            <a:off x="680098" y="2765206"/>
            <a:ext cx="10338099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r>
              <a:rPr lang="en-US" sz="1400" b="1" dirty="0" smtClean="0"/>
              <a:t>5.  Optimization </a:t>
            </a:r>
            <a:r>
              <a:rPr lang="en-US" sz="1400" b="1" dirty="0"/>
              <a:t>of SPECT Measurement of Myocardial Blood Flow with Correction for Attenuation, Motion, </a:t>
            </a:r>
          </a:p>
          <a:p>
            <a:r>
              <a:rPr lang="en-US" sz="1400" b="1" dirty="0"/>
              <a:t>and Blood Binding Compared to PET. </a:t>
            </a:r>
            <a:r>
              <a:rPr lang="en-US" sz="1400" dirty="0"/>
              <a:t>Wells RG, et al.  </a:t>
            </a:r>
            <a:r>
              <a:rPr lang="en-US" sz="1400" dirty="0">
                <a:hlinkClick r:id="rId8"/>
              </a:rPr>
              <a:t>J </a:t>
            </a:r>
            <a:r>
              <a:rPr lang="en-US" sz="1400" dirty="0" err="1">
                <a:hlinkClick r:id="rId8"/>
              </a:rPr>
              <a:t>Nucl</a:t>
            </a:r>
            <a:r>
              <a:rPr lang="en-US" sz="1400" dirty="0">
                <a:hlinkClick r:id="rId8"/>
              </a:rPr>
              <a:t> Med</a:t>
            </a:r>
            <a:endParaRPr lang="en-US" sz="1400" dirty="0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680098" y="4328306"/>
            <a:ext cx="862094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 b="1" dirty="0" smtClean="0">
                <a:latin typeface="+mn-lt"/>
              </a:rPr>
              <a:t>7.  Optimally </a:t>
            </a:r>
            <a:r>
              <a:rPr lang="en-US" altLang="en-US" sz="1400" b="1" dirty="0">
                <a:latin typeface="+mn-lt"/>
              </a:rPr>
              <a:t>Repeatable Kinetic Model Variant for Myocardial Blood Flow Measurements with </a:t>
            </a:r>
            <a:r>
              <a:rPr lang="en-US" altLang="en-US" sz="1400" b="1" baseline="30000" dirty="0">
                <a:latin typeface="+mn-lt"/>
              </a:rPr>
              <a:t>82</a:t>
            </a:r>
            <a:r>
              <a:rPr lang="en-US" altLang="en-US" sz="1400" b="1" dirty="0">
                <a:latin typeface="+mn-lt"/>
              </a:rPr>
              <a:t>Rb PET </a:t>
            </a:r>
            <a:r>
              <a:rPr lang="en-US" altLang="en-US" sz="1400" dirty="0" err="1">
                <a:latin typeface="+mn-lt"/>
              </a:rPr>
              <a:t>Ocneanu</a:t>
            </a:r>
            <a:r>
              <a:rPr lang="en-US" altLang="en-US" sz="1400" dirty="0">
                <a:latin typeface="+mn-lt"/>
              </a:rPr>
              <a:t> AF, et al </a:t>
            </a:r>
            <a:r>
              <a:rPr lang="en-US" altLang="en-US" sz="1400" dirty="0" err="1">
                <a:latin typeface="+mn-lt"/>
                <a:hlinkClick r:id="rId9"/>
              </a:rPr>
              <a:t>Comput</a:t>
            </a:r>
            <a:r>
              <a:rPr lang="en-US" altLang="en-US" sz="1400" dirty="0">
                <a:latin typeface="+mn-lt"/>
                <a:hlinkClick r:id="rId9"/>
              </a:rPr>
              <a:t> Math Methods Med</a:t>
            </a:r>
            <a:endParaRPr lang="en-US" altLang="en-US" sz="1400" dirty="0"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50311" y="5042206"/>
            <a:ext cx="102311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1400" b="1" dirty="0" smtClean="0"/>
              <a:t>8.  </a:t>
            </a:r>
            <a:r>
              <a:rPr lang="en-US" altLang="en-US" sz="1400" b="1" dirty="0"/>
              <a:t>Cardiac PET Perfusion Tracers: Current Status and Future Directions</a:t>
            </a:r>
          </a:p>
          <a:p>
            <a:r>
              <a:rPr lang="en-US" altLang="en-US" sz="1400" dirty="0" err="1"/>
              <a:t>Maddahi</a:t>
            </a:r>
            <a:r>
              <a:rPr lang="en-US" altLang="en-US" sz="1400" dirty="0"/>
              <a:t> J, et al.   </a:t>
            </a:r>
            <a:r>
              <a:rPr lang="en-US" altLang="en-US" sz="1400" dirty="0">
                <a:hlinkClick r:id="rId10"/>
              </a:rPr>
              <a:t>PMC</a:t>
            </a:r>
            <a:endParaRPr lang="en-US" altLang="en-US" sz="1400" dirty="0"/>
          </a:p>
        </p:txBody>
      </p:sp>
      <p:sp>
        <p:nvSpPr>
          <p:cNvPr id="7" name="Rectangle 6"/>
          <p:cNvSpPr/>
          <p:nvPr/>
        </p:nvSpPr>
        <p:spPr>
          <a:xfrm>
            <a:off x="650311" y="5626369"/>
            <a:ext cx="1008052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1400" b="1" dirty="0" smtClean="0"/>
              <a:t>9.  </a:t>
            </a:r>
            <a:r>
              <a:rPr lang="en-US" altLang="en-US" sz="1400" b="1" dirty="0"/>
              <a:t>Improvement in PET myocardial perfusion image quality and quantification with </a:t>
            </a:r>
            <a:r>
              <a:rPr lang="en-US" altLang="en-US" sz="1400" b="1" dirty="0" err="1"/>
              <a:t>flurpiridaz</a:t>
            </a:r>
            <a:r>
              <a:rPr lang="en-US" altLang="en-US" sz="1400" b="1" dirty="0"/>
              <a:t> F 18. </a:t>
            </a:r>
            <a:r>
              <a:rPr lang="en-US" altLang="en-US" sz="1400" dirty="0" err="1"/>
              <a:t>Bermen</a:t>
            </a:r>
            <a:r>
              <a:rPr lang="en-US" altLang="en-US" sz="1400" dirty="0"/>
              <a:t> D, et al  </a:t>
            </a:r>
            <a:r>
              <a:rPr lang="en-US" altLang="en-US" sz="1400" dirty="0" err="1">
                <a:hlinkClick r:id="rId11"/>
              </a:rPr>
              <a:t>Journ</a:t>
            </a:r>
            <a:r>
              <a:rPr lang="en-US" altLang="en-US" sz="1400" dirty="0">
                <a:hlinkClick r:id="rId11"/>
              </a:rPr>
              <a:t> of </a:t>
            </a:r>
            <a:r>
              <a:rPr lang="en-US" altLang="en-US" sz="1400" dirty="0" err="1">
                <a:hlinkClick r:id="rId11"/>
              </a:rPr>
              <a:t>Nucl</a:t>
            </a:r>
            <a:r>
              <a:rPr lang="en-US" altLang="en-US" sz="1400" dirty="0">
                <a:hlinkClick r:id="rId11"/>
              </a:rPr>
              <a:t> Card</a:t>
            </a:r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928639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Arterial Injection of Tc99mMAA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Prior to the application of SIR-Spheres an arterial injection of MAA is administered</a:t>
            </a:r>
          </a:p>
          <a:p>
            <a:pPr>
              <a:defRPr/>
            </a:pPr>
            <a:r>
              <a:rPr lang="en-US" dirty="0" smtClean="0"/>
              <a:t>Shunting must be less than 20% to the lungs</a:t>
            </a:r>
          </a:p>
          <a:p>
            <a:pPr>
              <a:defRPr/>
            </a:pPr>
            <a:r>
              <a:rPr lang="en-US" dirty="0" smtClean="0"/>
              <a:t>Greater than 20% may cause radiation pneumonitis</a:t>
            </a:r>
          </a:p>
          <a:p>
            <a:pPr>
              <a:defRPr/>
            </a:pPr>
            <a:r>
              <a:rPr lang="en-US" dirty="0" smtClean="0"/>
              <a:t>Related </a:t>
            </a:r>
            <a:r>
              <a:rPr lang="en-US" dirty="0" smtClean="0">
                <a:hlinkClick r:id="rId2" action="ppaction://hlinkfile"/>
              </a:rPr>
              <a:t>lecture</a:t>
            </a:r>
            <a:endParaRPr lang="en-US" dirty="0"/>
          </a:p>
        </p:txBody>
      </p:sp>
      <p:pic>
        <p:nvPicPr>
          <p:cNvPr id="24580" name="Content Placeholder 11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07125" y="2057400"/>
            <a:ext cx="4038600" cy="3017838"/>
          </a:xfrm>
        </p:spPr>
      </p:pic>
      <p:sp>
        <p:nvSpPr>
          <p:cNvPr id="24581" name="Rectangle 12"/>
          <p:cNvSpPr>
            <a:spLocks noChangeArrowheads="1"/>
          </p:cNvSpPr>
          <p:nvPr/>
        </p:nvSpPr>
        <p:spPr bwMode="auto">
          <a:xfrm>
            <a:off x="5703888" y="5334000"/>
            <a:ext cx="4572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en-US" altLang="en-US" sz="1000">
                <a:hlinkClick r:id="rId4"/>
              </a:rPr>
              <a:t>https://www.researchgate.net/figure/Planar-nuclear-medicine-shunt-study-Technetium-99-macroaggregated-albumin-was-injected_fig3_8399677</a:t>
            </a:r>
            <a:endParaRPr lang="en-US" altLang="en-US" sz="1000"/>
          </a:p>
        </p:txBody>
      </p:sp>
    </p:spTree>
    <p:extLst>
      <p:ext uri="{BB962C8B-B14F-4D97-AF65-F5344CB8AC3E}">
        <p14:creationId xmlns:p14="http://schemas.microsoft.com/office/powerpoint/2010/main" val="22618549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Don’t forget </a:t>
            </a:r>
            <a:r>
              <a:rPr lang="en-US" smtClean="0"/>
              <a:t>our Three-Phase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Don’t forget about our 3-phase bone scan!</a:t>
            </a:r>
          </a:p>
          <a:p>
            <a:pPr>
              <a:defRPr/>
            </a:pPr>
            <a:r>
              <a:rPr lang="en-US" dirty="0" smtClean="0"/>
              <a:t>This is a scan of a 9-year old boy</a:t>
            </a:r>
          </a:p>
          <a:p>
            <a:pPr>
              <a:defRPr/>
            </a:pPr>
            <a:r>
              <a:rPr lang="en-US" dirty="0" smtClean="0"/>
              <a:t>What do you think is going on?</a:t>
            </a:r>
            <a:endParaRPr lang="en-US" dirty="0"/>
          </a:p>
        </p:txBody>
      </p:sp>
      <p:pic>
        <p:nvPicPr>
          <p:cNvPr id="2560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2113" y="1981200"/>
            <a:ext cx="314325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Rectangle 6"/>
          <p:cNvSpPr>
            <a:spLocks noChangeArrowheads="1"/>
          </p:cNvSpPr>
          <p:nvPr/>
        </p:nvSpPr>
        <p:spPr bwMode="auto">
          <a:xfrm>
            <a:off x="2514600" y="6434138"/>
            <a:ext cx="75438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en-US" altLang="en-US" sz="1000">
                <a:hlinkClick r:id="rId3"/>
              </a:rPr>
              <a:t>https://www.researchgate.net/figure/a-Three-phase-bone-scan-from-the-legs-Upper-row-A-anterior-images-of-the-perfusion_fig3_259472486</a:t>
            </a:r>
            <a:endParaRPr lang="en-US" altLang="en-US" sz="1000"/>
          </a:p>
        </p:txBody>
      </p:sp>
    </p:spTree>
    <p:extLst>
      <p:ext uri="{BB962C8B-B14F-4D97-AF65-F5344CB8AC3E}">
        <p14:creationId xmlns:p14="http://schemas.microsoft.com/office/powerpoint/2010/main" val="36260045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Shunt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 different type of flow study</a:t>
            </a:r>
          </a:p>
          <a:p>
            <a:pPr>
              <a:defRPr/>
            </a:pPr>
            <a:r>
              <a:rPr lang="en-US" dirty="0" smtClean="0"/>
              <a:t>Assessment of a shunt</a:t>
            </a:r>
          </a:p>
          <a:p>
            <a:pPr>
              <a:defRPr/>
            </a:pPr>
            <a:r>
              <a:rPr lang="en-US" dirty="0" smtClean="0"/>
              <a:t>This shunt is surgically implanted with patients’ that have what?</a:t>
            </a:r>
          </a:p>
          <a:p>
            <a:pPr>
              <a:defRPr/>
            </a:pPr>
            <a:r>
              <a:rPr lang="en-US" dirty="0" smtClean="0"/>
              <a:t>There appears to be no blockage</a:t>
            </a:r>
            <a:endParaRPr lang="en-US" dirty="0"/>
          </a:p>
        </p:txBody>
      </p:sp>
      <p:pic>
        <p:nvPicPr>
          <p:cNvPr id="26628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72200" y="2617789"/>
            <a:ext cx="4038600" cy="2490787"/>
          </a:xfrm>
        </p:spPr>
      </p:pic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6629400" y="5410201"/>
            <a:ext cx="3810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en-US" altLang="en-US" sz="1000">
                <a:hlinkClick r:id="rId3"/>
              </a:rPr>
              <a:t>https://www.slideshare.net/ganeshkumar7982/new-seminar-41895221</a:t>
            </a:r>
            <a:endParaRPr lang="en-US" altLang="en-US" sz="1000"/>
          </a:p>
        </p:txBody>
      </p:sp>
    </p:spTree>
    <p:extLst>
      <p:ext uri="{BB962C8B-B14F-4D97-AF65-F5344CB8AC3E}">
        <p14:creationId xmlns:p14="http://schemas.microsoft.com/office/powerpoint/2010/main" val="36396247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Assessment of Brain Death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05000" y="2514600"/>
            <a:ext cx="4038600" cy="3048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Remember this one?</a:t>
            </a:r>
          </a:p>
          <a:p>
            <a:pPr>
              <a:defRPr/>
            </a:pPr>
            <a:r>
              <a:rPr lang="en-US" dirty="0" smtClean="0"/>
              <a:t>Which one is positive/negative for brain death?</a:t>
            </a:r>
          </a:p>
          <a:p>
            <a:pPr>
              <a:defRPr/>
            </a:pPr>
            <a:r>
              <a:rPr lang="en-US" dirty="0" smtClean="0"/>
              <a:t>What do we look for?</a:t>
            </a:r>
          </a:p>
        </p:txBody>
      </p:sp>
      <p:pic>
        <p:nvPicPr>
          <p:cNvPr id="27652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72200" y="1876426"/>
            <a:ext cx="4038600" cy="3973513"/>
          </a:xfrm>
        </p:spPr>
      </p:pic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6553200" y="6051551"/>
            <a:ext cx="37338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en-US" altLang="en-US" sz="1000">
                <a:hlinkClick r:id="rId3"/>
              </a:rPr>
              <a:t>https://www.slideshare.net/ganeshkumar7982/new-seminar-41895221</a:t>
            </a:r>
            <a:endParaRPr lang="en-US" altLang="en-US" sz="1000"/>
          </a:p>
        </p:txBody>
      </p:sp>
    </p:spTree>
    <p:extLst>
      <p:ext uri="{BB962C8B-B14F-4D97-AF65-F5344CB8AC3E}">
        <p14:creationId xmlns:p14="http://schemas.microsoft.com/office/powerpoint/2010/main" val="1845344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Hot Glove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Flowing an injection of 99mTcMDP the three hour delayed imaging was acquired</a:t>
            </a:r>
          </a:p>
          <a:p>
            <a:pPr>
              <a:defRPr/>
            </a:pPr>
            <a:r>
              <a:rPr lang="en-US" dirty="0" smtClean="0"/>
              <a:t>What caused the left hand and arm to be hot?</a:t>
            </a:r>
            <a:endParaRPr lang="en-US" dirty="0"/>
          </a:p>
        </p:txBody>
      </p:sp>
      <p:pic>
        <p:nvPicPr>
          <p:cNvPr id="28676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77050" y="1600201"/>
            <a:ext cx="2628900" cy="4525963"/>
          </a:xfrm>
        </p:spPr>
      </p:pic>
    </p:spTree>
    <p:extLst>
      <p:ext uri="{BB962C8B-B14F-4D97-AF65-F5344CB8AC3E}">
        <p14:creationId xmlns:p14="http://schemas.microsoft.com/office/powerpoint/2010/main" val="4351454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1044</TotalTime>
  <Words>2074</Words>
  <Application>Microsoft Office PowerPoint</Application>
  <PresentationFormat>Widescreen</PresentationFormat>
  <Paragraphs>280</Paragraphs>
  <Slides>40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9" baseType="lpstr">
      <vt:lpstr>ＭＳ Ｐゴシック</vt:lpstr>
      <vt:lpstr>Abadi</vt:lpstr>
      <vt:lpstr>Arial</vt:lpstr>
      <vt:lpstr>Calibri</vt:lpstr>
      <vt:lpstr>Calibri Light</vt:lpstr>
      <vt:lpstr>Garamond</vt:lpstr>
      <vt:lpstr>Times New Roman</vt:lpstr>
      <vt:lpstr>Wingdings</vt:lpstr>
      <vt:lpstr>Office Theme</vt:lpstr>
      <vt:lpstr>Dynamic Imaging  Current Applications </vt:lpstr>
      <vt:lpstr>Frost Bite and Electrical Burns</vt:lpstr>
      <vt:lpstr>Monitoring Therapeutic Embolization</vt:lpstr>
      <vt:lpstr>Repair of an Aneurysm</vt:lpstr>
      <vt:lpstr>Arterial Injection of Tc99mMAA</vt:lpstr>
      <vt:lpstr>Don’t forget our Three-Phase</vt:lpstr>
      <vt:lpstr>Shunt</vt:lpstr>
      <vt:lpstr>Assessment of Brain Death</vt:lpstr>
      <vt:lpstr>Hot Glove</vt:lpstr>
      <vt:lpstr>Good Old Days?1</vt:lpstr>
      <vt:lpstr>Why MPI?</vt:lpstr>
      <vt:lpstr>Nuclear Cardiology and Our Goals1</vt:lpstr>
      <vt:lpstr>Ingredients Required to Assess MFR and MBF </vt:lpstr>
      <vt:lpstr>Effects of Myocardial Flow Reserve</vt:lpstr>
      <vt:lpstr>Pharm-it with Lexiscan</vt:lpstr>
      <vt:lpstr>Lexiscan vs. Adenosine3</vt:lpstr>
      <vt:lpstr>Radiotracer Extraction Fraction4</vt:lpstr>
      <vt:lpstr>Let’s First Look at Using Gamma Camera Technology</vt:lpstr>
      <vt:lpstr>Gamma Camera Application</vt:lpstr>
      <vt:lpstr>Can 99mTc Assess MFR/MBF?</vt:lpstr>
      <vt:lpstr>Traditional Gamma Camera vs CZT Technology</vt:lpstr>
      <vt:lpstr>PET to Solid State Gamma Camera5</vt:lpstr>
      <vt:lpstr>PET – Cardiac Quantification</vt:lpstr>
      <vt:lpstr>Assessing MBF6</vt:lpstr>
      <vt:lpstr>Gold Standard? </vt:lpstr>
      <vt:lpstr>PET Radiopharmaceuticals</vt:lpstr>
      <vt:lpstr>PET Radiopharmaceuticals</vt:lpstr>
      <vt:lpstr>PowerPoint Presentation</vt:lpstr>
      <vt:lpstr>Flurpiridaz and Its Flow6</vt:lpstr>
      <vt:lpstr>Compare the Flow7</vt:lpstr>
      <vt:lpstr>99mTc vs 18F PET8</vt:lpstr>
      <vt:lpstr>MBF and MFR – Flurpiridaz2</vt:lpstr>
      <vt:lpstr>Polar Map and Absolute Quantification1</vt:lpstr>
      <vt:lpstr>How Does a β Particle Travel?</vt:lpstr>
      <vt:lpstr>What About the Photons?5</vt:lpstr>
      <vt:lpstr>Normal Distribution 99mTc vs 18F9</vt:lpstr>
      <vt:lpstr>Perfusion Defect – 99mTc vs 18F9</vt:lpstr>
      <vt:lpstr>Refocus </vt:lpstr>
      <vt:lpstr>PowerPoint Presentation</vt:lpstr>
      <vt:lpstr>References</vt:lpstr>
    </vt:vector>
  </TitlesOfParts>
  <Company>VCU-ALHP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Nuclear Cardiology Current Applications October 6, 2018</dc:title>
  <dc:creator>Mark H Crosthwaite</dc:creator>
  <cp:lastModifiedBy>Mark H Crosthwaite</cp:lastModifiedBy>
  <cp:revision>76</cp:revision>
  <cp:lastPrinted>2020-08-04T17:48:41Z</cp:lastPrinted>
  <dcterms:created xsi:type="dcterms:W3CDTF">2018-10-02T19:09:36Z</dcterms:created>
  <dcterms:modified xsi:type="dcterms:W3CDTF">2020-09-03T12:55:44Z</dcterms:modified>
</cp:coreProperties>
</file>