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5" r:id="rId5"/>
    <p:sldId id="258" r:id="rId6"/>
    <p:sldId id="270" r:id="rId7"/>
    <p:sldId id="259" r:id="rId8"/>
    <p:sldId id="260" r:id="rId9"/>
    <p:sldId id="263" r:id="rId10"/>
    <p:sldId id="266" r:id="rId11"/>
    <p:sldId id="267" r:id="rId12"/>
    <p:sldId id="269" r:id="rId13"/>
    <p:sldId id="273" r:id="rId14"/>
    <p:sldId id="275" r:id="rId15"/>
    <p:sldId id="274" r:id="rId16"/>
    <p:sldId id="272" r:id="rId17"/>
    <p:sldId id="262" r:id="rId18"/>
    <p:sldId id="264" r:id="rId19"/>
    <p:sldId id="268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C488-031A-45A6-BAEE-3B7E67E247F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8542-CFCA-46E5-B989-22D61EE2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C488-031A-45A6-BAEE-3B7E67E247F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8542-CFCA-46E5-B989-22D61EE2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6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C488-031A-45A6-BAEE-3B7E67E247F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8542-CFCA-46E5-B989-22D61EE2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3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C488-031A-45A6-BAEE-3B7E67E247F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8542-CFCA-46E5-B989-22D61EE2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C488-031A-45A6-BAEE-3B7E67E247F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8542-CFCA-46E5-B989-22D61EE2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6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C488-031A-45A6-BAEE-3B7E67E247F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8542-CFCA-46E5-B989-22D61EE2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1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C488-031A-45A6-BAEE-3B7E67E247F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8542-CFCA-46E5-B989-22D61EE2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4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C488-031A-45A6-BAEE-3B7E67E247F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8542-CFCA-46E5-B989-22D61EE2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C488-031A-45A6-BAEE-3B7E67E247F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8542-CFCA-46E5-B989-22D61EE2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6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C488-031A-45A6-BAEE-3B7E67E247F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8542-CFCA-46E5-B989-22D61EE2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5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C488-031A-45A6-BAEE-3B7E67E247F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8542-CFCA-46E5-B989-22D61EE2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BC488-031A-45A6-BAEE-3B7E67E247F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8542-CFCA-46E5-B989-22D61EE2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1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jmr.org.in/article.asp?issn=0971-5916;year=2015;volume=141;issue=1;spage=13;epage=26;aulast=Khan" TargetMode="External"/><Relationship Id="rId2" Type="http://schemas.openxmlformats.org/officeDocument/2006/relationships/hyperlink" Target="http://hihg.med.miami.edu/code/http/modules/education/Design/Print.asp?CourseNum=2&amp;LessonNum=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full/10.1002/ana.21217" TargetMode="External"/><Relationship Id="rId2" Type="http://schemas.openxmlformats.org/officeDocument/2006/relationships/hyperlink" Target="https://www.ncbi.nlm.nih.gov/m/pubmed/27843091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5000852/" TargetMode="External"/><Relationship Id="rId2" Type="http://schemas.openxmlformats.org/officeDocument/2006/relationships/hyperlink" Target="http://www.ncbi.nlm.nih.gov/pubmed/24949971?dopt=Abstrac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oup.com/jlb/article/3/3/726/256673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0" y="0"/>
            <a:ext cx="7942400" cy="5285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176" y="-1414462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Mitochondria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4521" y="5871887"/>
            <a:ext cx="9144000" cy="1655762"/>
          </a:xfrm>
        </p:spPr>
        <p:txBody>
          <a:bodyPr/>
          <a:lstStyle/>
          <a:p>
            <a:r>
              <a:rPr lang="en-US" dirty="0" smtClean="0"/>
              <a:t>Subcommittee on Genetic Modification</a:t>
            </a:r>
          </a:p>
          <a:p>
            <a:r>
              <a:rPr lang="en-US" dirty="0" smtClean="0"/>
              <a:t>Representative Nathaniel Smith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25780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https://static.sciencelearn.org.nz/images/images/000/002/273/embed/Cell-featuring-mitochondria20161028-31199-144bq9m.jpg?1522307353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490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41" y="767226"/>
            <a:ext cx="6380952" cy="271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92"/>
            <a:ext cx="10515600" cy="1325563"/>
          </a:xfrm>
        </p:spPr>
        <p:txBody>
          <a:bodyPr/>
          <a:lstStyle/>
          <a:p>
            <a:r>
              <a:rPr lang="en-US" b="1" dirty="0" smtClean="0"/>
              <a:t>MST vs PNT</a:t>
            </a:r>
            <a:br>
              <a:rPr lang="en-US" b="1" dirty="0" smtClean="0"/>
            </a:br>
            <a:r>
              <a:rPr lang="en-US" b="1" dirty="0" smtClean="0"/>
              <a:t>Transfer of maternal DNA into donor cell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29" y="238355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Pronuclear Transfer</a:t>
            </a:r>
          </a:p>
          <a:p>
            <a:pPr marL="0" indent="0">
              <a:buNone/>
            </a:pPr>
            <a:r>
              <a:rPr lang="en-US" dirty="0" smtClean="0"/>
              <a:t>Uses Zygotes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Enucleated donor zygote + maternal DNA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Maternal Spindle Transfer</a:t>
            </a:r>
          </a:p>
          <a:p>
            <a:pPr marL="0" indent="0">
              <a:buNone/>
            </a:pPr>
            <a:r>
              <a:rPr lang="en-US" dirty="0" smtClean="0"/>
              <a:t>Uses Oocyte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Enucleated donor cell + maternal DNA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09" y="3700173"/>
            <a:ext cx="4998581" cy="29391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2487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https://theracetomakeababy.weebly.com/the-cells-in-more-detail.html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5711687" y="344212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https://www.invitra.com/differences-between-a-zygote-an-embryo-and-a-fetus/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9177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MST &gt; PNT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1690688"/>
            <a:ext cx="5188108" cy="5188108"/>
          </a:xfrm>
        </p:spPr>
      </p:pic>
      <p:sp>
        <p:nvSpPr>
          <p:cNvPr id="5" name="TextBox 4"/>
          <p:cNvSpPr txBox="1"/>
          <p:nvPr/>
        </p:nvSpPr>
        <p:spPr>
          <a:xfrm>
            <a:off x="6096000" y="2345750"/>
            <a:ext cx="54979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Uses Oocytes not Zygotes</a:t>
            </a:r>
          </a:p>
          <a:p>
            <a:endParaRPr lang="en-US" sz="4000" dirty="0" smtClean="0"/>
          </a:p>
          <a:p>
            <a:r>
              <a:rPr lang="en-US" sz="4000" dirty="0" smtClean="0"/>
              <a:t>Less of an ethical issue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439410" y="6488668"/>
            <a:ext cx="2414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Wang, Tian, et al (2014)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655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4082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UK Human </a:t>
            </a:r>
            <a:r>
              <a:rPr lang="en-US" dirty="0" err="1" smtClean="0"/>
              <a:t>Fertilisation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Embryology Authority</a:t>
            </a:r>
            <a:br>
              <a:rPr lang="en-US" dirty="0" smtClean="0"/>
            </a:br>
            <a:r>
              <a:rPr lang="en-US" dirty="0" smtClean="0"/>
              <a:t>(HFEA)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Sequenced mitochondrial genome in 1981</a:t>
            </a:r>
            <a:br>
              <a:rPr lang="en-US" dirty="0" smtClean="0"/>
            </a:br>
            <a:r>
              <a:rPr lang="en-US" dirty="0" smtClean="0"/>
              <a:t>Began developing MRT techniques in 1985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Legalized MRT (both MST and PNT) in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74" y="365125"/>
            <a:ext cx="6213268" cy="3106634"/>
          </a:xfrm>
        </p:spPr>
      </p:pic>
      <p:sp>
        <p:nvSpPr>
          <p:cNvPr id="6" name="Rectangle 5"/>
          <p:cNvSpPr/>
          <p:nvPr/>
        </p:nvSpPr>
        <p:spPr>
          <a:xfrm>
            <a:off x="6745356" y="340303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https://upload.wikimedia.org/wikipedia/en/thumb/a/ae/Flag_of_the_United_Kingdom.svg/125px-Flag_of_the_United_Kingdom.svg.png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8891208" y="6325007"/>
            <a:ext cx="258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Castro, and Rosa J. (2016)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125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55566"/>
          </a:xfrm>
        </p:spPr>
        <p:txBody>
          <a:bodyPr>
            <a:normAutofit/>
          </a:bodyPr>
          <a:lstStyle/>
          <a:p>
            <a:r>
              <a:rPr lang="en-US" dirty="0" smtClean="0"/>
              <a:t>More cautious than UK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Report </a:t>
            </a:r>
            <a:r>
              <a:rPr lang="en-US" b="1" i="1" dirty="0" smtClean="0"/>
              <a:t>suggesting</a:t>
            </a:r>
            <a:r>
              <a:rPr lang="en-US" dirty="0" smtClean="0"/>
              <a:t> MRT</a:t>
            </a:r>
            <a:br>
              <a:rPr lang="en-US" dirty="0" smtClean="0"/>
            </a:br>
            <a:r>
              <a:rPr lang="en-US" dirty="0" smtClean="0"/>
              <a:t>only in serious cases or</a:t>
            </a:r>
            <a:br>
              <a:rPr lang="en-US" dirty="0" smtClean="0"/>
            </a:br>
            <a:r>
              <a:rPr lang="en-US" dirty="0" smtClean="0"/>
              <a:t>male embryos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not approved, safety concerns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56" y="0"/>
            <a:ext cx="5128591" cy="5128591"/>
          </a:xfrm>
        </p:spPr>
      </p:pic>
      <p:sp>
        <p:nvSpPr>
          <p:cNvPr id="8" name="Rectangle 7"/>
          <p:cNvSpPr/>
          <p:nvPr/>
        </p:nvSpPr>
        <p:spPr>
          <a:xfrm>
            <a:off x="6785113" y="488237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https://www.dhgate.com/product/stripes-flag-red-line-american-usa-flag-decoration/403919674.html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47613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22" y="3168915"/>
            <a:ext cx="5430078" cy="3843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HFEA (UK) – MRT was ‘not unsafe’ and should be used</a:t>
            </a:r>
          </a:p>
          <a:p>
            <a:r>
              <a:rPr lang="en-US" sz="4000" dirty="0" smtClean="0"/>
              <a:t>FDA (USA) – not enough data in animals to justify trials in humans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9610459" y="230188"/>
            <a:ext cx="258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Castro, and Rosa J. (2016)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7853229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https://d2gg9evh47fn9z.cloudfront.net/800px_COLOURBOX29002573.jpg</a:t>
            </a:r>
            <a:endParaRPr lang="en-US" sz="10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89514" y="6002770"/>
            <a:ext cx="888516" cy="444258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308" y="5852597"/>
            <a:ext cx="824947" cy="8249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99064" y="4072951"/>
            <a:ext cx="1516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MRT</a:t>
            </a:r>
            <a:endParaRPr lang="en-US" sz="54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619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031"/>
            <a:ext cx="10515600" cy="1325563"/>
          </a:xfrm>
        </p:spPr>
        <p:txBody>
          <a:bodyPr/>
          <a:lstStyle/>
          <a:p>
            <a:r>
              <a:rPr lang="en-US" dirty="0" smtClean="0"/>
              <a:t>Possible Consequences/Pushback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60" y="25034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Unwanted changes in genome (unlikely)</a:t>
            </a:r>
          </a:p>
          <a:p>
            <a:r>
              <a:rPr lang="en-US" sz="3200" dirty="0" smtClean="0"/>
              <a:t>Possible retention of mutated </a:t>
            </a:r>
            <a:r>
              <a:rPr lang="en-US" sz="3200" dirty="0" err="1" smtClean="0"/>
              <a:t>mtDNA</a:t>
            </a:r>
            <a:endParaRPr lang="en-US" sz="3200" dirty="0"/>
          </a:p>
          <a:p>
            <a:r>
              <a:rPr lang="en-US" sz="3200" dirty="0" smtClean="0"/>
              <a:t>Medical Tourism – limits research and clinical follow up</a:t>
            </a:r>
            <a:endParaRPr lang="en-US" sz="3200" dirty="0"/>
          </a:p>
          <a:p>
            <a:r>
              <a:rPr lang="en-US" sz="3200" dirty="0" smtClean="0"/>
              <a:t>Rights and Increased demand of egg donors </a:t>
            </a:r>
          </a:p>
          <a:p>
            <a:r>
              <a:rPr lang="en-US" sz="3200" dirty="0" smtClean="0"/>
              <a:t>Safety &amp; efficacy (heavily debated)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790" y="0"/>
            <a:ext cx="4449210" cy="25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4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Overall: Pros of MRT &gt; Cons of not using MRT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33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u="sng" dirty="0" smtClean="0"/>
              <a:t>Proposed Regulation:</a:t>
            </a:r>
          </a:p>
          <a:p>
            <a:pPr marL="0" indent="0">
              <a:buNone/>
            </a:pPr>
            <a:r>
              <a:rPr lang="en-US" sz="4000" dirty="0" smtClean="0"/>
              <a:t>1.) </a:t>
            </a:r>
            <a:r>
              <a:rPr lang="en-US" sz="4000" b="1" u="sng" dirty="0" smtClean="0"/>
              <a:t>Use MST vs PNT </a:t>
            </a:r>
            <a:r>
              <a:rPr lang="en-US" sz="4000" dirty="0" smtClean="0"/>
              <a:t>- prevents destroying zygotes</a:t>
            </a:r>
          </a:p>
          <a:p>
            <a:pPr marL="0" indent="0">
              <a:buNone/>
            </a:pPr>
            <a:r>
              <a:rPr lang="en-US" sz="4000" dirty="0" smtClean="0"/>
              <a:t>2.) </a:t>
            </a:r>
            <a:r>
              <a:rPr lang="en-US" sz="4000" b="1" u="sng" dirty="0" smtClean="0"/>
              <a:t>Legalize MRT in males, study for ~6yrs </a:t>
            </a:r>
            <a:r>
              <a:rPr lang="en-US" sz="4000" dirty="0" smtClean="0"/>
              <a:t>– prevents heritability of genetically modified mitochondria, </a:t>
            </a:r>
          </a:p>
          <a:p>
            <a:pPr marL="0" indent="0">
              <a:buNone/>
            </a:pPr>
            <a:r>
              <a:rPr lang="en-US" sz="4000" dirty="0" smtClean="0"/>
              <a:t>6 years is </a:t>
            </a:r>
            <a:r>
              <a:rPr lang="en-US" sz="4000" dirty="0" err="1" smtClean="0"/>
              <a:t>avg</a:t>
            </a:r>
            <a:r>
              <a:rPr lang="en-US" sz="4000" dirty="0" smtClean="0"/>
              <a:t> time of clinical diagnosis for mitochondrial diseases, so if no issues, </a:t>
            </a:r>
          </a:p>
          <a:p>
            <a:pPr marL="0" indent="0">
              <a:buNone/>
            </a:pPr>
            <a:r>
              <a:rPr lang="en-US" sz="4000" dirty="0" smtClean="0"/>
              <a:t>3.) </a:t>
            </a:r>
            <a:r>
              <a:rPr lang="en-US" sz="4000" b="1" u="sng" dirty="0" smtClean="0"/>
              <a:t>continue with females</a:t>
            </a:r>
          </a:p>
        </p:txBody>
      </p:sp>
    </p:spTree>
    <p:extLst>
      <p:ext uri="{BB962C8B-B14F-4D97-AF65-F5344CB8AC3E}">
        <p14:creationId xmlns:p14="http://schemas.microsoft.com/office/powerpoint/2010/main" val="398260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1)  Review article</a:t>
            </a:r>
          </a:p>
          <a:p>
            <a:pPr marL="0" indent="0">
              <a:buNone/>
            </a:pPr>
            <a:r>
              <a:rPr lang="en-US" dirty="0" smtClean="0"/>
              <a:t>University of Miami Miller School of Medicine (below)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http://hihg.med.miami.edu/code/http/modules/education/Design/Print.asp?CourseNum=2&amp;LessonNum=4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) Review article</a:t>
            </a:r>
          </a:p>
          <a:p>
            <a:pPr marL="0" indent="0">
              <a:buNone/>
            </a:pPr>
            <a:r>
              <a:rPr lang="en-US" dirty="0" smtClean="0"/>
              <a:t>Mitochondrial disorders: Challenges in diagnosis &amp; treatment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Khan et al (2015)</a:t>
            </a:r>
          </a:p>
          <a:p>
            <a:pPr marL="0" indent="0">
              <a:buNone/>
            </a:pPr>
            <a:r>
              <a:rPr lang="en-US" dirty="0" smtClean="0"/>
              <a:t>CSIR-Centre for Cellular &amp; Molecular Biology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http://www.ijmr.org.in/article.asp?issn=0971-5916;year=2015;volume=141;issue=1;spage=13;epage=26;aulast=Khan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3) </a:t>
            </a:r>
            <a:r>
              <a:rPr lang="en-US" dirty="0"/>
              <a:t>R</a:t>
            </a:r>
            <a:r>
              <a:rPr lang="en-US" dirty="0" smtClean="0"/>
              <a:t>esearch article</a:t>
            </a:r>
          </a:p>
          <a:p>
            <a:pPr marL="0" indent="0">
              <a:buNone/>
            </a:pPr>
            <a:r>
              <a:rPr lang="en-US" dirty="0" smtClean="0"/>
              <a:t>Cause of Death in Children With Mitochondrial Diseases </a:t>
            </a:r>
          </a:p>
          <a:p>
            <a:pPr marL="0" indent="0">
              <a:buNone/>
            </a:pPr>
            <a:r>
              <a:rPr lang="en-US" dirty="0" err="1" smtClean="0"/>
              <a:t>Eom</a:t>
            </a:r>
            <a:r>
              <a:rPr lang="en-US" dirty="0" smtClean="0"/>
              <a:t> et al (2017)  </a:t>
            </a:r>
          </a:p>
          <a:p>
            <a:pPr marL="0" indent="0">
              <a:buNone/>
            </a:pPr>
            <a:r>
              <a:rPr lang="en-US" i="1" dirty="0" smtClean="0"/>
              <a:t>Pediatric Neurology</a:t>
            </a:r>
            <a:r>
              <a:rPr lang="en-US" dirty="0" smtClean="0"/>
              <a:t>,  66 , pp. 82-88.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https://www.ncbi.nlm.nih.gov/m/pubmed/27843091/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4) Research article</a:t>
            </a:r>
          </a:p>
          <a:p>
            <a:pPr marL="0" indent="0">
              <a:buNone/>
            </a:pPr>
            <a:r>
              <a:rPr lang="en-US" dirty="0" smtClean="0"/>
              <a:t>“Prevalence of Mitochondrial DNA Disease in Adults.” </a:t>
            </a:r>
          </a:p>
          <a:p>
            <a:pPr marL="0" indent="0">
              <a:buNone/>
            </a:pPr>
            <a:r>
              <a:rPr lang="en-US" dirty="0" smtClean="0"/>
              <a:t>Schaefer, Andrew M., et al (2007)</a:t>
            </a:r>
          </a:p>
          <a:p>
            <a:pPr marL="0" indent="0">
              <a:buNone/>
            </a:pPr>
            <a:r>
              <a:rPr lang="en-US" i="1" dirty="0" smtClean="0"/>
              <a:t>Annals of Neurology</a:t>
            </a:r>
            <a:r>
              <a:rPr lang="en-US" dirty="0" smtClean="0"/>
              <a:t>, John Wiley &amp; Sons, Ltd,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https://onlinelibrary.wiley.com/doi/full/10.1002/ana.21217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5)</a:t>
            </a:r>
          </a:p>
          <a:p>
            <a:pPr marL="0" indent="0">
              <a:buNone/>
            </a:pPr>
            <a:r>
              <a:rPr lang="en-US" dirty="0" smtClean="0"/>
              <a:t>“Polar Body Genome Transfer for Preventing the Transmission of Inherited Mitochondrial Diseases.” </a:t>
            </a:r>
          </a:p>
          <a:p>
            <a:pPr marL="0" indent="0">
              <a:buNone/>
            </a:pPr>
            <a:r>
              <a:rPr lang="en-US" dirty="0" smtClean="0"/>
              <a:t>Wang, Tian, et al (2014)</a:t>
            </a:r>
          </a:p>
          <a:p>
            <a:pPr marL="0" indent="0">
              <a:buNone/>
            </a:pPr>
            <a:r>
              <a:rPr lang="en-US" i="1" dirty="0" smtClean="0"/>
              <a:t>Cell</a:t>
            </a:r>
            <a:r>
              <a:rPr lang="en-US" dirty="0" smtClean="0"/>
              <a:t>, U.S. National Library of Medicine, 19 June 2014, </a:t>
            </a:r>
            <a:r>
              <a:rPr lang="en-US" dirty="0" smtClean="0">
                <a:hlinkClick r:id="rId2"/>
              </a:rPr>
              <a:t>www.ncbi.nlm.nih.gov/pubmed/24949971?dopt=Abstract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6) </a:t>
            </a:r>
          </a:p>
          <a:p>
            <a:pPr marL="0" indent="0">
              <a:buNone/>
            </a:pPr>
            <a:r>
              <a:rPr lang="en-US" dirty="0" smtClean="0"/>
              <a:t>“Diagnosis and Management of Mitochondrial Disease: a Consensus Statement from the Mitochondrial Medicine Society.” </a:t>
            </a:r>
          </a:p>
          <a:p>
            <a:pPr marL="0" indent="0">
              <a:buNone/>
            </a:pPr>
            <a:r>
              <a:rPr lang="en-US" dirty="0" smtClean="0"/>
              <a:t>Parikh, </a:t>
            </a:r>
            <a:r>
              <a:rPr lang="en-US" dirty="0" err="1" smtClean="0"/>
              <a:t>Sumit</a:t>
            </a:r>
            <a:r>
              <a:rPr lang="en-US" dirty="0" smtClean="0"/>
              <a:t>, et al. (2015)</a:t>
            </a:r>
          </a:p>
          <a:p>
            <a:pPr marL="0" indent="0">
              <a:buNone/>
            </a:pPr>
            <a:r>
              <a:rPr lang="en-US" i="1" dirty="0" smtClean="0"/>
              <a:t>Genetics in Medicine : Official Journal of the American College of Medical Genetics</a:t>
            </a:r>
            <a:r>
              <a:rPr lang="en-US" dirty="0" smtClean="0"/>
              <a:t>, U.S. National Library of Medicine, Sept. 2015,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www.ncbi.nlm.nih.gov/pmc/articles/PMC5000852/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819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5368"/>
            <a:ext cx="10515600" cy="1325563"/>
          </a:xfrm>
        </p:spPr>
        <p:txBody>
          <a:bodyPr/>
          <a:lstStyle/>
          <a:p>
            <a:r>
              <a:rPr lang="en-US" dirty="0" smtClean="0"/>
              <a:t>Mitochondria </a:t>
            </a:r>
            <a:r>
              <a:rPr lang="en-US" dirty="0" smtClean="0">
                <a:sym typeface="Wingdings" panose="05000000000000000000" pitchFamily="2" charset="2"/>
              </a:rPr>
              <a:t> ATP (energy molecule)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788718"/>
            <a:ext cx="5398121" cy="3592204"/>
          </a:xfrm>
        </p:spPr>
      </p:pic>
      <p:sp>
        <p:nvSpPr>
          <p:cNvPr id="6" name="AutoShape 6" descr="data:image/jpeg;base64,/9j/4AAQSkZJRgABAQAAAQABAAD/2wCEAAkGBxMQEBAQERAWFRUVFRIXFRcXFRgXGRceFRYXFhkXGRcaHSgiGBolHRcZIjEhKCkrLi4wGB8zODMtNygtMSsBCgoKDg0OGxAQGy0lICYuLS0rKy8uLSsuLi8uNS4tLTAvLy0tLS0vLS0tLS0vLS8tLS0vLS0tLS8rLS0tNy0rLf/AABEIAIEBhQMBIgACEQEDEQH/xAAcAAEAAgMBAQEAAAAAAAAAAAAABQYDBAcCAQj/xABHEAACAgEBBQUEBgUKBAcAAAABAgADEQQFBhIhMRMiQVFhFHGBkQcjMkKhsVJiksHRFRZDU3KCk6LS8DNUhPEkJTVjc6Oy/8QAGgEBAAMBAQEAAAAAAAAAAAAAAAECBAMFBv/EAC0RAQACAgEDAgMIAwEAAAAAAAABAgMRIQQSMRNRQaGxIjJhgZHR4fAUwfEF/9oADAMBAAIRAxEAPwDuMREBERAREQEREBERAREQEREBERAREQEREBERAREQEREBERAREQEREBERAREQEREBERAREQEREBERAREQEREBERARE+EwBnMtxdS+srpsu21atxtsHs4soHEK7GwvAU48Mq5PPoTOmcQI5HMp/wBG+7/s+jr9o0ypetmoOWVC4DWuVPEMn7JHj0gblW+lLUUagV2cN2r9kUYXIftHr4j3scGUPrjHKedTvrUlti9hc1NVy0W6lQnZV2EheE97jIBYAsFIBPvlP02ydYKtJo/YrR7PtYaiy08HZtWb7HDVniy3JwTy5BT4kCe13Zet9VprNn36hrdY9iWe0WV6Y1W2By1gS0YdBnlwEkgfALhu7rrLNobWqdyyVPpRWpxhA9PEwHvPOWWVrd3Z9le0Nq2uhVLX0prY4wwSnhbHPPI8ucssBERAREjdubXXSItjIzAsF7uOXInPP3QJKJi0uoWxFdDlWAIPvmWAiIgJB7f3lq0ncPfs/QXw9WPh+cy7zbZGkoL8i57ta+Z8/cOpnMznLXWtlicsx5kk88D1/L5ZxdV1NqT2Y/vT8m/pOlrePUyfd+qd1m+l+CxZKV9F4m+bdflK9f8ASbcjYVb3H6XDWB8jg/hIbam1uuMAfM/P/tK4dZZdbXTWe9Y6IuTyy7BRn05zhTHeeb2mfz003nHHFaxH5bdY2F9J6WsEsIDH7tg7Nj7j0b4S9bP2xVdgK2D+ieR+HnPztqNlpqnvpRn7DSsfadVZyyyEjgqTwZm5Adcfj81LanQJVdVZdXW7cIruznpkMofmV5flO8epTxO/wn92eaYsnw1+Mfs/TQn2c1+jTfk6o+z3nD47p8/dnn8Pd8OlCacWSLxtky4px21JEROjkREQEREBERAREQEREBERAREQEREBERAREQEREBERASlfSdorbK9IwofUaeu7j1WnrzxWrwnh7o+2AefD48vhdZBbzaHVudPdor1R6mYtVZxdlcrLgq5XmCOoPnAqOx9vaHQ6LX6vQGwqHq/8E/cFFjkVhVUjKBmOSckd046Se0u8eorvv0mrrqFq6VtTW1RbgYKSrIQ3MENjn4g+Ei9TuNfq12hbqbKq9RqhpwgpDNXV7OwdCzMAXJIAJx06eklod39TdqrtXrTSjtpTpa0pZnADMWews6rzJxhccgOpgfNBvfZZ/ImakH8oJaz8z9XwU9qAvnz5c5o6XfjUHRPrn01YQkVUqHbisua/sR4d2rmOfXk3LGM+Ng7pa2uzZBvfT8GzxdWBW1haxXp7MPzUANkL3fAZOTnA2qtzbf5IXQNYguS021uOJkDLqDemcgEjoDy8TA97T3q1Wiq1J1emrLKaFodGK02teeHhLPzTgPNj5c5qnf8AaqvaHGKLrNNTXcraewtU62MU5nmUKsO915EH0mXae7eu11V51N1Nb8emfTVIWsprahuMs7FVZu06EY5Dzm3VsraDV6p+PTae11rWmutBZWvCcubHatWbj6YxhRjGTAkt19p3ahXa3sGXuGu3T2cdbhhkjBOVZTy59ciTkqO5+7dmm1Oq1VldFHbLWvYaYsawULE2klV77cXQLyx1JMt0BIXTXprqLqn6qzI48iCeFx8gfeDJoznmn1/s2rN6/wDDd3SxfIhu9+5h6EjwMmESkt0tY2nufQ3ciCeD39SB6Ecx8fOXGUrfBqndXqs+vrAbkD3l+0CD0JHX3Zlj2BtQamlbOXF0ceTDr8D1HviSElPjHAyZ9kZvNYV0WrYciKLsHy7hlbTqJlasd0xDnG1NqHW6sv1Rciseg6cvMnn/ANpH6nQ6jUnup2dQ5cdv1aj158z58gZrbOpNgtQWdmSmOMAng5/aABBJ+InsPp0/4lupuI8XtRR+Ckj5zx+m+1Nr28y97qI7YilfENTV7B0YK126y5nZgoNdahAWOBybvMMnwxKbpKez1VwYg9gzrkdCVYrxD5fjOmbN0KOPaaNPXTkHguueyxjyxmviyQPVVHvlPbc41ZRdZXbY5BIKNXxeYDHIyfXHWbN8MceU/rd5LkTTU1qbtXci2qoUE19oAVOMYD8JBaxumTzxIXaWnU2Kl7DUXtyexiWClvu1g9AP0up+Qlk3ea7UVMoc11p9W7sOeV/owORbHkTgfhMX8h6VLh2YtvvJyvHZyBHiUQABR6kyO7hMRyo27esNF9bg44HwfgcGfp/RX9pWj/pKD8xPzrqdzbaGI9oqstPeZOaAFiTwhzyJ9/CJ2vcDaHa6NEYEWVdx1IwQR5gycM9uWY91eqjuxRb2/wBrNERNrzSIiAiJWN6dHqFzfp7rMD7aBjy/WUeXmIFnicp/lvU/8xZ+0ZbN1d5O1xTcfrOisfv+h/W/P3ydI2tUREhJESO21tirSILLiQCwUYGSTgnp7gZEzryiZiI3KRiRWxNvU6wOaSe4RxBhg8+h93I/KSjHAJiJiY3BFomNw+xKqN/tH52f4Z/jH8/tH52fsH+Mp6tPdz9bH7wtUSvbO3w02otSmsvxPnGUwOQJ6+4TxrN9dLTY9Tl+JGKthMjI9ZPqV1vafVpre1kiVX+f2j87P8MyZ2TtqjVAmmwNjqOYYe9Tzkxes+JTXJS3ESkYiJZciIgIiICIiAiR28G0/ZNNdqOHjKL3VzjiZiFRc+ALEDPhmQ9+3tRSGW1aHYX6KvirfljUXLU6lCxZWTOcnk2R6gBaYkCd7NMF4yzAGs2DuHJAuFAUDxY2EKB45E+NvdpxjIsBHF2gNZzUFs7ItZ5LxeIzkZI5c4E/Ehf5zUYvbL8FLMrPwHhZlfsyikdW4yFx4k8sib2zNopqELpkcLOjKwwyshwykfvHIggiBuREQE5nrVVbrBn6q5nGTz4HVj19VY/FX9Z0yc52voTTqLaHPcuJetj0DEnB9OZKn0OfKTCJaRDY8rtOfmgP48J+anyE3thbSGmvWwcqbuTDwQjqP7pP7LDzmkHbAsAxbRhXB+8o7oLDxx9g+hWGqUHgBxVd3qyfuMMjBPocofQg+Ush1EGaG8FXHpNUn6VNw+aESL3N2oXQ6ezlZVy59So5fMdPlLE6ggg9CCD8ZztG40vWdTEuF7D1IRnYrxDs3PDnHFgZIz6gGetmbrJrW7U32PQGyUCBSfHhZ+LHocfhNGsHT3Mh61OyHPjwkqfniTG5e0vZLb9G5JqZu1qPiFs6EeeCCCPSeL089szWX0HUx3RFoT+1tJc/KsIOQCguAAByA5dBITZ251xsFmovQAMGIQlicHOMkACWjVdzB5FW+yw6H4/umlrNpqqMM8yD+U1skb+CC2Trm1emtTTOiN7VrCOMkAh7nYHKqeeDN0017H0zW2WdrfaQGfGB/ZQHmAOfPx/LR+jndx9Ppe21QILu7115IwrdGfxBPXHrz9NX6RlGq0ttlZw2mHEyZyrIWCswzzDKSPQjPlLa50pvjazUabTU1rq7lFllyrYS/eVeIDCqvTkPGbmzNpLXqBrGs4a7mrpCBRw92viLHHTy/uiU3VUXa7Z2k9n79tNaq1WQC64HCyZOCR0I/wBnNvLx6bS7Lps5WcbO4z0PD0+HFiV18U8TxLtatkAg9Z6lR3D2z2lfYMe8gynqvl8D+BHlLbNtLxaNvOyUmlu2X2IiXUIiIFK3r3axxaihfMug/FlH5iU8HxnY7HCgsxAAGSTyAx4mcr27fVZe70LwofxPiwH3QfKWhWVs3V3k7XFFx+s6Kx+/6H9b85apx3T0s7qiAlieQHXM6vsuqxKUW5+NwO83++uOmfGRMJiW3OX77attZrk0tfMIRWPLjYjjPw5D04TL9vDtMaXTW3eIGFHmx5KPnOebhWUpqLNTqbkUqCE42AJZ88Tc/IZH96Zs07mKe7N1FtzFPfybHsOzNpmpz3C3ZsfNXwUf4cvxnVDz5Tmv0iW6e/sr6b63cdxwrAkr1B+Bz+1LbuZtX2nSIxOXTuP71xg/EYPzjFMVtNP0RgmK2nH+cPA3L0X9R/nf/VKHutsyq7XtRYnEg7blkj7J5cwczrs5buR/6o//AFH5yMlKxavBmpWLV1HxXnQ7raWixba6eF1zg8THGQR0J8jOfNo0v2w9Vgyj32hhkjOAx6jmOk61OP6/X+zbUuvC8XBfYeHOM5yOuDjrGaK1iPbZ1EVrFeONr2dxtF/VN/iP/GUjammOy9ehrclRwuM9SrHDI3n0P4SXP0lN/wAqv+Kf9Ej9maK/aurF9q4rBUs2MKFXmEXPXP7yZS80tqKeXO847ajHHO3VBPs+CfZsbyIiAiIgIiIGltnZq6qi3TuSFsXGV5Mp6hhnxBAI90g/5ocVj3W6gtY7aJmK1Ig/8Heb15DxYkgkn3Y6SN3e21cukGqttutdgihb+yqpLPZw5raurjYgDphic8gT01dob5atqrbqKq1VdFZdhnJKPXa9bMB2ffwU5KeHI64PKBLDcdcMG1DkBeGruqOz4dSuqRv1yHUZ8CAOnPOxqd02t4jZq3Y2oa7yUXvobTaEQZ+rC8RUdeR8TzmbZ28D2aj2SykJapfjAsLAItVT9op4BxAvcqYIHRvLEhK98eDXazjvV6Er1XDUpTiQ6MJxk/ey5NuM8vqoG/q9yEts1D2Wk9qCOVaLzFyXo1uBi4o1aqpIzw8QOc5k9sbZ3s9fBlSSzMeGta15+CovQAYHMk+ZMr2s3ntpNdmppNSrXqrWFdi2K6Vadbs80DZGSMd3mPvCa/8AOjU1PqntpXCjQ4QWM1dQuW0tY9i1cQXugHunBx4ZMC8RMGh1AtqrsGMOqsOFgw7wzyYcmHqOszwEpu/GpFr1aVAC+eIn9HI6Z8BjmfQCXKcy1qsHt6m293C+YQuR8Cx5f2QfAyYRLzXcO0sv6oi9nz/pSU4ACPXBY+g8+cw9ieyqo6vYwsAP3AVwD6cQ7x/VVTMmEJx1poGT/wC45/1EY/srPGXbn9q7UHA9FY45eXEeXooPg0shMbs6c3aztkJCVAAt42YXhGf7WMn+MvZmjsXZo01K1DmerHzY9T+73ATflZTDlX0n7BNV3tqD6u3hFuPuuOQY+jDA949ZUl79YI/4lGWTzZD9tPyI93rO+azTLajV2KGRwVYHxBnC9r6B9n6xqjk8J4kJ++h6H5ZB9QZ5XWYe23fX+/8AXtdDnjJX07fD+/JYt09oWaniqrCuOHiZWI4SMgfPmOYkouxaK7BbZprOIcwrOWrB8xy5/Emc70O0jszXpcvOi5W4fLngtWfdj5Y8jOj1602APp7BwMM4L4K+hGfxl8cxNYUyxMWlH7x7StKkVVWWO3IcCM2PkOUi9PsGxNBrG1Xce6vs1TILAFgSTjlk4HLwxLTWtj8zaW/sAsP2m7o+c8aip35CtPfbbn/LX0l4iInlzmZmNK7urs+saZX43chmVUTAYBeWW5EnPoJsba2eusNfa6S36vPCTateM4ycuo8hM20NJXRWnCUNps73ZhlUKQfAscnIHPrNLRGy3UVitlDJl8MeWF8SPj5SeyfMI748SktkbHOnZHQWAjp9YbOXTHcpIIx6yxaPbtlIftRxop5BedignAGMktjPiB7zK3ZtLToxa1kZvE8LuP8A7Gx+E83bYr1S9lXdb4YFdJOPgpxK1nXidLWrvzG3R9n7RrvXiqcMOhHQqfJgeYPvm3Oc8Vumr4w7G4FOB7WrqOOIZBBYllxnuk+7Blx2NtcXdxxwWqBxIT/mU/eWd8efc9tvLLl6ftjur4Ss82WBQWYgAAkk8gAPEz1K3vLs3Vak8CFFqHgWOWPm3d6DwHx92hmV3efeI6kmuskVA+4vjxPp5D/Yg9PS1jKiKWZjgAeMsH8y9T51/tH/AEy0bubAXSrk4a1h3m8v1V9Pzlt6V0+bubAXSrlsNaw7zeX6q+nr4ybiJVZzb6SdqdpdXpEOeDBYDxd+Sj34P+ab9H0c1lV477A2BxYC4zjnjI6Zl0OmTPFwLnrnhGffmZpx9GJtM25cPQibTa3KkH6OKf8AmLPkn8JCbk606PXPprTgOTW3o6k8B+PMf3hOpTC2mQniKKT58Iz84nDETE14RPT1iYmnGmacs3IP/mr/APUfnOpzEmnRTkIoPmFAPzlr07pifZe+PumJ9mWcq0oDbcIOCDqLeR5/dbwnVZiGnTPFwLnzwM/OL07tfgZMffr8J28DR1/1Sfsj+EzhcT7E6OuiIiAiIgIiICfDPsq2/wC3aU1aTFh9osKt2WeMJWrWMwwQftBB/egSjbv0GirT8LCuplavhsdWQrnBDhuLxI69CZrPujpCoTs2Ciu6oqLbAGS4lnVhxd4ZYkZ6eGJUqN7tXYlbJYi8NeyVsVq+I9pqdTbpLwTkY4WrJx5r7561G8moUCzKG2urayhynU6bXUadSVBxgqckeeMYgW/ZOwux1F2oL8RaumlM8RZa6i7Djd2JsctYcty5KvLlMjbuaYpVWasrW1jKCzdbVsV+I5y4YWvkHI5+glZu3h1Id6DeilLNfm41jBGmrqsRCpOAT2pJ8eGo9CcjNvVrG1Wj0VJSwNq1V3WrPGgWrtTjBBwLDWp98Cb0+6ulT+jLfbBL2WWEh6xUQxZjxDgULg9AJ5q3T0yKQotBPZd/2i7j+qDKmHL8QwrsOvMHnmQWxd57dQ1JN1dQCaANU65axr+0W0ZHMEMhVcDGUbPLpBUbatu0ejQ2JUqrsJuzUYL+0alOIglshRw4AHk2c+AdQ0WlSmuuqpQqIqqijoAowBM8rG6+2rLr76rnUkcToEClCnaugZLFYkjAAKuAwZW8OlngJzDWuwsusOTZa7pWPELxFCQPXHAP73kJ0+U/dzZxu1N2qsHJHdax4ZUkZHoB+PqJMIlD7Q2U9ISuxSKkAd2HR2Yc1B8+iDy5nxkxuZs4uzaywczkVjwHgSPQDuj3GYds2nX6tdLWfq6yeMj0+03w+yPUy5UVBFVFGFUAAeQHICJk0yRESEkrW/G7A19Hdwt1eTUx6HzRv1Tjr4HB9DZZ8lbVi0alal5paLV8vzraCvaabUVdDh635FSPEEdD5EfCa+pquppY6Z2sQA8v6RB7h9oeo5+njOzb8bmrr17SshNQowreDgfcf08j4TkDi3TXGq1WrsXqD1948CD5jlPKyYr4Z3Hh7mHNTqK88T/fkuWwd8a9TRXWzBO4uGUchy+8v8JuaYqcFrO2Y54a6eI59Sx5493zlG7GqxuMpwOer1nhJ9SvQn4ST3T177Psv7U9pTaEC2L1XHFyP6PX3S+PqYnjw55elmvOtrH7O/BfZqqqqSFPYojFrFx+nglefvJ5+E0E2ctSe3W2mhQO6R9ph1yASMD1mXUbT0pPaW3s1a94pwAcWOYDNxHl6Ac5s7vauvaKHX2hbCXYUUsRw1hGKhipPNiRkHw5eM0d3Go5ZZrMW3MafNLqDbpzqgp4OIAG6pMvnkGVsd4f7yZ7G22C8IOPQAAfKbe1eO3lZbWoz0Ni+HouTI4U6ZOb3l/RFwP2m/hLV7KxyrbvtPEI7aSPqStSpxOxHCOfL9YnwA6kzX3j281W2qqKXOK6qamI8HHE2R6gMufiJm2pvrXR9Ro6h2j91VXm7Hw4nPPH5SN2Hu72TnVal+0vYsxx9lS3Xh8zzxnwmbqstIrz+TT0mO/d9XbNia030V2HqQQfeDg/lN+Re7NXDpaQRjK8X7RLD8DJSbsMzOOs286h5maIjJaK+NyRETq5kREBERAREQEREBERAREQEREBERAREQE8msEhiBkZAOOYz1wfDoPlPUQMA0dYzitOZBPdHMhiwJ5dQxJ95zB0lZ61p977o+8eJvDxIBPmZniBr3aKtwQ1SMC3FgqCOL9LmOvrMvZjIbAyAQDjmAcZAPlyHynuIGuNFWGVxUnEvFwtwjK8RJbBxyySc++fPYKsqexTKABe4vdAOcLy5DI8JsxAw06VELMlaqXOWKqAWPmxHUzNEQEgt5tb7JpsVDBY8CkfdLZJb39fiZOz4RAg90tk+z08TD6yzBbzA8F/34mTsRAREQEREBIneHd3T66vgvTJGeBxydD5q37jkHxElokTETGpTEzE7hw3ePdPUbOJZh2tHhao+z/8i/cPr09R0kZptURzVsT9CMuRgyjby/R1VbxWaQimzqV/om+A+wfUcvSefn6LfNP0er0//o64yfq5telVwK3VDB6sndb38uvxmPTbJsprVdK4tRc4ViFcZOeeeR69eXumXamgu0j8Goqas+BPNW/ssOTTUFkw/bpx8pejMY7/AGvm+2+3nkulb9usD/8AUxNsLXW/8W6ulfHmXb5ch+M2hqW/SPzMdt5mW9fJHjX6Of8Aj0nzMtzYew9PoyXVjbaRguxyfcPBR7smWrYGzm1lwX7i4LnwA/RHqf4mR+7e7Go1ZDYNdXi7DGf7Cn7Xv6Tquy9nV6etaqhgDr5k+JJ8TOmDpb5b9+Tx9f4Z+o6qmGnZj8/T+W2q4AA5AchPsRPZeIREQEREBERAREQEREBERAREQEREBERAREQEREBERAREQEREBERAREQEREBERAREQEREBERAxanTJYpSxFdT1VgGB94PIys6v6PdBYSRU1ZP9W7AfBSSo+AlriVtStvML0yWp92dKZX9GmjB5tcfQ2D9yiTGzd09HpyDXp14h0Zs2MPUFycfCTcSsYqR4iFrZ8lo1NpIiJ0ciIiAiIgIiICIiAiIgIiICIiAiIgIiICIiAiIgIiICI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-495090" y="-795129"/>
            <a:ext cx="955465" cy="9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5044" y="640656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https://previews.123rf.com/images/tverdohlib/tverdohlib1801/tverdohlib180100434/93012910-happy-man-flex-muscles-biceps-triceps-on-grey-background-macho-with-strong-arms-in-white-singlet-spo.jpg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890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“Mitochondrial Replacement Therapy: the UK and US Regulatory Landscapes.” </a:t>
            </a:r>
          </a:p>
          <a:p>
            <a:pPr marL="0" indent="0">
              <a:buNone/>
            </a:pPr>
            <a:r>
              <a:rPr lang="en-US" dirty="0" smtClean="0"/>
              <a:t>Castro, and Rosa J. (2016)</a:t>
            </a:r>
          </a:p>
          <a:p>
            <a:pPr marL="0" indent="0">
              <a:buNone/>
            </a:pPr>
            <a:r>
              <a:rPr lang="en-US" i="1" dirty="0" smtClean="0"/>
              <a:t>OUP Academic</a:t>
            </a:r>
            <a:r>
              <a:rPr lang="en-US" dirty="0" smtClean="0"/>
              <a:t>, Oxford University Press, 22 Nov. 2016, </a:t>
            </a:r>
            <a:r>
              <a:rPr lang="en-US" dirty="0" smtClean="0">
                <a:hlinkClick r:id="rId2"/>
              </a:rPr>
              <a:t>https://academic.oup.com/jlb/article/3/3/726/2566730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3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44" y="19951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Mitochondrial DNA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Maternal Inheritance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4406348" cy="6601794"/>
          </a:xfrm>
        </p:spPr>
      </p:pic>
      <p:sp>
        <p:nvSpPr>
          <p:cNvPr id="5" name="Rectangle 4"/>
          <p:cNvSpPr/>
          <p:nvPr/>
        </p:nvSpPr>
        <p:spPr>
          <a:xfrm>
            <a:off x="670560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https://i.pinimg.com/originals/4a/e0/7d/4ae07dac8a962e25c7198afeb4202ecb.jpg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503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19" y="0"/>
            <a:ext cx="10515600" cy="1325563"/>
          </a:xfrm>
        </p:spPr>
        <p:txBody>
          <a:bodyPr/>
          <a:lstStyle/>
          <a:p>
            <a:r>
              <a:rPr lang="en-US" dirty="0" smtClean="0"/>
              <a:t>Pedigree of Maternal Inheritance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0" y="1113183"/>
            <a:ext cx="10752718" cy="5202928"/>
          </a:xfrm>
        </p:spPr>
      </p:pic>
      <p:sp>
        <p:nvSpPr>
          <p:cNvPr id="5" name="Rectangle 4"/>
          <p:cNvSpPr/>
          <p:nvPr/>
        </p:nvSpPr>
        <p:spPr>
          <a:xfrm>
            <a:off x="0" y="6488668"/>
            <a:ext cx="330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Schaefer, Andrew M., et al (2007)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37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47" y="0"/>
            <a:ext cx="10515600" cy="1325563"/>
          </a:xfrm>
        </p:spPr>
        <p:txBody>
          <a:bodyPr/>
          <a:lstStyle/>
          <a:p>
            <a:r>
              <a:rPr lang="en-US" dirty="0" smtClean="0"/>
              <a:t>Mutations occur  - 1 in 10,000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7" y="1340448"/>
            <a:ext cx="5953953" cy="5103388"/>
          </a:xfrm>
        </p:spPr>
      </p:pic>
      <p:sp>
        <p:nvSpPr>
          <p:cNvPr id="8" name="TextBox 7"/>
          <p:cNvSpPr txBox="1"/>
          <p:nvPr/>
        </p:nvSpPr>
        <p:spPr>
          <a:xfrm>
            <a:off x="6096000" y="1634160"/>
            <a:ext cx="6096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Heteroplasmy</a:t>
            </a:r>
            <a:r>
              <a:rPr lang="en-US" sz="4400" dirty="0" smtClean="0"/>
              <a:t> –Mutated &amp; normal</a:t>
            </a:r>
          </a:p>
          <a:p>
            <a:r>
              <a:rPr lang="en-US" sz="4400" dirty="0" smtClean="0"/>
              <a:t>(penetrance &amp; expressivity)</a:t>
            </a:r>
          </a:p>
          <a:p>
            <a:endParaRPr lang="en-US" sz="4400" dirty="0"/>
          </a:p>
          <a:p>
            <a:r>
              <a:rPr lang="en-US" sz="4400" b="1" dirty="0" err="1" smtClean="0"/>
              <a:t>Homoplasmy</a:t>
            </a:r>
            <a:r>
              <a:rPr lang="en-US" sz="4400" dirty="0" smtClean="0"/>
              <a:t> – </a:t>
            </a:r>
          </a:p>
          <a:p>
            <a:r>
              <a:rPr lang="en-US" sz="4400" dirty="0" smtClean="0"/>
              <a:t>all mutated or all normal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882577" y="6488668"/>
            <a:ext cx="471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University of Miami Miller School of Medicine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12500" y="478115"/>
            <a:ext cx="2124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Chinnery</a:t>
            </a:r>
            <a:r>
              <a:rPr lang="en-US" dirty="0" smtClean="0"/>
              <a:t> et al.,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mtDNA</a:t>
            </a:r>
            <a:r>
              <a:rPr lang="en-US" dirty="0" smtClean="0"/>
              <a:t> genome sequencing in blood or other organs/tissues</a:t>
            </a:r>
          </a:p>
          <a:p>
            <a:r>
              <a:rPr lang="en-US" dirty="0" smtClean="0"/>
              <a:t>Testing blood, urine, and spinal fluid (enzymes, amino acids)</a:t>
            </a:r>
          </a:p>
          <a:p>
            <a:r>
              <a:rPr lang="en-US" dirty="0" smtClean="0"/>
              <a:t>DNA testing</a:t>
            </a:r>
          </a:p>
          <a:p>
            <a:r>
              <a:rPr lang="en-US" dirty="0" smtClean="0"/>
              <a:t>Tissue biopsy</a:t>
            </a:r>
          </a:p>
          <a:p>
            <a:r>
              <a:rPr lang="en-US" dirty="0" smtClean="0"/>
              <a:t>Neuroimaging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3483" y="6311900"/>
            <a:ext cx="2658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Parikh, </a:t>
            </a:r>
            <a:r>
              <a:rPr lang="en-US" dirty="0" err="1" smtClean="0"/>
              <a:t>Sumit</a:t>
            </a:r>
            <a:r>
              <a:rPr lang="en-US" dirty="0" smtClean="0"/>
              <a:t>, et al. (2015)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38" y="3233640"/>
            <a:ext cx="3994321" cy="31954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69558" y="5883304"/>
            <a:ext cx="3357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https://medlineplus.gov/ency/images/ency/fullsize/8868.jpg</a:t>
            </a:r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24" y="3233640"/>
            <a:ext cx="4232580" cy="28447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57824" y="608208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https://fortunedotcom.files.wordpress.com/2015/06/gettyimages-186815051.jpg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6724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61" y="0"/>
            <a:ext cx="10515600" cy="1325563"/>
          </a:xfrm>
        </p:spPr>
        <p:txBody>
          <a:bodyPr/>
          <a:lstStyle/>
          <a:p>
            <a:r>
              <a:rPr lang="en-US" dirty="0" smtClean="0"/>
              <a:t>What does this do?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67" y="0"/>
            <a:ext cx="7538834" cy="6858000"/>
          </a:xfrm>
        </p:spPr>
      </p:pic>
      <p:sp>
        <p:nvSpPr>
          <p:cNvPr id="6" name="TextBox 5"/>
          <p:cNvSpPr txBox="1"/>
          <p:nvPr/>
        </p:nvSpPr>
        <p:spPr>
          <a:xfrm>
            <a:off x="2703444" y="6488668"/>
            <a:ext cx="178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Khan et al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024" y="1"/>
            <a:ext cx="5932933" cy="2579544"/>
          </a:xfrm>
        </p:spPr>
        <p:txBody>
          <a:bodyPr>
            <a:normAutofit/>
          </a:bodyPr>
          <a:lstStyle/>
          <a:p>
            <a:r>
              <a:rPr lang="en-US" dirty="0" smtClean="0"/>
              <a:t>2006-2015, n = 221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</a:t>
            </a:r>
            <a:r>
              <a:rPr lang="en-US" dirty="0" smtClean="0"/>
              <a:t>tudied patients with mitochondrial </a:t>
            </a:r>
            <a:r>
              <a:rPr lang="en-US" dirty="0"/>
              <a:t>d</a:t>
            </a:r>
            <a:r>
              <a:rPr lang="en-US" dirty="0" smtClean="0"/>
              <a:t>iseases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13584"/>
            <a:ext cx="4807019" cy="2751492"/>
          </a:xfrm>
        </p:spPr>
      </p:pic>
      <p:sp>
        <p:nvSpPr>
          <p:cNvPr id="5" name="Rectangle 4"/>
          <p:cNvSpPr/>
          <p:nvPr/>
        </p:nvSpPr>
        <p:spPr>
          <a:xfrm>
            <a:off x="838200" y="57650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https://encrypted-tbn0.gstatic.com/images?q=tbn:ANd9GcRExzv26q2NnUv3a3NmNHPbxrz66thebkTF4t8QuF3vaskco_MtUw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645219" y="705260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 smtClean="0"/>
          </a:p>
          <a:p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68815" y="2987438"/>
            <a:ext cx="229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Eom</a:t>
            </a:r>
            <a:r>
              <a:rPr lang="en-US" sz="2400" dirty="0" smtClean="0"/>
              <a:t> et al (2017)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8023" y="339581"/>
            <a:ext cx="4933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14% mortality rate, avg. age of death ~6yrs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192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Cures? </a:t>
            </a:r>
            <a:br>
              <a:rPr lang="en-US" dirty="0" smtClean="0"/>
            </a:br>
            <a:r>
              <a:rPr lang="en-US" dirty="0" smtClean="0"/>
              <a:t>MITOCHONDRIAL REPLACEMENT THERAPY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95" y="1551540"/>
            <a:ext cx="5060609" cy="5060609"/>
          </a:xfrm>
        </p:spPr>
      </p:pic>
      <p:sp>
        <p:nvSpPr>
          <p:cNvPr id="7" name="Rectangle 6"/>
          <p:cNvSpPr/>
          <p:nvPr/>
        </p:nvSpPr>
        <p:spPr>
          <a:xfrm>
            <a:off x="6288156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https://eideard.com/2016/06/14/know-nothing-congress-roadblocks-us-policy-on-mitochondrial-therapy/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241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576</Words>
  <Application>Microsoft Office PowerPoint</Application>
  <PresentationFormat>Widescreen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Mitochondria</vt:lpstr>
      <vt:lpstr>Mitochondria  ATP (energy molecule) </vt:lpstr>
      <vt:lpstr>Mitochondrial DNA    Maternal Inheritance   </vt:lpstr>
      <vt:lpstr>Pedigree of Maternal Inheritance</vt:lpstr>
      <vt:lpstr>Mutations occur  - 1 in 10,000 </vt:lpstr>
      <vt:lpstr>Diagnosis?</vt:lpstr>
      <vt:lpstr>What does this do?</vt:lpstr>
      <vt:lpstr>2006-2015, n = 221  Studied patients with mitochondrial diseases</vt:lpstr>
      <vt:lpstr>Cures?  MITOCHONDRIAL REPLACEMENT THERAPY</vt:lpstr>
      <vt:lpstr>MST vs PNT Transfer of maternal DNA into donor cell</vt:lpstr>
      <vt:lpstr>MST &gt; PNT</vt:lpstr>
      <vt:lpstr> UK Human Fertilisation and Embryology Authority (HFEA)  Sequenced mitochondrial genome in 1981 Began developing MRT techniques in 1985  Legalized MRT (both MST and PNT) in 2015     </vt:lpstr>
      <vt:lpstr>More cautious than UK  Report suggesting MRT only in serious cases or male embryos  Research not approved, safety concerns</vt:lpstr>
      <vt:lpstr>General Consensus</vt:lpstr>
      <vt:lpstr>Possible Consequences/Pushback</vt:lpstr>
      <vt:lpstr>Overall: Pros of MRT &gt; Cons of not using MRT</vt:lpstr>
      <vt:lpstr>Citations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Mitochondria</dc:title>
  <dc:creator>Scott Smith</dc:creator>
  <cp:lastModifiedBy>Scott Smith</cp:lastModifiedBy>
  <cp:revision>21</cp:revision>
  <dcterms:created xsi:type="dcterms:W3CDTF">2019-04-30T15:38:08Z</dcterms:created>
  <dcterms:modified xsi:type="dcterms:W3CDTF">2019-04-30T17:35:19Z</dcterms:modified>
</cp:coreProperties>
</file>