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47eca9942d2ddd3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47eca9942d2ddd3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6a8fc9362d671b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6a8fc9362d671b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733f9440f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733f9440f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733f9440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733f9440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733f9440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733f9440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733f9440f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733f9440f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733f9440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733f9440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733f9440f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733f9440f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575" y="460375"/>
            <a:ext cx="6183300" cy="311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27525" y="3571875"/>
            <a:ext cx="8102100" cy="112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Resistance to Glyphosate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2587625" y="4365600"/>
            <a:ext cx="4299900" cy="77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Jada Wilson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Modify Soybeans?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9175" y="1081300"/>
            <a:ext cx="4105275" cy="35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Resistance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5975" y="1017725"/>
            <a:ext cx="4449942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6275825" y="2116600"/>
            <a:ext cx="2868300" cy="14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50">
                <a:solidFill>
                  <a:srgbClr val="333333"/>
                </a:solidFill>
                <a:highlight>
                  <a:srgbClr val="FFFFFF"/>
                </a:highlight>
              </a:rPr>
              <a:t>CP4 </a:t>
            </a:r>
            <a:r>
              <a:rPr lang="en" sz="1150">
                <a:solidFill>
                  <a:srgbClr val="333333"/>
                </a:solidFill>
                <a:highlight>
                  <a:srgbClr val="FFFFFF"/>
                </a:highlight>
              </a:rPr>
              <a:t>EPSP synthase (enzyme) 5-</a:t>
            </a:r>
            <a:r>
              <a:rPr lang="en" sz="1100">
                <a:solidFill>
                  <a:srgbClr val="54545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enolpyruvylshikimate-</a:t>
            </a:r>
            <a:r>
              <a:rPr lang="en" sz="1150">
                <a:solidFill>
                  <a:srgbClr val="333333"/>
                </a:solidFill>
                <a:highlight>
                  <a:srgbClr val="FFFFFF"/>
                </a:highlight>
              </a:rPr>
              <a:t>3-phosphate</a:t>
            </a:r>
            <a:endParaRPr sz="11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01625" lvl="1" marL="9144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50"/>
              <a:buChar char="○"/>
            </a:pPr>
            <a:r>
              <a:rPr lang="en" sz="1150">
                <a:solidFill>
                  <a:srgbClr val="333333"/>
                </a:solidFill>
                <a:highlight>
                  <a:srgbClr val="FFFFFF"/>
                </a:highlight>
              </a:rPr>
              <a:t>Mutation at active site</a:t>
            </a:r>
            <a:endParaRPr sz="11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Microparticles</a:t>
            </a:r>
            <a:endParaRPr sz="1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Gun</a:t>
            </a:r>
            <a:br>
              <a:rPr lang="en"/>
            </a:br>
            <a:br>
              <a:rPr lang="en"/>
            </a:b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050" y="1814000"/>
            <a:ext cx="3905250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1975" y="2065625"/>
            <a:ext cx="2590800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Arising</a:t>
            </a:r>
            <a:r>
              <a:rPr lang="en"/>
              <a:t> Issues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0350" y="948125"/>
            <a:ext cx="546580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Downside</a:t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3188" y="1017725"/>
            <a:ext cx="325762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1375" y="533675"/>
            <a:ext cx="4968875" cy="37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sp>
        <p:nvSpPr>
          <p:cNvPr id="99" name="Google Shape;99;p20"/>
          <p:cNvSpPr txBox="1"/>
          <p:nvPr/>
        </p:nvSpPr>
        <p:spPr>
          <a:xfrm>
            <a:off x="999100" y="1480150"/>
            <a:ext cx="42627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Introduce</a:t>
            </a:r>
            <a:r>
              <a:rPr lang="en"/>
              <a:t> plant to multiple herbicide resistance genes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Employ</a:t>
            </a:r>
            <a:r>
              <a:rPr lang="en"/>
              <a:t> preventive </a:t>
            </a:r>
            <a:r>
              <a:rPr lang="en"/>
              <a:t>measures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Crop rotation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Till plots</a:t>
            </a:r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0250" y="704773"/>
            <a:ext cx="2682175" cy="151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3213" y="2786475"/>
            <a:ext cx="1394476" cy="209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107" name="Google Shape;107;p21"/>
          <p:cNvSpPr txBox="1"/>
          <p:nvPr/>
        </p:nvSpPr>
        <p:spPr>
          <a:xfrm>
            <a:off x="1006500" y="1583750"/>
            <a:ext cx="4840200" cy="18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What are the risks?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Multiple herbicides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Stronger Herbicides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