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1337A-31FA-4717-B2BF-9243F96D2B9B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gm:t>
    </dgm:pt>
    <dgm:pt modelId="{A9294D65-F371-46C8-A624-E557E9DF1A30}" type="parTrans" cxnId="{9E6BB655-7FE4-4F8D-B1D2-F885E60B8754}">
      <dgm:prSet/>
      <dgm:spPr/>
      <dgm:t>
        <a:bodyPr/>
        <a:lstStyle/>
        <a:p>
          <a:endParaRPr lang="en-US"/>
        </a:p>
      </dgm:t>
    </dgm:pt>
    <dgm:pt modelId="{6799645E-F42F-43D8-B2EA-A1377D84D0B3}" type="sibTrans" cxnId="{9E6BB655-7FE4-4F8D-B1D2-F885E60B8754}">
      <dgm:prSet/>
      <dgm:spPr/>
      <dgm:t>
        <a:bodyPr/>
        <a:lstStyle/>
        <a:p>
          <a:endParaRPr lang="en-US"/>
        </a:p>
      </dgm:t>
    </dgm:pt>
    <dgm:pt modelId="{E40970FA-9468-4353-8343-FE5E2BEBB8B0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Glyphosate resistance</a:t>
          </a:r>
        </a:p>
      </dgm:t>
    </dgm:pt>
    <dgm:pt modelId="{85FA6A33-9FA9-4134-A6A3-A5D4748A1779}" type="parTrans" cxnId="{A316347C-9D1A-43C6-BE2B-DC184440E1C9}">
      <dgm:prSet/>
      <dgm:spPr/>
      <dgm:t>
        <a:bodyPr/>
        <a:lstStyle/>
        <a:p>
          <a:endParaRPr lang="en-US"/>
        </a:p>
      </dgm:t>
    </dgm:pt>
    <dgm:pt modelId="{04FF68DF-CF36-4D12-9ECE-A3519B0AC88A}" type="sibTrans" cxnId="{A316347C-9D1A-43C6-BE2B-DC184440E1C9}">
      <dgm:prSet/>
      <dgm:spPr/>
      <dgm:t>
        <a:bodyPr/>
        <a:lstStyle/>
        <a:p>
          <a:endParaRPr lang="en-US"/>
        </a:p>
      </dgm:t>
    </dgm:pt>
    <dgm:pt modelId="{A7F7584C-6CC5-40A2-9566-2842A5DEA97A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gm:t>
    </dgm:pt>
    <dgm:pt modelId="{581272CD-5908-4C17-8E9B-8BF6DCE43C3E}" type="parTrans" cxnId="{F68422C1-CD34-4DED-AA4B-85EFFF4FE933}">
      <dgm:prSet/>
      <dgm:spPr/>
      <dgm:t>
        <a:bodyPr/>
        <a:lstStyle/>
        <a:p>
          <a:endParaRPr lang="en-US"/>
        </a:p>
      </dgm:t>
    </dgm:pt>
    <dgm:pt modelId="{C41ED6A4-512C-48AB-901D-671B73446005}" type="sibTrans" cxnId="{F68422C1-CD34-4DED-AA4B-85EFFF4FE933}">
      <dgm:prSet/>
      <dgm:spPr/>
      <dgm:t>
        <a:bodyPr/>
        <a:lstStyle/>
        <a:p>
          <a:endParaRPr lang="en-US"/>
        </a:p>
      </dgm:t>
    </dgm:pt>
    <dgm:pt modelId="{9D8DAFB6-C744-4BD6-B757-393BF647EBB6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Farmers </a:t>
          </a:r>
        </a:p>
      </dgm:t>
    </dgm:pt>
    <dgm:pt modelId="{17C1C47E-8D1A-404A-B227-B017391CB5F6}" type="parTrans" cxnId="{56052809-46E4-4445-B520-94004C28BB9D}">
      <dgm:prSet/>
      <dgm:spPr/>
      <dgm:t>
        <a:bodyPr/>
        <a:lstStyle/>
        <a:p>
          <a:endParaRPr lang="en-US"/>
        </a:p>
      </dgm:t>
    </dgm:pt>
    <dgm:pt modelId="{C9B44773-68B1-427B-B9CA-0AEA186B621E}" type="sibTrans" cxnId="{56052809-46E4-4445-B520-94004C28BB9D}">
      <dgm:prSet/>
      <dgm:spPr/>
      <dgm:t>
        <a:bodyPr/>
        <a:lstStyle/>
        <a:p>
          <a:endParaRPr lang="en-US"/>
        </a:p>
      </dgm:t>
    </dgm:pt>
    <dgm:pt modelId="{51A6936C-668E-4912-B1B4-BA2D45D3F624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gm:t>
    </dgm:pt>
    <dgm:pt modelId="{8F7D40F1-9723-47F5-BFD2-340696378D49}" type="parTrans" cxnId="{000FE2BB-9FE6-4965-ADF5-E3E85B644286}">
      <dgm:prSet/>
      <dgm:spPr/>
      <dgm:t>
        <a:bodyPr/>
        <a:lstStyle/>
        <a:p>
          <a:endParaRPr lang="en-US"/>
        </a:p>
      </dgm:t>
    </dgm:pt>
    <dgm:pt modelId="{E68031D9-E3F9-439E-86FC-2A0A3A3988D0}" type="sibTrans" cxnId="{000FE2BB-9FE6-4965-ADF5-E3E85B644286}">
      <dgm:prSet/>
      <dgm:spPr/>
      <dgm:t>
        <a:bodyPr/>
        <a:lstStyle/>
        <a:p>
          <a:endParaRPr lang="en-US"/>
        </a:p>
      </dgm:t>
    </dgm:pt>
    <dgm:pt modelId="{2A9B6C90-9B70-4ED8-9084-8651413BB905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Has a potential to create superweeds</a:t>
          </a:r>
        </a:p>
      </dgm:t>
    </dgm:pt>
    <dgm:pt modelId="{47C005B7-F5AA-4111-A87D-782B117A0259}" type="parTrans" cxnId="{1D59D94A-4BF7-417E-B49B-225C005839A9}">
      <dgm:prSet/>
      <dgm:spPr/>
      <dgm:t>
        <a:bodyPr/>
        <a:lstStyle/>
        <a:p>
          <a:endParaRPr lang="en-US"/>
        </a:p>
      </dgm:t>
    </dgm:pt>
    <dgm:pt modelId="{54109FB3-0563-4B2C-BFF0-181E047427F8}" type="sibTrans" cxnId="{1D59D94A-4BF7-417E-B49B-225C005839A9}">
      <dgm:prSet/>
      <dgm:spPr/>
      <dgm:t>
        <a:bodyPr/>
        <a:lstStyle/>
        <a:p>
          <a:endParaRPr lang="en-US"/>
        </a:p>
      </dgm:t>
    </dgm:pt>
    <dgm:pt modelId="{928B5CB8-3545-4EE5-8BED-981D3C6157A5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gm:t>
    </dgm:pt>
    <dgm:pt modelId="{8452F8D0-82FD-4609-B6BD-446E31563D8A}" type="parTrans" cxnId="{085D3777-7996-4375-B5FB-BFD96D1BF9E4}">
      <dgm:prSet/>
      <dgm:spPr/>
      <dgm:t>
        <a:bodyPr/>
        <a:lstStyle/>
        <a:p>
          <a:endParaRPr lang="en-US"/>
        </a:p>
      </dgm:t>
    </dgm:pt>
    <dgm:pt modelId="{8EF545BA-8D8A-4813-A428-2F18D76E61FA}" type="sibTrans" cxnId="{085D3777-7996-4375-B5FB-BFD96D1BF9E4}">
      <dgm:prSet/>
      <dgm:spPr/>
      <dgm:t>
        <a:bodyPr/>
        <a:lstStyle/>
        <a:p>
          <a:endParaRPr lang="en-US"/>
        </a:p>
      </dgm:t>
    </dgm:pt>
    <dgm:pt modelId="{95A524E6-8A71-49A1-AF74-29696A02028A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Once the weed population has been destroyed</a:t>
          </a:r>
        </a:p>
      </dgm:t>
    </dgm:pt>
    <dgm:pt modelId="{52C86CAF-440B-4BB7-BD46-805908EC2D17}" type="parTrans" cxnId="{764A7F40-FC93-4B5E-82E4-B29F920B2D30}">
      <dgm:prSet/>
      <dgm:spPr/>
      <dgm:t>
        <a:bodyPr/>
        <a:lstStyle/>
        <a:p>
          <a:endParaRPr lang="en-US"/>
        </a:p>
      </dgm:t>
    </dgm:pt>
    <dgm:pt modelId="{EE0C23C2-8A0C-497A-A914-ED60FDCA930F}" type="sibTrans" cxnId="{764A7F40-FC93-4B5E-82E4-B29F920B2D30}">
      <dgm:prSet/>
      <dgm:spPr/>
      <dgm:t>
        <a:bodyPr/>
        <a:lstStyle/>
        <a:p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>
        <dgm:presLayoutVars>
          <dgm:bulletEnabled val="1"/>
        </dgm:presLayoutVars>
      </dgm:prSet>
      <dgm:spPr/>
    </dgm:pt>
    <dgm:pt modelId="{3E4AEBB9-D07D-412D-A9F3-5F50CE85FF20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38C1039-CB78-4EBF-844F-7A838983E228}" type="presOf" srcId="{A7F7584C-6CC5-40A2-9566-2842A5DEA97A}" destId="{8A3FE5E4-2689-4041-B2C5-C63BC276A3EF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6DF17F4D-4120-4DE8-8738-503F2519CD40}" type="presOf" srcId="{9D8DAFB6-C744-4BD6-B757-393BF647EBB6}" destId="{329ECF1A-78BE-41CB-B252-8011825B67CD}" srcOrd="0" destOrd="0" presId="urn:microsoft.com/office/officeart/2005/8/layout/vList5"/>
    <dgm:cxn modelId="{D51B6075-27E4-4292-9F89-0CC50DF21ED9}" type="presOf" srcId="{51A6936C-668E-4912-B1B4-BA2D45D3F624}" destId="{1C763A21-352A-41D1-A2E2-E305DABA275D}" srcOrd="0" destOrd="0" presId="urn:microsoft.com/office/officeart/2005/8/layout/vList5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C65EFE7A-5430-4917-89D2-D70BAF0289E3}" type="presOf" srcId="{2A9B6C90-9B70-4ED8-9084-8651413BB905}" destId="{A66EBD3D-E7C5-421C-B8B5-728648057DDC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993E0796-DCBD-4EB2-9BAB-4437E125DA45}" type="presOf" srcId="{E40970FA-9468-4353-8343-FE5E2BEBB8B0}" destId="{6FB9694A-6C63-4B23-90F6-4F208C00D399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02B1C3C3-F2D2-4C80-8962-E0C9B39A6EF4}" type="presOf" srcId="{0D51337A-31FA-4717-B2BF-9243F96D2B9B}" destId="{3230722F-B757-4673-BD2F-9D4BAB5CEE8D}" srcOrd="0" destOrd="0" presId="urn:microsoft.com/office/officeart/2005/8/layout/vList5"/>
    <dgm:cxn modelId="{A44DF6E5-2150-478D-AAB9-24BC6742BCEE}" type="presOf" srcId="{928B5CB8-3545-4EE5-8BED-981D3C6157A5}" destId="{B9324B26-5FF5-4FF7-9073-66103CBE8481}" srcOrd="0" destOrd="0" presId="urn:microsoft.com/office/officeart/2005/8/layout/vList5"/>
    <dgm:cxn modelId="{66EBA0EC-F77C-4ABE-8815-8C8F4F6ACAB5}" type="presOf" srcId="{95A524E6-8A71-49A1-AF74-29696A02028A}" destId="{95E0557D-F0A1-4F38-8083-55DE7503164F}" srcOrd="0" destOrd="0" presId="urn:microsoft.com/office/officeart/2005/8/layout/vList5"/>
    <dgm:cxn modelId="{45435F90-22A5-4C03-B101-FD4577E8A794}" type="presParOf" srcId="{99FD7F24-5BB9-46E8-BB7C-4B477B73B815}" destId="{BBAB8945-0B00-4547-92CF-AE59FDD0EF39}" srcOrd="0" destOrd="0" presId="urn:microsoft.com/office/officeart/2005/8/layout/vList5"/>
    <dgm:cxn modelId="{B399DCC2-FF40-4D75-A2A7-A495D4AF2387}" type="presParOf" srcId="{BBAB8945-0B00-4547-92CF-AE59FDD0EF39}" destId="{3230722F-B757-4673-BD2F-9D4BAB5CEE8D}" srcOrd="0" destOrd="0" presId="urn:microsoft.com/office/officeart/2005/8/layout/vList5"/>
    <dgm:cxn modelId="{4A0749A4-83B7-4DF9-BA0E-5506B76F10A1}" type="presParOf" srcId="{BBAB8945-0B00-4547-92CF-AE59FDD0EF39}" destId="{6FB9694A-6C63-4B23-90F6-4F208C00D399}" srcOrd="1" destOrd="0" presId="urn:microsoft.com/office/officeart/2005/8/layout/vList5"/>
    <dgm:cxn modelId="{26C2F444-58E5-4B3C-A169-EBC64ABE0EE9}" type="presParOf" srcId="{99FD7F24-5BB9-46E8-BB7C-4B477B73B815}" destId="{3E4AEBB9-D07D-412D-A9F3-5F50CE85FF20}" srcOrd="1" destOrd="0" presId="urn:microsoft.com/office/officeart/2005/8/layout/vList5"/>
    <dgm:cxn modelId="{FB2D3183-70C6-44DD-875A-CC09A2C89FEB}" type="presParOf" srcId="{99FD7F24-5BB9-46E8-BB7C-4B477B73B815}" destId="{C60E4332-AB2E-4201-AF29-E3D9D2CE99DD}" srcOrd="2" destOrd="0" presId="urn:microsoft.com/office/officeart/2005/8/layout/vList5"/>
    <dgm:cxn modelId="{B9D84324-BE5B-4514-8201-6B25BE814C19}" type="presParOf" srcId="{C60E4332-AB2E-4201-AF29-E3D9D2CE99DD}" destId="{8A3FE5E4-2689-4041-B2C5-C63BC276A3EF}" srcOrd="0" destOrd="0" presId="urn:microsoft.com/office/officeart/2005/8/layout/vList5"/>
    <dgm:cxn modelId="{62F196CC-DD4E-41F1-95F6-0E80E18CA40A}" type="presParOf" srcId="{C60E4332-AB2E-4201-AF29-E3D9D2CE99DD}" destId="{329ECF1A-78BE-41CB-B252-8011825B67CD}" srcOrd="1" destOrd="0" presId="urn:microsoft.com/office/officeart/2005/8/layout/vList5"/>
    <dgm:cxn modelId="{902C8576-A8E1-4C1E-B647-4F0EFC878EDE}" type="presParOf" srcId="{99FD7F24-5BB9-46E8-BB7C-4B477B73B815}" destId="{CF97419B-1653-4404-8A25-A4EB2811914A}" srcOrd="3" destOrd="0" presId="urn:microsoft.com/office/officeart/2005/8/layout/vList5"/>
    <dgm:cxn modelId="{C0AE58B2-3BCF-4A17-9962-82AF5DB00A66}" type="presParOf" srcId="{99FD7F24-5BB9-46E8-BB7C-4B477B73B815}" destId="{74B4E996-D144-43FA-9C7B-5183D295C315}" srcOrd="4" destOrd="0" presId="urn:microsoft.com/office/officeart/2005/8/layout/vList5"/>
    <dgm:cxn modelId="{CC23B1CA-2592-479D-988C-BB870D7E9EC9}" type="presParOf" srcId="{74B4E996-D144-43FA-9C7B-5183D295C315}" destId="{1C763A21-352A-41D1-A2E2-E305DABA275D}" srcOrd="0" destOrd="0" presId="urn:microsoft.com/office/officeart/2005/8/layout/vList5"/>
    <dgm:cxn modelId="{477107E6-023C-4B3F-96EF-D2D5DA516C5C}" type="presParOf" srcId="{74B4E996-D144-43FA-9C7B-5183D295C315}" destId="{A66EBD3D-E7C5-421C-B8B5-728648057DDC}" srcOrd="1" destOrd="0" presId="urn:microsoft.com/office/officeart/2005/8/layout/vList5"/>
    <dgm:cxn modelId="{933347A6-BCAF-495A-96A7-208A97A1751A}" type="presParOf" srcId="{99FD7F24-5BB9-46E8-BB7C-4B477B73B815}" destId="{4D3735EA-64D5-44A4-9D60-787BDDA83D1A}" srcOrd="5" destOrd="0" presId="urn:microsoft.com/office/officeart/2005/8/layout/vList5"/>
    <dgm:cxn modelId="{677D4939-AE22-4645-A75D-BD07DA38E78F}" type="presParOf" srcId="{99FD7F24-5BB9-46E8-BB7C-4B477B73B815}" destId="{120DCED0-01FF-429D-8B4B-923E0875F75E}" srcOrd="6" destOrd="0" presId="urn:microsoft.com/office/officeart/2005/8/layout/vList5"/>
    <dgm:cxn modelId="{AF6385C2-1319-4602-9D19-9A89E6EBF57F}" type="presParOf" srcId="{120DCED0-01FF-429D-8B4B-923E0875F75E}" destId="{B9324B26-5FF5-4FF7-9073-66103CBE8481}" srcOrd="0" destOrd="0" presId="urn:microsoft.com/office/officeart/2005/8/layout/vList5"/>
    <dgm:cxn modelId="{16466152-551A-417E-9EB3-4C0FC3867902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7B86A-DEC1-407C-A1BB-5BF9ACCBCA6A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Weak</a:t>
          </a:r>
        </a:p>
      </dgm:t>
    </dgm:pt>
    <dgm:pt modelId="{8CA7BF9B-8199-4683-AD57-CB0086659013}" type="parTrans" cxnId="{B12F0503-977A-4B5D-8CB7-420B041FF863}">
      <dgm:prSet/>
      <dgm:spPr/>
      <dgm:t>
        <a:bodyPr/>
        <a:lstStyle/>
        <a:p>
          <a:endParaRPr lang="en-US"/>
        </a:p>
      </dgm:t>
    </dgm:pt>
    <dgm:pt modelId="{F087F24E-A7D7-4DCE-B2A7-9B941289621A}" type="sibTrans" cxnId="{B12F0503-977A-4B5D-8CB7-420B041FF863}">
      <dgm:prSet/>
      <dgm:spPr/>
      <dgm:t>
        <a:bodyPr/>
        <a:lstStyle/>
        <a:p>
          <a:endParaRPr lang="en-US"/>
        </a:p>
      </dgm:t>
    </dgm:pt>
    <dgm:pt modelId="{ABA77F75-8642-4931-8D7E-BE6C6DB9940D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Strong </a:t>
          </a:r>
        </a:p>
      </dgm:t>
    </dgm:pt>
    <dgm:pt modelId="{FCF9AE1B-B22B-4F91-BFD8-DDBBF762F128}" type="parTrans" cxnId="{D959B3EA-A66A-4B40-901C-93ECD4985A93}">
      <dgm:prSet/>
      <dgm:spPr/>
      <dgm:t>
        <a:bodyPr/>
        <a:lstStyle/>
        <a:p>
          <a:endParaRPr lang="en-US"/>
        </a:p>
      </dgm:t>
    </dgm:pt>
    <dgm:pt modelId="{1A095211-ADB0-42CA-9F24-F1BC942872F3}" type="sibTrans" cxnId="{D959B3EA-A66A-4B40-901C-93ECD4985A93}">
      <dgm:prSet/>
      <dgm:spPr/>
      <dgm:t>
        <a:bodyPr/>
        <a:lstStyle/>
        <a:p>
          <a:endParaRPr lang="en-US"/>
        </a:p>
      </dgm:t>
    </dgm:pt>
    <dgm:pt modelId="{611C3B18-07F8-4A66-9682-97E24AEF6014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Results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in a mutation in the EPSPS gene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/>
        <a:lstStyle/>
        <a:p>
          <a:endParaRPr lang="en-US"/>
        </a:p>
      </dgm:t>
    </dgm:pt>
    <dgm:pt modelId="{477660C6-2B6D-4FB8-B9A3-D555E2082C2A}" type="sibTrans" cxnId="{D5D61B4C-1312-427C-BDCC-013237D8A488}">
      <dgm:prSet/>
      <dgm:spPr/>
      <dgm:t>
        <a:bodyPr/>
        <a:lstStyle/>
        <a:p>
          <a:endParaRPr lang="en-US"/>
        </a:p>
      </dgm:t>
    </dgm:pt>
    <dgm:pt modelId="{26ECA639-0A60-4D96-A34B-F5ACC75DAA0C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 nucleotide 301 cytosine changes to thymine</a:t>
          </a:r>
        </a:p>
      </dgm:t>
    </dgm:pt>
    <dgm:pt modelId="{C4856BF6-9736-45B2-AF8E-AA325F8A725C}" type="parTrans" cxnId="{F270B5BD-559B-4711-AB5A-FD85478BE916}">
      <dgm:prSet/>
      <dgm:spPr/>
      <dgm:t>
        <a:bodyPr/>
        <a:lstStyle/>
        <a:p>
          <a:endParaRPr lang="en-US"/>
        </a:p>
      </dgm:t>
    </dgm:pt>
    <dgm:pt modelId="{DA3F4B23-A392-40BF-A1BD-D150AE345EB0}" type="sibTrans" cxnId="{F270B5BD-559B-4711-AB5A-FD85478BE916}">
      <dgm:prSet/>
      <dgm:spPr/>
      <dgm:t>
        <a:bodyPr/>
        <a:lstStyle/>
        <a:p>
          <a:endParaRPr lang="en-US"/>
        </a:p>
      </dgm:t>
    </dgm:pt>
    <dgm:pt modelId="{B6B39D33-D046-47BE-829F-7DE9C1355A93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plant simply distributes the herbicide throughout itself</a:t>
          </a:r>
        </a:p>
      </dgm:t>
    </dgm:pt>
    <dgm:pt modelId="{AC756B1C-E9B8-4AF1-AAAF-F8402FE8B80B}" type="sibTrans" cxnId="{877B3C1A-839E-4419-A916-B4E946768D4D}">
      <dgm:prSet/>
      <dgm:spPr/>
      <dgm:t>
        <a:bodyPr/>
        <a:lstStyle/>
        <a:p>
          <a:endParaRPr lang="en-US"/>
        </a:p>
      </dgm:t>
    </dgm:pt>
    <dgm:pt modelId="{E15A7BCB-F8C9-469E-AAD5-364C09881B8A}" type="parTrans" cxnId="{877B3C1A-839E-4419-A916-B4E946768D4D}">
      <dgm:prSet/>
      <dgm:spPr/>
      <dgm:t>
        <a:bodyPr/>
        <a:lstStyle/>
        <a:p>
          <a:endParaRPr lang="en-US"/>
        </a:p>
      </dgm:t>
    </dgm:pt>
    <dgm:pt modelId="{4C8BFA56-3F75-4CAD-90A3-2F214D699322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Glyphosate is still able to effect the plant</a:t>
          </a:r>
        </a:p>
      </dgm:t>
    </dgm:pt>
    <dgm:pt modelId="{7B50916F-B8BA-427F-B9F0-A301E54D7FB3}" type="sibTrans" cxnId="{4CD5FCDD-1F8A-43A3-BD77-CBE3B3864C41}">
      <dgm:prSet/>
      <dgm:spPr/>
      <dgm:t>
        <a:bodyPr/>
        <a:lstStyle/>
        <a:p>
          <a:endParaRPr lang="en-US"/>
        </a:p>
      </dgm:t>
    </dgm:pt>
    <dgm:pt modelId="{9A6E3B20-A734-4412-84CF-0134D93D4B28}" type="parTrans" cxnId="{4CD5FCDD-1F8A-43A3-BD77-CBE3B3864C41}">
      <dgm:prSet/>
      <dgm:spPr/>
      <dgm:t>
        <a:bodyPr/>
        <a:lstStyle/>
        <a:p>
          <a:endParaRPr lang="en-US"/>
        </a:p>
      </dgm:t>
    </dgm:pt>
    <dgm:pt modelId="{22BF6DA8-D8E8-4033-85AF-66B5ADE5C116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This means it does not sit in it’s root and kill it</a:t>
          </a:r>
        </a:p>
      </dgm:t>
    </dgm:pt>
    <dgm:pt modelId="{D5368BD4-E452-4FC0-8B90-FA2FC3567E13}" type="parTrans" cxnId="{A8C4FB8E-D7D9-4DCA-9765-440BA9778175}">
      <dgm:prSet/>
      <dgm:spPr/>
      <dgm:t>
        <a:bodyPr/>
        <a:lstStyle/>
        <a:p>
          <a:endParaRPr lang="en-US"/>
        </a:p>
      </dgm:t>
    </dgm:pt>
    <dgm:pt modelId="{6B509C7B-9FFE-4BFE-ABE0-B1EE2E196F84}" type="sibTrans" cxnId="{A8C4FB8E-D7D9-4DCA-9765-440BA9778175}">
      <dgm:prSet/>
      <dgm:spPr/>
      <dgm:t>
        <a:bodyPr/>
        <a:lstStyle/>
        <a:p>
          <a:endParaRPr lang="en-US"/>
        </a:p>
      </dgm:t>
    </dgm:pt>
    <dgm:pt modelId="{5CDA72DE-99A7-4BA0-829E-96BD2042E92B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amino acid serine is created instead of proline</a:t>
          </a:r>
        </a:p>
      </dgm:t>
    </dgm:pt>
    <dgm:pt modelId="{25E4D90E-E2FC-4ED1-B2AD-CA9D3BEA6937}" type="parTrans" cxnId="{8C4D9D4C-3BB0-44E5-B946-F155CFE98E70}">
      <dgm:prSet/>
      <dgm:spPr/>
      <dgm:t>
        <a:bodyPr/>
        <a:lstStyle/>
        <a:p>
          <a:endParaRPr lang="en-US"/>
        </a:p>
      </dgm:t>
    </dgm:pt>
    <dgm:pt modelId="{A7D27423-1B3F-4452-97F2-27F424A0E649}" type="sibTrans" cxnId="{8C4D9D4C-3BB0-44E5-B946-F155CFE98E70}">
      <dgm:prSet/>
      <dgm:spPr/>
      <dgm:t>
        <a:bodyPr/>
        <a:lstStyle/>
        <a:p>
          <a:endParaRPr lang="en-US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2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2" custLinFactNeighborX="1" custLinFactNeighborY="-10654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877B3C1A-839E-4419-A916-B4E946768D4D}" srcId="{6857B86A-DEC1-407C-A1BB-5BF9ACCBCA6A}" destId="{B6B39D33-D046-47BE-829F-7DE9C1355A93}" srcOrd="1" destOrd="0" parTransId="{E15A7BCB-F8C9-469E-AAD5-364C09881B8A}" sibTransId="{AC756B1C-E9B8-4AF1-AAAF-F8402FE8B80B}"/>
    <dgm:cxn modelId="{052CD662-FA04-4C38-BDDB-2453E96D014D}" type="presOf" srcId="{B6B39D33-D046-47BE-829F-7DE9C1355A93}" destId="{17CA1487-CDD9-4364-92F6-A11DBDAFE16C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8C4D9D4C-3BB0-44E5-B946-F155CFE98E70}" srcId="{ABA77F75-8642-4931-8D7E-BE6C6DB9940D}" destId="{5CDA72DE-99A7-4BA0-829E-96BD2042E92B}" srcOrd="2" destOrd="0" parTransId="{25E4D90E-E2FC-4ED1-B2AD-CA9D3BEA6937}" sibTransId="{A7D27423-1B3F-4452-97F2-27F424A0E649}"/>
    <dgm:cxn modelId="{D6A71C80-4C58-4922-A91B-DF7358E98C6B}" type="presOf" srcId="{22BF6DA8-D8E8-4033-85AF-66B5ADE5C116}" destId="{17CA1487-CDD9-4364-92F6-A11DBDAFE16C}" srcOrd="0" destOrd="2" presId="urn:microsoft.com/office/officeart/2005/8/layout/hList1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A8C4FB8E-D7D9-4DCA-9765-440BA9778175}" srcId="{6857B86A-DEC1-407C-A1BB-5BF9ACCBCA6A}" destId="{22BF6DA8-D8E8-4033-85AF-66B5ADE5C116}" srcOrd="2" destOrd="0" parTransId="{D5368BD4-E452-4FC0-8B90-FA2FC3567E13}" sibTransId="{6B509C7B-9FFE-4BFE-ABE0-B1EE2E196F84}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F791BDAD-3CBB-4228-AE46-C0CD336D9884}" type="presOf" srcId="{26ECA639-0A60-4D96-A34B-F5ACC75DAA0C}" destId="{E4FD5043-5612-43C5-B6AE-CCD431549399}" srcOrd="0" destOrd="1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F270B5BD-559B-4711-AB5A-FD85478BE916}" srcId="{ABA77F75-8642-4931-8D7E-BE6C6DB9940D}" destId="{26ECA639-0A60-4D96-A34B-F5ACC75DAA0C}" srcOrd="1" destOrd="0" parTransId="{C4856BF6-9736-45B2-AF8E-AA325F8A725C}" sibTransId="{DA3F4B23-A392-40BF-A1BD-D150AE345EB0}"/>
    <dgm:cxn modelId="{C9FD84CA-28AE-498B-A190-61AD75FFD4A4}" type="presOf" srcId="{5CDA72DE-99A7-4BA0-829E-96BD2042E92B}" destId="{E4FD5043-5612-43C5-B6AE-CCD431549399}" srcOrd="0" destOrd="2" presId="urn:microsoft.com/office/officeart/2005/8/layout/hList1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95051" y="-2741862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Glyphosate resistance</a:t>
          </a:r>
        </a:p>
      </dsp:txBody>
      <dsp:txXfrm rot="-5400000">
        <a:off x="3566160" y="120324"/>
        <a:ext cx="6306545" cy="615466"/>
      </dsp:txXfrm>
    </dsp:sp>
    <dsp:sp modelId="{3230722F-B757-4673-BD2F-9D4BAB5CEE8D}">
      <dsp:nvSpPr>
        <dsp:cNvPr id="0" name=""/>
        <dsp:cNvSpPr/>
      </dsp:nvSpPr>
      <dsp:spPr>
        <a:xfrm>
          <a:off x="0" y="1772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sp:txBody>
      <dsp:txXfrm>
        <a:off x="41619" y="43391"/>
        <a:ext cx="3482922" cy="769332"/>
      </dsp:txXfrm>
    </dsp:sp>
    <dsp:sp modelId="{329ECF1A-78BE-41CB-B252-8011825B67CD}">
      <dsp:nvSpPr>
        <dsp:cNvPr id="0" name=""/>
        <dsp:cNvSpPr/>
      </dsp:nvSpPr>
      <dsp:spPr>
        <a:xfrm rot="5400000">
          <a:off x="6395051" y="-1846663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Farmers </a:t>
          </a:r>
        </a:p>
      </dsp:txBody>
      <dsp:txXfrm rot="-5400000">
        <a:off x="3566160" y="1015523"/>
        <a:ext cx="6306545" cy="615466"/>
      </dsp:txXfrm>
    </dsp:sp>
    <dsp:sp modelId="{8A3FE5E4-2689-4041-B2C5-C63BC276A3EF}">
      <dsp:nvSpPr>
        <dsp:cNvPr id="0" name=""/>
        <dsp:cNvSpPr/>
      </dsp:nvSpPr>
      <dsp:spPr>
        <a:xfrm>
          <a:off x="0" y="896971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sp:txBody>
      <dsp:txXfrm>
        <a:off x="41619" y="938590"/>
        <a:ext cx="3482922" cy="769332"/>
      </dsp:txXfrm>
    </dsp:sp>
    <dsp:sp modelId="{A66EBD3D-E7C5-421C-B8B5-728648057DDC}">
      <dsp:nvSpPr>
        <dsp:cNvPr id="0" name=""/>
        <dsp:cNvSpPr/>
      </dsp:nvSpPr>
      <dsp:spPr>
        <a:xfrm rot="5400000">
          <a:off x="6395051" y="-951464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Has a potential to create superweeds</a:t>
          </a:r>
        </a:p>
      </dsp:txBody>
      <dsp:txXfrm rot="-5400000">
        <a:off x="3566160" y="1910722"/>
        <a:ext cx="6306545" cy="615466"/>
      </dsp:txXfrm>
    </dsp:sp>
    <dsp:sp modelId="{1C763A21-352A-41D1-A2E2-E305DABA275D}">
      <dsp:nvSpPr>
        <dsp:cNvPr id="0" name=""/>
        <dsp:cNvSpPr/>
      </dsp:nvSpPr>
      <dsp:spPr>
        <a:xfrm>
          <a:off x="0" y="1792170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sp:txBody>
      <dsp:txXfrm>
        <a:off x="41619" y="1833789"/>
        <a:ext cx="3482922" cy="769332"/>
      </dsp:txXfrm>
    </dsp:sp>
    <dsp:sp modelId="{95E0557D-F0A1-4F38-8083-55DE7503164F}">
      <dsp:nvSpPr>
        <dsp:cNvPr id="0" name=""/>
        <dsp:cNvSpPr/>
      </dsp:nvSpPr>
      <dsp:spPr>
        <a:xfrm rot="5400000">
          <a:off x="6395051" y="-56265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Once the weed population has been destroyed</a:t>
          </a:r>
        </a:p>
      </dsp:txBody>
      <dsp:txXfrm rot="-5400000">
        <a:off x="3566160" y="2805921"/>
        <a:ext cx="6306545" cy="615466"/>
      </dsp:txXfrm>
    </dsp:sp>
    <dsp:sp modelId="{B9324B26-5FF5-4FF7-9073-66103CBE8481}">
      <dsp:nvSpPr>
        <dsp:cNvPr id="0" name=""/>
        <dsp:cNvSpPr/>
      </dsp:nvSpPr>
      <dsp:spPr>
        <a:xfrm>
          <a:off x="0" y="2687369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sp:txBody>
      <dsp:txXfrm>
        <a:off x="41619" y="2728988"/>
        <a:ext cx="3482922" cy="76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9" y="160561"/>
          <a:ext cx="3740149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Weak</a:t>
          </a:r>
        </a:p>
      </dsp:txBody>
      <dsp:txXfrm>
        <a:off x="39" y="160561"/>
        <a:ext cx="3740149" cy="720000"/>
      </dsp:txXfrm>
    </dsp:sp>
    <dsp:sp modelId="{17CA1487-CDD9-4364-92F6-A11DBDAFE16C}">
      <dsp:nvSpPr>
        <dsp:cNvPr id="0" name=""/>
        <dsp:cNvSpPr/>
      </dsp:nvSpPr>
      <dsp:spPr>
        <a:xfrm>
          <a:off x="39" y="880561"/>
          <a:ext cx="3740149" cy="3225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Glyphosate is still able to effect the plant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plant simply distributes the herbicide throughout itself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This means it does not sit in it’s root and kill it</a:t>
          </a:r>
        </a:p>
      </dsp:txBody>
      <dsp:txXfrm>
        <a:off x="39" y="880561"/>
        <a:ext cx="3740149" cy="3225375"/>
      </dsp:txXfrm>
    </dsp:sp>
    <dsp:sp modelId="{055A5EAB-EAE0-4501-8649-31F112FF9AD5}">
      <dsp:nvSpPr>
        <dsp:cNvPr id="0" name=""/>
        <dsp:cNvSpPr/>
      </dsp:nvSpPr>
      <dsp:spPr>
        <a:xfrm>
          <a:off x="4263847" y="83852"/>
          <a:ext cx="3740149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Strong </a:t>
          </a:r>
        </a:p>
      </dsp:txBody>
      <dsp:txXfrm>
        <a:off x="4263847" y="83852"/>
        <a:ext cx="3740149" cy="720000"/>
      </dsp:txXfrm>
    </dsp:sp>
    <dsp:sp modelId="{E4FD5043-5612-43C5-B6AE-CCD431549399}">
      <dsp:nvSpPr>
        <dsp:cNvPr id="0" name=""/>
        <dsp:cNvSpPr/>
      </dsp:nvSpPr>
      <dsp:spPr>
        <a:xfrm>
          <a:off x="4263809" y="880561"/>
          <a:ext cx="3740149" cy="3225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Results</a:t>
          </a:r>
          <a:r>
            <a:rPr lang="en-US" sz="25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in a mutation in the EPSPS gene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 nucleotide 301 cytosine changes to thymine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amino acid serine is created instead of proline</a:t>
          </a:r>
        </a:p>
      </dsp:txBody>
      <dsp:txXfrm>
        <a:off x="4263809" y="880561"/>
        <a:ext cx="3740149" cy="3225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251485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The mechanisms of weed resistance to glyphosate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Cameron Green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Why are weeds becoming resistant?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33196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How weeds Become resistant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Transgenic crops are modified to be resistant to glyphosate and the herbicide is distributed</a:t>
            </a:r>
          </a:p>
          <a:p>
            <a:pPr lvl="1">
              <a:lnSpc>
                <a:spcPct val="2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weeds are then killed by glyphosate but some survive and become resistant</a:t>
            </a:r>
          </a:p>
          <a:p>
            <a:pPr lvl="1">
              <a:lnSpc>
                <a:spcPct val="2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Resistance is the result of two separate mechanisms:</a:t>
            </a:r>
          </a:p>
          <a:p>
            <a:pPr lvl="2">
              <a:lnSpc>
                <a:spcPct val="2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</a:t>
            </a:r>
          </a:p>
          <a:p>
            <a:pPr lvl="2">
              <a:lnSpc>
                <a:spcPct val="2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</a:t>
            </a: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12" y="300037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Resistance Mechanisms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762129"/>
              </p:ext>
            </p:extLst>
          </p:nvPr>
        </p:nvGraphicFramePr>
        <p:xfrm>
          <a:off x="135571" y="1972984"/>
          <a:ext cx="8003999" cy="426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621C630-B069-4960-8B34-D807578156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1060" y="300037"/>
            <a:ext cx="3619500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29898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Why is this not an issue?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290" y="2045336"/>
            <a:ext cx="4878389" cy="3541714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what doesn’t kill the plants actually makes them weaker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side effect of these resistance mechanism is that the weeds lose fitness compared to the wild-type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why when we find cases of glyphosate resistance it is only a small percentage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B227E9-E12D-4D5F-8DF4-512B56715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2" y="4860982"/>
            <a:ext cx="9905998" cy="199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01834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This is not true for all weeds and herbicides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weeds can form a resistance so strong that over 75% of their population becomes resistant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Herbicide resistance isn’t tested until applied commercially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weed becomes resistant to one herbicide we can’t guarantee the other will work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Always assume herbicides create super weeds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Herbicide resistance must be tested in laboratories before they are introduced commercially</a:t>
            </a:r>
          </a:p>
          <a:p>
            <a:pPr lvl="2">
              <a:lnSpc>
                <a:spcPct val="200000"/>
              </a:lnSpc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herbicides produce a weed population with over 50% becoming resistant then it must not be used</a:t>
            </a:r>
          </a:p>
          <a:p>
            <a:pPr lvl="1">
              <a:lnSpc>
                <a:spcPct val="200000"/>
              </a:lnSpc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U.S has a list of noxious weeds that must be destroyed and we don’t want to add to it</a:t>
            </a:r>
          </a:p>
        </p:txBody>
      </p:sp>
    </p:spTree>
    <p:extLst>
      <p:ext uri="{BB962C8B-B14F-4D97-AF65-F5344CB8AC3E}">
        <p14:creationId xmlns:p14="http://schemas.microsoft.com/office/powerpoint/2010/main" val="29195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6"/>
            <a:ext cx="9905998" cy="435705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lvl="0" indent="0">
              <a:buNone/>
            </a:pPr>
            <a:endParaRPr lang="en-US" sz="2000" dirty="0"/>
          </a:p>
          <a:p>
            <a:pPr lvl="1"/>
            <a:r>
              <a:rPr lang="en-US" dirty="0"/>
              <a:t>Gene replacements and insertions in rice by intron targeting using CRISPR-Cas9.</a:t>
            </a:r>
            <a:endParaRPr lang="en-US" sz="1800" dirty="0"/>
          </a:p>
          <a:p>
            <a:r>
              <a:rPr lang="en-US" dirty="0"/>
              <a:t>Jun Li, </a:t>
            </a:r>
            <a:r>
              <a:rPr lang="en-US" dirty="0" err="1"/>
              <a:t>Xiangbing</a:t>
            </a:r>
            <a:r>
              <a:rPr lang="en-US" dirty="0"/>
              <a:t> Meng, Yuan </a:t>
            </a:r>
            <a:r>
              <a:rPr lang="en-US" dirty="0" err="1"/>
              <a:t>Zong</a:t>
            </a:r>
            <a:r>
              <a:rPr lang="en-US" dirty="0"/>
              <a:t>, </a:t>
            </a:r>
            <a:r>
              <a:rPr lang="en-US" dirty="0" err="1"/>
              <a:t>Kunling</a:t>
            </a:r>
            <a:r>
              <a:rPr lang="en-US" dirty="0"/>
              <a:t> Chen, Huawei Zhang, Jinxing Liu, Jiayang Li, </a:t>
            </a:r>
            <a:r>
              <a:rPr lang="en-US" dirty="0" err="1"/>
              <a:t>Caixia</a:t>
            </a:r>
            <a:r>
              <a:rPr lang="en-US" dirty="0"/>
              <a:t> Gao Nat Plants. 2016; 2: 16139. Published online 2016 Sep 12. </a:t>
            </a:r>
            <a:r>
              <a:rPr lang="en-US" dirty="0" err="1"/>
              <a:t>doi</a:t>
            </a:r>
            <a:r>
              <a:rPr lang="en-US" dirty="0"/>
              <a:t>: 10.1038/nplants.2016.139</a:t>
            </a:r>
            <a:endParaRPr lang="en-US" sz="2000" dirty="0"/>
          </a:p>
          <a:p>
            <a:pPr lvl="1"/>
            <a:r>
              <a:rPr lang="en-US" dirty="0"/>
              <a:t>Castle LA, </a:t>
            </a:r>
            <a:r>
              <a:rPr lang="en-US" dirty="0" err="1"/>
              <a:t>Siehl</a:t>
            </a:r>
            <a:r>
              <a:rPr lang="en-US" dirty="0"/>
              <a:t> DL, Gorton R, Patten PA, Chen YH, </a:t>
            </a:r>
            <a:r>
              <a:rPr lang="en-US" dirty="0" err="1"/>
              <a:t>Bertain</a:t>
            </a:r>
            <a:r>
              <a:rPr lang="en-US" dirty="0"/>
              <a:t> S, Cho HJ, Duck N, Wong J, Liu D, </a:t>
            </a:r>
            <a:r>
              <a:rPr lang="en-US" dirty="0" err="1"/>
              <a:t>Lassner</a:t>
            </a:r>
            <a:r>
              <a:rPr lang="en-US" dirty="0"/>
              <a:t> MW. Discovery and directed evolution of a glyphosate tolerance gene. Science. 2004;304:1151–1154.</a:t>
            </a:r>
            <a:endParaRPr lang="en-US" sz="1800" dirty="0"/>
          </a:p>
          <a:p>
            <a:pPr lvl="1"/>
            <a:r>
              <a:rPr lang="en-US" dirty="0" err="1"/>
              <a:t>Broster</a:t>
            </a:r>
            <a:r>
              <a:rPr lang="en-US" dirty="0"/>
              <a:t>, JC and Pratley, JE, A decade of monitoring herbicide resistance in </a:t>
            </a:r>
            <a:r>
              <a:rPr lang="en-US" i="1" dirty="0" err="1"/>
              <a:t>Lolium</a:t>
            </a:r>
            <a:r>
              <a:rPr lang="en-US" i="1" dirty="0"/>
              <a:t> </a:t>
            </a:r>
            <a:r>
              <a:rPr lang="en-US" i="1" dirty="0" err="1"/>
              <a:t>rigidum</a:t>
            </a:r>
            <a:r>
              <a:rPr lang="en-US" dirty="0"/>
              <a:t> in Australia. </a:t>
            </a:r>
            <a:r>
              <a:rPr lang="en-US" i="1" dirty="0"/>
              <a:t>Aust J Exp Agric</a:t>
            </a:r>
            <a:r>
              <a:rPr lang="en-US" dirty="0"/>
              <a:t> </a:t>
            </a:r>
            <a:r>
              <a:rPr lang="en-US" b="1" dirty="0"/>
              <a:t>46</a:t>
            </a:r>
            <a:r>
              <a:rPr lang="en-US" dirty="0"/>
              <a:t>: 1151– 1160 ( 2006).</a:t>
            </a:r>
            <a:endParaRPr lang="en-US" sz="2400" dirty="0"/>
          </a:p>
          <a:p>
            <a:pPr lvl="1"/>
            <a:r>
              <a:rPr lang="en-US" dirty="0"/>
              <a:t>Powles, SB, Lorraine‐</a:t>
            </a:r>
            <a:r>
              <a:rPr lang="en-US" dirty="0" err="1"/>
              <a:t>Colwill</a:t>
            </a:r>
            <a:r>
              <a:rPr lang="en-US" dirty="0"/>
              <a:t>, DF, </a:t>
            </a:r>
            <a:r>
              <a:rPr lang="en-US" dirty="0" err="1"/>
              <a:t>Dellow</a:t>
            </a:r>
            <a:r>
              <a:rPr lang="en-US" dirty="0"/>
              <a:t>, JJ and Preston, C, Evolved resistance to glyphosate in rigid ryegrass (</a:t>
            </a:r>
            <a:r>
              <a:rPr lang="en-US" i="1" dirty="0" err="1"/>
              <a:t>Lolium</a:t>
            </a:r>
            <a:r>
              <a:rPr lang="en-US" i="1" dirty="0"/>
              <a:t> </a:t>
            </a:r>
            <a:r>
              <a:rPr lang="en-US" i="1" dirty="0" err="1"/>
              <a:t>rigidum</a:t>
            </a:r>
            <a:r>
              <a:rPr lang="en-US" i="1" dirty="0"/>
              <a:t>)</a:t>
            </a:r>
            <a:r>
              <a:rPr lang="en-US" dirty="0"/>
              <a:t> in Australia. </a:t>
            </a:r>
            <a:r>
              <a:rPr lang="en-US" i="1" dirty="0"/>
              <a:t>Weed Sci</a:t>
            </a:r>
            <a:r>
              <a:rPr lang="en-US" dirty="0"/>
              <a:t> </a:t>
            </a:r>
            <a:r>
              <a:rPr lang="en-US" b="1" dirty="0"/>
              <a:t>46</a:t>
            </a:r>
            <a:r>
              <a:rPr lang="en-US" dirty="0"/>
              <a:t>: 604– 607 ( 1998).	</a:t>
            </a:r>
            <a:endParaRPr lang="en-US" sz="2400" dirty="0"/>
          </a:p>
          <a:p>
            <a:pPr lvl="1"/>
            <a:r>
              <a:rPr lang="en-US" dirty="0" err="1"/>
              <a:t>Simarmata</a:t>
            </a:r>
            <a:r>
              <a:rPr lang="en-US" dirty="0"/>
              <a:t>, M., &amp; Penner, D. (2008). The Basis for Glyphosate Resistance in Rigid Ryegrass (</a:t>
            </a:r>
            <a:r>
              <a:rPr lang="en-US" dirty="0" err="1"/>
              <a:t>Lolium</a:t>
            </a:r>
            <a:r>
              <a:rPr lang="en-US" dirty="0"/>
              <a:t> </a:t>
            </a:r>
            <a:r>
              <a:rPr lang="en-US" dirty="0" err="1"/>
              <a:t>rigidum</a:t>
            </a:r>
            <a:r>
              <a:rPr lang="en-US" dirty="0"/>
              <a:t>) from California. </a:t>
            </a:r>
            <a:r>
              <a:rPr lang="en-US" i="1" dirty="0"/>
              <a:t>Weed Science,</a:t>
            </a:r>
            <a:r>
              <a:rPr lang="en-US" dirty="0"/>
              <a:t> </a:t>
            </a:r>
            <a:r>
              <a:rPr lang="en-US" i="1" dirty="0"/>
              <a:t>56</a:t>
            </a:r>
            <a:r>
              <a:rPr lang="en-US" dirty="0"/>
              <a:t>(2), 181-188. Retrieved from </a:t>
            </a:r>
            <a:r>
              <a:rPr lang="en-US" u="sng" dirty="0">
                <a:hlinkClick r:id="rId2"/>
              </a:rPr>
              <a:t>http://www.jstor.org/stable/25148501</a:t>
            </a:r>
            <a:endParaRPr lang="en-US" sz="1800" dirty="0"/>
          </a:p>
          <a:p>
            <a:pPr lvl="1"/>
            <a:r>
              <a:rPr lang="en-US" dirty="0"/>
              <a:t>Fernández-Moreno, P. T., </a:t>
            </a:r>
            <a:r>
              <a:rPr lang="en-US" dirty="0" err="1"/>
              <a:t>Alcántara</a:t>
            </a:r>
            <a:r>
              <a:rPr lang="en-US" dirty="0"/>
              <a:t>-de la Cruz, R., </a:t>
            </a:r>
            <a:r>
              <a:rPr lang="en-US" dirty="0" err="1"/>
              <a:t>Smeda</a:t>
            </a:r>
            <a:r>
              <a:rPr lang="en-US" dirty="0"/>
              <a:t>, R. J., &amp; De Prado, R. (2017). Differential Resistance Mechanisms to Glyphosate Result in Fitness Cost for </a:t>
            </a:r>
            <a:r>
              <a:rPr lang="en-US" i="1" dirty="0" err="1"/>
              <a:t>Lolium</a:t>
            </a:r>
            <a:r>
              <a:rPr lang="en-US" i="1" dirty="0"/>
              <a:t> </a:t>
            </a:r>
            <a:r>
              <a:rPr lang="en-US" i="1" dirty="0" err="1"/>
              <a:t>perenne</a:t>
            </a:r>
            <a:r>
              <a:rPr lang="en-US" dirty="0"/>
              <a:t> and </a:t>
            </a:r>
            <a:r>
              <a:rPr lang="en-US" i="1" dirty="0"/>
              <a:t>L. </a:t>
            </a:r>
            <a:r>
              <a:rPr lang="en-US" i="1" dirty="0" err="1"/>
              <a:t>multiflorum</a:t>
            </a:r>
            <a:r>
              <a:rPr lang="en-US" dirty="0"/>
              <a:t>. </a:t>
            </a:r>
            <a:r>
              <a:rPr lang="en-US" i="1" dirty="0"/>
              <a:t>Frontiers in plant science</a:t>
            </a:r>
            <a:r>
              <a:rPr lang="en-US" dirty="0"/>
              <a:t>, </a:t>
            </a:r>
            <a:r>
              <a:rPr lang="en-US" i="1" dirty="0"/>
              <a:t>8</a:t>
            </a:r>
            <a:r>
              <a:rPr lang="en-US" dirty="0"/>
              <a:t>, 1796. doi:10.3389/fpls.2017.01796</a:t>
            </a:r>
            <a:endParaRPr lang="en-US" sz="2800" dirty="0"/>
          </a:p>
          <a:p>
            <a:pPr lvl="1"/>
            <a:r>
              <a:rPr lang="en-US" dirty="0"/>
              <a:t>Ishii, T., &amp; Araki, M. (2016). A future scenario of the global regulatory landscape regarding genome-edited crops. </a:t>
            </a:r>
            <a:r>
              <a:rPr lang="en-US" i="1" dirty="0"/>
              <a:t>GM crops &amp; food</a:t>
            </a:r>
            <a:r>
              <a:rPr lang="en-US" dirty="0"/>
              <a:t>, </a:t>
            </a:r>
            <a:r>
              <a:rPr lang="en-US" i="1" dirty="0"/>
              <a:t>8</a:t>
            </a:r>
            <a:r>
              <a:rPr lang="en-US" dirty="0"/>
              <a:t>(1), 44–56. doi:10.1080/21645698.2016.1261787</a:t>
            </a:r>
            <a:endParaRPr lang="en-US" sz="2800" dirty="0"/>
          </a:p>
          <a:p>
            <a:pPr lvl="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blem - Solution.potx" id="{618825C9-7A5B-4FD0-8173-05FBE0DDE387}" vid="{0970E009-9DDA-4822-A7D1-BB4C8516F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354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Rockwell</vt:lpstr>
      <vt:lpstr>Tahoma</vt:lpstr>
      <vt:lpstr>Tw Cen MT</vt:lpstr>
      <vt:lpstr>Wingdings</vt:lpstr>
      <vt:lpstr>Circuit</vt:lpstr>
      <vt:lpstr>The mechanisms of weed resistance to glyphosate</vt:lpstr>
      <vt:lpstr>Why are weeds becoming resistant?</vt:lpstr>
      <vt:lpstr>How weeds Become resistant</vt:lpstr>
      <vt:lpstr>Resistance Mechanisms </vt:lpstr>
      <vt:lpstr>Why is this not an issue?</vt:lpstr>
      <vt:lpstr>This is not true for all weeds and herbicides</vt:lpstr>
      <vt:lpstr>Always assume herbicides create super weeds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2019-05-07T11:38:20Z</dcterms:created>
  <dcterms:modified xsi:type="dcterms:W3CDTF">2019-05-07T14:09:00Z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2018-08-20T22:55:44.5188046Z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