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72c2b76b5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72c2b76b5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72c2b76b5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72c2b76b5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72c2b76b5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72c2b76b5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72c2b76b5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72c2b76b5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72c2b76b5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72c2b76b5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72c2b76b5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72c2b76b5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72c2b76b5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72c2b76b5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72c2b76b5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72c2b76b5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72c2b76b5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72c2b76b5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72c2b76b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72c2b76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72c2b76b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72c2b76b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72c2b76b5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72c2b76b5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72c2b76b5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72c2b76b5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72c2b76b5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72c2b76b5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572c2b76b5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572c2b76b5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72c2b76b5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572c2b76b5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572c2b76b5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572c2b76b5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572c2b76b5_0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572c2b76b5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572c2b76b5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572c2b76b5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572c2b76b5_0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572c2b76b5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572c2b76b5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572c2b76b5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72c2b76b5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72c2b76b5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572c2b76b5_0_3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572c2b76b5_0_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572c2b76b5_0_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572c2b76b5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572c2b76b5_0_4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572c2b76b5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572c2b76b5_0_4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572c2b76b5_0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572c2b76b5_0_4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572c2b76b5_0_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72c2b76b5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72c2b76b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72c2b76b5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72c2b76b5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72c2b76b5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72c2b76b5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72c2b76b5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72c2b76b5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72c2b76b5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72c2b76b5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72c2b76b5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72c2b76b5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Plants Genome modification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SoGem 2019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/>
          <p:nvPr/>
        </p:nvSpPr>
        <p:spPr>
          <a:xfrm>
            <a:off x="2734050" y="1648950"/>
            <a:ext cx="3675900" cy="2531400"/>
          </a:xfrm>
          <a:prstGeom prst="ellipse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Climate Change 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124" name="Google Shape;124;p22"/>
          <p:cNvSpPr txBox="1"/>
          <p:nvPr/>
        </p:nvSpPr>
        <p:spPr>
          <a:xfrm>
            <a:off x="2350350" y="304250"/>
            <a:ext cx="4443300" cy="8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Stress!</a:t>
            </a:r>
            <a:endParaRPr sz="5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/>
          <p:nvPr/>
        </p:nvSpPr>
        <p:spPr>
          <a:xfrm>
            <a:off x="2734050" y="1648950"/>
            <a:ext cx="3675900" cy="2531400"/>
          </a:xfrm>
          <a:prstGeom prst="ellipse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Climate Change 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130" name="Google Shape;130;p23"/>
          <p:cNvSpPr/>
          <p:nvPr/>
        </p:nvSpPr>
        <p:spPr>
          <a:xfrm>
            <a:off x="688650" y="1260225"/>
            <a:ext cx="3032700" cy="1551000"/>
          </a:xfrm>
          <a:prstGeom prst="ellipse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Drought</a:t>
            </a:r>
            <a:endParaRPr sz="3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>
            <a:off x="2734050" y="1648950"/>
            <a:ext cx="3675900" cy="2531400"/>
          </a:xfrm>
          <a:prstGeom prst="ellipse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Climate Change 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136" name="Google Shape;136;p24"/>
          <p:cNvSpPr/>
          <p:nvPr/>
        </p:nvSpPr>
        <p:spPr>
          <a:xfrm>
            <a:off x="688650" y="1260225"/>
            <a:ext cx="3032700" cy="1551000"/>
          </a:xfrm>
          <a:prstGeom prst="ellipse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Drought</a:t>
            </a:r>
            <a:endParaRPr sz="3000"/>
          </a:p>
        </p:txBody>
      </p:sp>
      <p:sp>
        <p:nvSpPr>
          <p:cNvPr id="137" name="Google Shape;137;p24"/>
          <p:cNvSpPr/>
          <p:nvPr/>
        </p:nvSpPr>
        <p:spPr>
          <a:xfrm>
            <a:off x="554000" y="3297675"/>
            <a:ext cx="3167400" cy="1551000"/>
          </a:xfrm>
          <a:prstGeom prst="ellipse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Intens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sunlight </a:t>
            </a:r>
            <a:endParaRPr sz="3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/>
          <p:nvPr/>
        </p:nvSpPr>
        <p:spPr>
          <a:xfrm>
            <a:off x="2734050" y="1648950"/>
            <a:ext cx="3675900" cy="2531400"/>
          </a:xfrm>
          <a:prstGeom prst="ellipse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Climate Change 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143" name="Google Shape;143;p25"/>
          <p:cNvSpPr/>
          <p:nvPr/>
        </p:nvSpPr>
        <p:spPr>
          <a:xfrm>
            <a:off x="688650" y="1260225"/>
            <a:ext cx="3032700" cy="1551000"/>
          </a:xfrm>
          <a:prstGeom prst="ellipse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Drought</a:t>
            </a:r>
            <a:endParaRPr sz="3000"/>
          </a:p>
        </p:txBody>
      </p:sp>
      <p:sp>
        <p:nvSpPr>
          <p:cNvPr id="144" name="Google Shape;144;p25"/>
          <p:cNvSpPr/>
          <p:nvPr/>
        </p:nvSpPr>
        <p:spPr>
          <a:xfrm>
            <a:off x="5526750" y="1260225"/>
            <a:ext cx="3388800" cy="1551000"/>
          </a:xfrm>
          <a:prstGeom prst="ellipse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Temperature </a:t>
            </a:r>
            <a:endParaRPr sz="3000"/>
          </a:p>
        </p:txBody>
      </p:sp>
      <p:sp>
        <p:nvSpPr>
          <p:cNvPr id="145" name="Google Shape;145;p25"/>
          <p:cNvSpPr/>
          <p:nvPr/>
        </p:nvSpPr>
        <p:spPr>
          <a:xfrm>
            <a:off x="554000" y="3297675"/>
            <a:ext cx="3167400" cy="1551000"/>
          </a:xfrm>
          <a:prstGeom prst="ellipse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Intens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sunlight </a:t>
            </a:r>
            <a:endParaRPr sz="3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/>
          <p:nvPr/>
        </p:nvSpPr>
        <p:spPr>
          <a:xfrm>
            <a:off x="2734050" y="1648950"/>
            <a:ext cx="3675900" cy="2531400"/>
          </a:xfrm>
          <a:prstGeom prst="ellipse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Climate Change 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151" name="Google Shape;151;p26"/>
          <p:cNvSpPr/>
          <p:nvPr/>
        </p:nvSpPr>
        <p:spPr>
          <a:xfrm>
            <a:off x="688650" y="1260225"/>
            <a:ext cx="3032700" cy="1551000"/>
          </a:xfrm>
          <a:prstGeom prst="ellipse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Drought</a:t>
            </a:r>
            <a:endParaRPr sz="3000"/>
          </a:p>
        </p:txBody>
      </p:sp>
      <p:sp>
        <p:nvSpPr>
          <p:cNvPr id="152" name="Google Shape;152;p26"/>
          <p:cNvSpPr/>
          <p:nvPr/>
        </p:nvSpPr>
        <p:spPr>
          <a:xfrm>
            <a:off x="5526750" y="1260225"/>
            <a:ext cx="3388800" cy="1551000"/>
          </a:xfrm>
          <a:prstGeom prst="ellipse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Temperature </a:t>
            </a:r>
            <a:endParaRPr sz="3000"/>
          </a:p>
        </p:txBody>
      </p:sp>
      <p:sp>
        <p:nvSpPr>
          <p:cNvPr id="153" name="Google Shape;153;p26"/>
          <p:cNvSpPr/>
          <p:nvPr/>
        </p:nvSpPr>
        <p:spPr>
          <a:xfrm>
            <a:off x="554000" y="3297675"/>
            <a:ext cx="3167400" cy="1551000"/>
          </a:xfrm>
          <a:prstGeom prst="ellipse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Intens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sunlight </a:t>
            </a:r>
            <a:endParaRPr sz="3000"/>
          </a:p>
        </p:txBody>
      </p:sp>
      <p:sp>
        <p:nvSpPr>
          <p:cNvPr id="154" name="Google Shape;154;p26"/>
          <p:cNvSpPr/>
          <p:nvPr/>
        </p:nvSpPr>
        <p:spPr>
          <a:xfrm>
            <a:off x="5526750" y="3297675"/>
            <a:ext cx="3388800" cy="1551000"/>
          </a:xfrm>
          <a:prstGeom prst="ellipse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Wind</a:t>
            </a:r>
            <a:endParaRPr sz="3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/>
          <p:nvPr/>
        </p:nvSpPr>
        <p:spPr>
          <a:xfrm>
            <a:off x="2734050" y="1648950"/>
            <a:ext cx="3675900" cy="2531400"/>
          </a:xfrm>
          <a:prstGeom prst="ellipse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Biotic factors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/>
          <p:nvPr/>
        </p:nvSpPr>
        <p:spPr>
          <a:xfrm>
            <a:off x="2734050" y="1648950"/>
            <a:ext cx="3675900" cy="2531400"/>
          </a:xfrm>
          <a:prstGeom prst="ellipse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Biotic factors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165" name="Google Shape;165;p28"/>
          <p:cNvSpPr/>
          <p:nvPr/>
        </p:nvSpPr>
        <p:spPr>
          <a:xfrm>
            <a:off x="2508150" y="317675"/>
            <a:ext cx="4127700" cy="1551000"/>
          </a:xfrm>
          <a:prstGeom prst="ellipse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Microorganisms </a:t>
            </a:r>
            <a:endParaRPr sz="3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/>
          <p:nvPr/>
        </p:nvSpPr>
        <p:spPr>
          <a:xfrm>
            <a:off x="2734050" y="1648950"/>
            <a:ext cx="3675900" cy="2531400"/>
          </a:xfrm>
          <a:prstGeom prst="ellipse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Biotic factors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171" name="Google Shape;171;p29"/>
          <p:cNvSpPr/>
          <p:nvPr/>
        </p:nvSpPr>
        <p:spPr>
          <a:xfrm>
            <a:off x="217375" y="3104875"/>
            <a:ext cx="3450000" cy="1551000"/>
          </a:xfrm>
          <a:prstGeom prst="ellipse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Competitors </a:t>
            </a:r>
            <a:endParaRPr sz="3000"/>
          </a:p>
        </p:txBody>
      </p:sp>
      <p:sp>
        <p:nvSpPr>
          <p:cNvPr id="172" name="Google Shape;172;p29"/>
          <p:cNvSpPr/>
          <p:nvPr/>
        </p:nvSpPr>
        <p:spPr>
          <a:xfrm>
            <a:off x="2508150" y="317675"/>
            <a:ext cx="4127700" cy="1551000"/>
          </a:xfrm>
          <a:prstGeom prst="ellipse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Microorganisms </a:t>
            </a:r>
            <a:endParaRPr sz="3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/>
          <p:nvPr/>
        </p:nvSpPr>
        <p:spPr>
          <a:xfrm>
            <a:off x="2734050" y="1648950"/>
            <a:ext cx="3675900" cy="2531400"/>
          </a:xfrm>
          <a:prstGeom prst="ellipse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Biotic factors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178" name="Google Shape;178;p30"/>
          <p:cNvSpPr/>
          <p:nvPr/>
        </p:nvSpPr>
        <p:spPr>
          <a:xfrm>
            <a:off x="217375" y="3104875"/>
            <a:ext cx="3450000" cy="1551000"/>
          </a:xfrm>
          <a:prstGeom prst="ellipse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Competitors </a:t>
            </a:r>
            <a:endParaRPr sz="3000"/>
          </a:p>
        </p:txBody>
      </p:sp>
      <p:sp>
        <p:nvSpPr>
          <p:cNvPr id="179" name="Google Shape;179;p30"/>
          <p:cNvSpPr/>
          <p:nvPr/>
        </p:nvSpPr>
        <p:spPr>
          <a:xfrm>
            <a:off x="2508150" y="317675"/>
            <a:ext cx="4127700" cy="1551000"/>
          </a:xfrm>
          <a:prstGeom prst="ellipse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Microorganisms </a:t>
            </a:r>
            <a:endParaRPr sz="3000"/>
          </a:p>
        </p:txBody>
      </p:sp>
      <p:sp>
        <p:nvSpPr>
          <p:cNvPr id="180" name="Google Shape;180;p30"/>
          <p:cNvSpPr/>
          <p:nvPr/>
        </p:nvSpPr>
        <p:spPr>
          <a:xfrm>
            <a:off x="5324750" y="3163025"/>
            <a:ext cx="3450000" cy="1551000"/>
          </a:xfrm>
          <a:prstGeom prst="ellipse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Low crops yield  </a:t>
            </a:r>
            <a:endParaRPr sz="3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/>
          <p:nvPr/>
        </p:nvSpPr>
        <p:spPr>
          <a:xfrm>
            <a:off x="2047350" y="1004113"/>
            <a:ext cx="5049300" cy="3096900"/>
          </a:xfrm>
          <a:prstGeom prst="hear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7F6000"/>
                </a:solidFill>
              </a:rPr>
              <a:t>Genetically</a:t>
            </a:r>
            <a:r>
              <a:rPr lang="en" sz="3000">
                <a:solidFill>
                  <a:srgbClr val="7F6000"/>
                </a:solidFill>
              </a:rPr>
              <a:t> Modified Plants</a:t>
            </a:r>
            <a:endParaRPr sz="3000">
              <a:solidFill>
                <a:srgbClr val="7F6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0" y="83950"/>
            <a:ext cx="8520600" cy="100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How’s the world looks right now ? </a:t>
            </a:r>
            <a:endParaRPr sz="4000"/>
          </a:p>
        </p:txBody>
      </p:sp>
      <p:sp>
        <p:nvSpPr>
          <p:cNvPr id="61" name="Google Shape;61;p14"/>
          <p:cNvSpPr txBox="1"/>
          <p:nvPr/>
        </p:nvSpPr>
        <p:spPr>
          <a:xfrm>
            <a:off x="982150" y="2809475"/>
            <a:ext cx="1922400" cy="10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WAR </a:t>
            </a:r>
            <a:endParaRPr sz="4800"/>
          </a:p>
        </p:txBody>
      </p:sp>
      <p:sp>
        <p:nvSpPr>
          <p:cNvPr id="62" name="Google Shape;62;p14"/>
          <p:cNvSpPr txBox="1"/>
          <p:nvPr/>
        </p:nvSpPr>
        <p:spPr>
          <a:xfrm>
            <a:off x="3184700" y="1802375"/>
            <a:ext cx="2444100" cy="10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Famine </a:t>
            </a:r>
            <a:r>
              <a:rPr lang="en" sz="4800"/>
              <a:t> </a:t>
            </a:r>
            <a:endParaRPr sz="4800"/>
          </a:p>
        </p:txBody>
      </p:sp>
      <p:sp>
        <p:nvSpPr>
          <p:cNvPr id="63" name="Google Shape;63;p14"/>
          <p:cNvSpPr txBox="1"/>
          <p:nvPr/>
        </p:nvSpPr>
        <p:spPr>
          <a:xfrm>
            <a:off x="4890700" y="2947825"/>
            <a:ext cx="3487800" cy="10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Malnutrition </a:t>
            </a:r>
            <a:r>
              <a:rPr lang="en" sz="4800"/>
              <a:t>  </a:t>
            </a:r>
            <a:endParaRPr sz="4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/>
          <p:nvPr/>
        </p:nvSpPr>
        <p:spPr>
          <a:xfrm>
            <a:off x="163525" y="2679475"/>
            <a:ext cx="3284100" cy="2096700"/>
          </a:xfrm>
          <a:prstGeom prst="ellipse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Biotic </a:t>
            </a:r>
            <a:r>
              <a:rPr lang="en" sz="2600">
                <a:solidFill>
                  <a:srgbClr val="FFFFFF"/>
                </a:solidFill>
              </a:rPr>
              <a:t>factors</a:t>
            </a:r>
            <a:endParaRPr sz="2600">
              <a:solidFill>
                <a:srgbClr val="FFFFFF"/>
              </a:solidFill>
            </a:endParaRPr>
          </a:p>
        </p:txBody>
      </p:sp>
      <p:sp>
        <p:nvSpPr>
          <p:cNvPr id="191" name="Google Shape;191;p32"/>
          <p:cNvSpPr/>
          <p:nvPr/>
        </p:nvSpPr>
        <p:spPr>
          <a:xfrm rot="5400000">
            <a:off x="1712550" y="1918700"/>
            <a:ext cx="1454166" cy="1306098"/>
          </a:xfrm>
          <a:prstGeom prst="lightningBol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2"/>
          <p:cNvSpPr/>
          <p:nvPr/>
        </p:nvSpPr>
        <p:spPr>
          <a:xfrm>
            <a:off x="5580625" y="2679475"/>
            <a:ext cx="3284100" cy="2096700"/>
          </a:xfrm>
          <a:prstGeom prst="ellipse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FFFF"/>
                </a:solidFill>
              </a:rPr>
              <a:t>Climate Change </a:t>
            </a:r>
            <a:endParaRPr sz="3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193" name="Google Shape;193;p32"/>
          <p:cNvSpPr/>
          <p:nvPr/>
        </p:nvSpPr>
        <p:spPr>
          <a:xfrm>
            <a:off x="5118525" y="1992725"/>
            <a:ext cx="1454166" cy="1306098"/>
          </a:xfrm>
          <a:prstGeom prst="lightningBol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2"/>
          <p:cNvSpPr/>
          <p:nvPr/>
        </p:nvSpPr>
        <p:spPr>
          <a:xfrm>
            <a:off x="1724200" y="-38362"/>
            <a:ext cx="5049300" cy="3096900"/>
          </a:xfrm>
          <a:prstGeom prst="hear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7F6000"/>
                </a:solidFill>
              </a:rPr>
              <a:t>Genetically Modified Plants</a:t>
            </a:r>
            <a:endParaRPr sz="3000">
              <a:solidFill>
                <a:srgbClr val="7F6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Techniques</a:t>
            </a:r>
            <a:r>
              <a:rPr lang="en" sz="3000"/>
              <a:t> to Transfect Plants? </a:t>
            </a:r>
            <a:endParaRPr sz="3000"/>
          </a:p>
        </p:txBody>
      </p:sp>
      <p:sp>
        <p:nvSpPr>
          <p:cNvPr id="200" name="Google Shape;200;p33"/>
          <p:cNvSpPr/>
          <p:nvPr/>
        </p:nvSpPr>
        <p:spPr>
          <a:xfrm>
            <a:off x="222400" y="3847825"/>
            <a:ext cx="1170000" cy="1056900"/>
          </a:xfrm>
          <a:prstGeom prst="hear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7F6000"/>
                </a:solidFill>
              </a:rPr>
              <a:t>Genetically Modified Plants</a:t>
            </a:r>
            <a:endParaRPr sz="800">
              <a:solidFill>
                <a:srgbClr val="7F6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Techniques to Transfect Plants? </a:t>
            </a:r>
            <a:endParaRPr sz="3000"/>
          </a:p>
        </p:txBody>
      </p:sp>
      <p:sp>
        <p:nvSpPr>
          <p:cNvPr id="206" name="Google Shape;206;p34"/>
          <p:cNvSpPr/>
          <p:nvPr/>
        </p:nvSpPr>
        <p:spPr>
          <a:xfrm>
            <a:off x="222400" y="3847825"/>
            <a:ext cx="1170000" cy="1056900"/>
          </a:xfrm>
          <a:prstGeom prst="hear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7F6000"/>
                </a:solidFill>
              </a:rPr>
              <a:t>Genetically Modified Plants</a:t>
            </a:r>
            <a:endParaRPr sz="800">
              <a:solidFill>
                <a:srgbClr val="7F6000"/>
              </a:solidFill>
            </a:endParaRPr>
          </a:p>
        </p:txBody>
      </p:sp>
      <p:sp>
        <p:nvSpPr>
          <p:cNvPr id="207" name="Google Shape;207;p34"/>
          <p:cNvSpPr/>
          <p:nvPr/>
        </p:nvSpPr>
        <p:spPr>
          <a:xfrm>
            <a:off x="5100100" y="1714500"/>
            <a:ext cx="2734500" cy="1302000"/>
          </a:xfrm>
          <a:prstGeom prst="flowChartDelay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Agrobacterium-mediated genetic transformation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Techniques to Transfect Plants? </a:t>
            </a:r>
            <a:endParaRPr sz="3000"/>
          </a:p>
        </p:txBody>
      </p:sp>
      <p:sp>
        <p:nvSpPr>
          <p:cNvPr id="213" name="Google Shape;213;p35"/>
          <p:cNvSpPr/>
          <p:nvPr/>
        </p:nvSpPr>
        <p:spPr>
          <a:xfrm>
            <a:off x="222400" y="3847825"/>
            <a:ext cx="1170000" cy="1056900"/>
          </a:xfrm>
          <a:prstGeom prst="hear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7F6000"/>
                </a:solidFill>
              </a:rPr>
              <a:t>Genetically Modified Plants</a:t>
            </a:r>
            <a:endParaRPr sz="800">
              <a:solidFill>
                <a:srgbClr val="7F6000"/>
              </a:solidFill>
            </a:endParaRPr>
          </a:p>
        </p:txBody>
      </p:sp>
      <p:sp>
        <p:nvSpPr>
          <p:cNvPr id="214" name="Google Shape;214;p35"/>
          <p:cNvSpPr/>
          <p:nvPr/>
        </p:nvSpPr>
        <p:spPr>
          <a:xfrm>
            <a:off x="5100100" y="1714500"/>
            <a:ext cx="2734500" cy="1302000"/>
          </a:xfrm>
          <a:prstGeom prst="flowChartDelay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Agrobacterium-mediated genetic transformation (AMT).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15" name="Google Shape;215;p35"/>
          <p:cNvSpPr/>
          <p:nvPr/>
        </p:nvSpPr>
        <p:spPr>
          <a:xfrm flipH="1">
            <a:off x="1183275" y="1714500"/>
            <a:ext cx="2734500" cy="1302000"/>
          </a:xfrm>
          <a:prstGeom prst="flowChartDelay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CRISPR Cas9 system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Essentials</a:t>
            </a:r>
            <a:r>
              <a:rPr lang="en" sz="3000"/>
              <a:t>?</a:t>
            </a:r>
            <a:endParaRPr sz="3000"/>
          </a:p>
        </p:txBody>
      </p:sp>
      <p:sp>
        <p:nvSpPr>
          <p:cNvPr id="221" name="Google Shape;221;p36"/>
          <p:cNvSpPr/>
          <p:nvPr/>
        </p:nvSpPr>
        <p:spPr>
          <a:xfrm>
            <a:off x="222400" y="4332025"/>
            <a:ext cx="760800" cy="572700"/>
          </a:xfrm>
          <a:prstGeom prst="hear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rgbClr val="7F6000"/>
                </a:solidFill>
              </a:rPr>
              <a:t>Genetically Modified Plants</a:t>
            </a:r>
            <a:endParaRPr sz="400">
              <a:solidFill>
                <a:srgbClr val="7F6000"/>
              </a:solidFill>
            </a:endParaRPr>
          </a:p>
        </p:txBody>
      </p:sp>
      <p:sp>
        <p:nvSpPr>
          <p:cNvPr id="222" name="Google Shape;222;p36"/>
          <p:cNvSpPr/>
          <p:nvPr/>
        </p:nvSpPr>
        <p:spPr>
          <a:xfrm>
            <a:off x="7661000" y="227875"/>
            <a:ext cx="1421400" cy="640200"/>
          </a:xfrm>
          <a:prstGeom prst="flowChartDelay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Agrobacterium-mediated genetic transformation </a:t>
            </a:r>
            <a:endParaRPr sz="800">
              <a:solidFill>
                <a:srgbClr val="FFFFFF"/>
              </a:solidFill>
            </a:endParaRPr>
          </a:p>
        </p:txBody>
      </p:sp>
      <p:pic>
        <p:nvPicPr>
          <p:cNvPr id="223" name="Google Shape;22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25" y="1235225"/>
            <a:ext cx="2724226" cy="2540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6"/>
          <p:cNvSpPr/>
          <p:nvPr/>
        </p:nvSpPr>
        <p:spPr>
          <a:xfrm>
            <a:off x="3038350" y="2409000"/>
            <a:ext cx="358200" cy="325500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6"/>
          <p:cNvSpPr/>
          <p:nvPr/>
        </p:nvSpPr>
        <p:spPr>
          <a:xfrm>
            <a:off x="6456975" y="2419175"/>
            <a:ext cx="358200" cy="325500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6" name="Google Shape;22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7662" y="1638501"/>
            <a:ext cx="2938199" cy="173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6300" y="1589475"/>
            <a:ext cx="2206101" cy="1832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Illustration</a:t>
            </a:r>
            <a:r>
              <a:rPr lang="en" sz="3000"/>
              <a:t> </a:t>
            </a:r>
            <a:endParaRPr sz="3000"/>
          </a:p>
        </p:txBody>
      </p:sp>
      <p:sp>
        <p:nvSpPr>
          <p:cNvPr id="233" name="Google Shape;233;p37"/>
          <p:cNvSpPr/>
          <p:nvPr/>
        </p:nvSpPr>
        <p:spPr>
          <a:xfrm>
            <a:off x="222400" y="4332025"/>
            <a:ext cx="760800" cy="572700"/>
          </a:xfrm>
          <a:prstGeom prst="hear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rgbClr val="7F6000"/>
                </a:solidFill>
              </a:rPr>
              <a:t>Genetically Modified Plants</a:t>
            </a:r>
            <a:endParaRPr sz="400">
              <a:solidFill>
                <a:srgbClr val="7F6000"/>
              </a:solidFill>
            </a:endParaRPr>
          </a:p>
        </p:txBody>
      </p:sp>
      <p:sp>
        <p:nvSpPr>
          <p:cNvPr id="234" name="Google Shape;234;p37"/>
          <p:cNvSpPr/>
          <p:nvPr/>
        </p:nvSpPr>
        <p:spPr>
          <a:xfrm>
            <a:off x="7661000" y="227875"/>
            <a:ext cx="1421400" cy="640200"/>
          </a:xfrm>
          <a:prstGeom prst="flowChartDelay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Agrobacterium-mediated genetic transformation </a:t>
            </a:r>
            <a:endParaRPr sz="800">
              <a:solidFill>
                <a:srgbClr val="FFFFFF"/>
              </a:solidFill>
            </a:endParaRPr>
          </a:p>
        </p:txBody>
      </p:sp>
      <p:pic>
        <p:nvPicPr>
          <p:cNvPr id="235" name="Google Shape;23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8823" y="1017725"/>
            <a:ext cx="4931447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Essentials?</a:t>
            </a:r>
            <a:endParaRPr sz="3000"/>
          </a:p>
        </p:txBody>
      </p:sp>
      <p:sp>
        <p:nvSpPr>
          <p:cNvPr id="241" name="Google Shape;241;p38"/>
          <p:cNvSpPr/>
          <p:nvPr/>
        </p:nvSpPr>
        <p:spPr>
          <a:xfrm flipH="1">
            <a:off x="153125" y="237550"/>
            <a:ext cx="1463700" cy="715200"/>
          </a:xfrm>
          <a:prstGeom prst="flowChartDelay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CRISPR Cas9 system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242" name="Google Shape;242;p38"/>
          <p:cNvSpPr/>
          <p:nvPr/>
        </p:nvSpPr>
        <p:spPr>
          <a:xfrm>
            <a:off x="409850" y="1506600"/>
            <a:ext cx="1790400" cy="57270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sgRNA</a:t>
            </a:r>
            <a:endParaRPr/>
          </a:p>
        </p:txBody>
      </p:sp>
      <p:sp>
        <p:nvSpPr>
          <p:cNvPr id="243" name="Google Shape;243;p38"/>
          <p:cNvSpPr/>
          <p:nvPr/>
        </p:nvSpPr>
        <p:spPr>
          <a:xfrm>
            <a:off x="409850" y="2633150"/>
            <a:ext cx="1790400" cy="57270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Cas9 </a:t>
            </a:r>
            <a:endParaRPr/>
          </a:p>
        </p:txBody>
      </p:sp>
      <p:sp>
        <p:nvSpPr>
          <p:cNvPr id="244" name="Google Shape;244;p38"/>
          <p:cNvSpPr/>
          <p:nvPr/>
        </p:nvSpPr>
        <p:spPr>
          <a:xfrm>
            <a:off x="3676800" y="1944775"/>
            <a:ext cx="1790400" cy="57270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PAM+Target sequence</a:t>
            </a:r>
            <a:endParaRPr/>
          </a:p>
        </p:txBody>
      </p:sp>
      <p:sp>
        <p:nvSpPr>
          <p:cNvPr id="245" name="Google Shape;245;p38"/>
          <p:cNvSpPr/>
          <p:nvPr/>
        </p:nvSpPr>
        <p:spPr>
          <a:xfrm>
            <a:off x="6845600" y="1506600"/>
            <a:ext cx="1790400" cy="57270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KO</a:t>
            </a:r>
            <a:endParaRPr/>
          </a:p>
        </p:txBody>
      </p:sp>
      <p:sp>
        <p:nvSpPr>
          <p:cNvPr id="246" name="Google Shape;246;p38"/>
          <p:cNvSpPr/>
          <p:nvPr/>
        </p:nvSpPr>
        <p:spPr>
          <a:xfrm>
            <a:off x="6845600" y="2633150"/>
            <a:ext cx="1790400" cy="57270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Insertion</a:t>
            </a:r>
            <a:r>
              <a:rPr lang="en"/>
              <a:t> </a:t>
            </a:r>
            <a:endParaRPr/>
          </a:p>
        </p:txBody>
      </p:sp>
      <p:sp>
        <p:nvSpPr>
          <p:cNvPr id="247" name="Google Shape;247;p38"/>
          <p:cNvSpPr/>
          <p:nvPr/>
        </p:nvSpPr>
        <p:spPr>
          <a:xfrm>
            <a:off x="0" y="1050138"/>
            <a:ext cx="2647800" cy="26391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248" name="Google Shape;248;p38"/>
          <p:cNvSpPr/>
          <p:nvPr/>
        </p:nvSpPr>
        <p:spPr>
          <a:xfrm>
            <a:off x="2820450" y="2128075"/>
            <a:ext cx="683700" cy="206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8"/>
          <p:cNvSpPr/>
          <p:nvPr/>
        </p:nvSpPr>
        <p:spPr>
          <a:xfrm>
            <a:off x="5881875" y="2908625"/>
            <a:ext cx="683700" cy="206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8"/>
          <p:cNvSpPr/>
          <p:nvPr/>
        </p:nvSpPr>
        <p:spPr>
          <a:xfrm>
            <a:off x="5881875" y="1689900"/>
            <a:ext cx="683700" cy="206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8"/>
          <p:cNvSpPr/>
          <p:nvPr/>
        </p:nvSpPr>
        <p:spPr>
          <a:xfrm>
            <a:off x="7194400" y="3287925"/>
            <a:ext cx="1178700" cy="401400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HDR</a:t>
            </a:r>
            <a:endParaRPr/>
          </a:p>
        </p:txBody>
      </p:sp>
      <p:sp>
        <p:nvSpPr>
          <p:cNvPr id="252" name="Google Shape;252;p38"/>
          <p:cNvSpPr/>
          <p:nvPr/>
        </p:nvSpPr>
        <p:spPr>
          <a:xfrm>
            <a:off x="3501300" y="1074323"/>
            <a:ext cx="2141400" cy="2313600"/>
          </a:xfrm>
          <a:prstGeom prst="ellipse">
            <a:avLst/>
          </a:prstGeom>
          <a:noFill/>
          <a:ln cap="flat" cmpd="sng" w="952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253" name="Google Shape;253;p38"/>
          <p:cNvSpPr/>
          <p:nvPr/>
        </p:nvSpPr>
        <p:spPr>
          <a:xfrm>
            <a:off x="222400" y="4332025"/>
            <a:ext cx="760800" cy="572700"/>
          </a:xfrm>
          <a:prstGeom prst="hear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rgbClr val="7F6000"/>
                </a:solidFill>
              </a:rPr>
              <a:t>Genetically Modified Plants</a:t>
            </a:r>
            <a:endParaRPr sz="400">
              <a:solidFill>
                <a:srgbClr val="7F6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Illustration</a:t>
            </a:r>
            <a:endParaRPr sz="3000"/>
          </a:p>
        </p:txBody>
      </p:sp>
      <p:sp>
        <p:nvSpPr>
          <p:cNvPr id="259" name="Google Shape;259;p39"/>
          <p:cNvSpPr/>
          <p:nvPr/>
        </p:nvSpPr>
        <p:spPr>
          <a:xfrm flipH="1">
            <a:off x="153125" y="237550"/>
            <a:ext cx="1463700" cy="715200"/>
          </a:xfrm>
          <a:prstGeom prst="flowChartDelay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CRISPR Cas9 system</a:t>
            </a:r>
            <a:endParaRPr sz="800">
              <a:solidFill>
                <a:srgbClr val="FFFFFF"/>
              </a:solidFill>
            </a:endParaRPr>
          </a:p>
        </p:txBody>
      </p:sp>
      <p:pic>
        <p:nvPicPr>
          <p:cNvPr id="260" name="Google Shape;26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9065" y="1170125"/>
            <a:ext cx="6667500" cy="372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9"/>
          <p:cNvSpPr/>
          <p:nvPr/>
        </p:nvSpPr>
        <p:spPr>
          <a:xfrm>
            <a:off x="222400" y="4332025"/>
            <a:ext cx="760800" cy="572700"/>
          </a:xfrm>
          <a:prstGeom prst="hear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rgbClr val="7F6000"/>
                </a:solidFill>
              </a:rPr>
              <a:t>Genetically Modified Plants</a:t>
            </a:r>
            <a:endParaRPr sz="400">
              <a:solidFill>
                <a:srgbClr val="7F6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0"/>
          <p:cNvSpPr/>
          <p:nvPr/>
        </p:nvSpPr>
        <p:spPr>
          <a:xfrm>
            <a:off x="2734050" y="1648950"/>
            <a:ext cx="3675900" cy="2531400"/>
          </a:xfrm>
          <a:prstGeom prst="ellipse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Climate Change 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267" name="Google Shape;267;p40"/>
          <p:cNvSpPr/>
          <p:nvPr/>
        </p:nvSpPr>
        <p:spPr>
          <a:xfrm>
            <a:off x="688650" y="1260225"/>
            <a:ext cx="3032700" cy="1551000"/>
          </a:xfrm>
          <a:prstGeom prst="ellipse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Drought</a:t>
            </a:r>
            <a:endParaRPr sz="3000"/>
          </a:p>
        </p:txBody>
      </p:sp>
      <p:sp>
        <p:nvSpPr>
          <p:cNvPr id="268" name="Google Shape;268;p40"/>
          <p:cNvSpPr/>
          <p:nvPr/>
        </p:nvSpPr>
        <p:spPr>
          <a:xfrm>
            <a:off x="5526750" y="1260225"/>
            <a:ext cx="3388800" cy="1551000"/>
          </a:xfrm>
          <a:prstGeom prst="ellipse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Temperature </a:t>
            </a:r>
            <a:endParaRPr sz="3000"/>
          </a:p>
        </p:txBody>
      </p:sp>
      <p:sp>
        <p:nvSpPr>
          <p:cNvPr id="269" name="Google Shape;269;p40"/>
          <p:cNvSpPr/>
          <p:nvPr/>
        </p:nvSpPr>
        <p:spPr>
          <a:xfrm>
            <a:off x="554000" y="3297675"/>
            <a:ext cx="3167400" cy="1551000"/>
          </a:xfrm>
          <a:prstGeom prst="ellipse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Intens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sunlight </a:t>
            </a:r>
            <a:endParaRPr sz="3000"/>
          </a:p>
        </p:txBody>
      </p:sp>
      <p:sp>
        <p:nvSpPr>
          <p:cNvPr id="270" name="Google Shape;270;p40"/>
          <p:cNvSpPr/>
          <p:nvPr/>
        </p:nvSpPr>
        <p:spPr>
          <a:xfrm>
            <a:off x="5526750" y="3297675"/>
            <a:ext cx="3388800" cy="1551000"/>
          </a:xfrm>
          <a:prstGeom prst="ellipse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Wind</a:t>
            </a:r>
            <a:endParaRPr sz="3000"/>
          </a:p>
        </p:txBody>
      </p:sp>
      <p:sp>
        <p:nvSpPr>
          <p:cNvPr id="271" name="Google Shape;271;p40"/>
          <p:cNvSpPr txBox="1"/>
          <p:nvPr/>
        </p:nvSpPr>
        <p:spPr>
          <a:xfrm>
            <a:off x="3136025" y="195325"/>
            <a:ext cx="2669400" cy="8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Stresses! </a:t>
            </a:r>
            <a:endParaRPr sz="3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1"/>
          <p:cNvSpPr txBox="1"/>
          <p:nvPr/>
        </p:nvSpPr>
        <p:spPr>
          <a:xfrm>
            <a:off x="2816050" y="481025"/>
            <a:ext cx="5116500" cy="12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41"/>
          <p:cNvSpPr/>
          <p:nvPr/>
        </p:nvSpPr>
        <p:spPr>
          <a:xfrm>
            <a:off x="691350" y="4589650"/>
            <a:ext cx="903900" cy="488700"/>
          </a:xfrm>
          <a:prstGeom prst="ellipse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</a:rPr>
              <a:t>Climate Change </a:t>
            </a:r>
            <a:endParaRPr sz="600">
              <a:solidFill>
                <a:srgbClr val="FFFFFF"/>
              </a:solidFill>
            </a:endParaRPr>
          </a:p>
        </p:txBody>
      </p:sp>
      <p:sp>
        <p:nvSpPr>
          <p:cNvPr id="278" name="Google Shape;278;p41"/>
          <p:cNvSpPr txBox="1"/>
          <p:nvPr/>
        </p:nvSpPr>
        <p:spPr>
          <a:xfrm>
            <a:off x="2342100" y="423200"/>
            <a:ext cx="44598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How Do plants react to stresses?</a:t>
            </a:r>
            <a:endParaRPr sz="3300"/>
          </a:p>
        </p:txBody>
      </p:sp>
      <p:sp>
        <p:nvSpPr>
          <p:cNvPr id="279" name="Google Shape;279;p41"/>
          <p:cNvSpPr/>
          <p:nvPr/>
        </p:nvSpPr>
        <p:spPr>
          <a:xfrm>
            <a:off x="222400" y="4332025"/>
            <a:ext cx="760800" cy="572700"/>
          </a:xfrm>
          <a:prstGeom prst="hear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rgbClr val="7F6000"/>
                </a:solidFill>
              </a:rPr>
              <a:t>Genetically Modified Plants</a:t>
            </a:r>
            <a:endParaRPr sz="400">
              <a:solidFill>
                <a:srgbClr val="7F6000"/>
              </a:solidFill>
            </a:endParaRPr>
          </a:p>
        </p:txBody>
      </p:sp>
      <p:sp>
        <p:nvSpPr>
          <p:cNvPr id="280" name="Google Shape;280;p41"/>
          <p:cNvSpPr/>
          <p:nvPr/>
        </p:nvSpPr>
        <p:spPr>
          <a:xfrm>
            <a:off x="7661000" y="227875"/>
            <a:ext cx="1421400" cy="640200"/>
          </a:xfrm>
          <a:prstGeom prst="flowChartDelay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Agrobacterium-mediated genetic transformation 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281" name="Google Shape;281;p41"/>
          <p:cNvSpPr txBox="1"/>
          <p:nvPr/>
        </p:nvSpPr>
        <p:spPr>
          <a:xfrm>
            <a:off x="7009925" y="4362200"/>
            <a:ext cx="18120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</a:t>
            </a:r>
            <a:r>
              <a:rPr lang="en"/>
              <a:t>Colombatti, 2019)</a:t>
            </a:r>
            <a:endParaRPr/>
          </a:p>
        </p:txBody>
      </p:sp>
      <p:sp>
        <p:nvSpPr>
          <p:cNvPr id="282" name="Google Shape;282;p41"/>
          <p:cNvSpPr/>
          <p:nvPr/>
        </p:nvSpPr>
        <p:spPr>
          <a:xfrm>
            <a:off x="130700" y="2235350"/>
            <a:ext cx="2462700" cy="1139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EA9999"/>
              </a:buClr>
              <a:buSzPts val="1800"/>
              <a:buNone/>
            </a:pPr>
            <a:r>
              <a:rPr lang="en" sz="1800">
                <a:solidFill>
                  <a:srgbClr val="EA9999"/>
                </a:solidFill>
              </a:rPr>
              <a:t>Biotic  Abiotic</a:t>
            </a:r>
            <a:endParaRPr sz="1800">
              <a:solidFill>
                <a:srgbClr val="EA999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3" name="Google Shape;28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4900" y="1876013"/>
            <a:ext cx="2581143" cy="172787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1"/>
          <p:cNvSpPr/>
          <p:nvPr/>
        </p:nvSpPr>
        <p:spPr>
          <a:xfrm>
            <a:off x="2799750" y="2484950"/>
            <a:ext cx="1126800" cy="640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ctrTitle"/>
          </p:nvPr>
        </p:nvSpPr>
        <p:spPr>
          <a:xfrm>
            <a:off x="311700" y="83950"/>
            <a:ext cx="8520600" cy="100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How’s the world looks right now ? </a:t>
            </a:r>
            <a:endParaRPr sz="4000"/>
          </a:p>
        </p:txBody>
      </p:sp>
      <p:sp>
        <p:nvSpPr>
          <p:cNvPr id="69" name="Google Shape;69;p15"/>
          <p:cNvSpPr txBox="1"/>
          <p:nvPr/>
        </p:nvSpPr>
        <p:spPr>
          <a:xfrm>
            <a:off x="982150" y="2809475"/>
            <a:ext cx="1922400" cy="10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WAR </a:t>
            </a:r>
            <a:endParaRPr sz="4800"/>
          </a:p>
        </p:txBody>
      </p:sp>
      <p:sp>
        <p:nvSpPr>
          <p:cNvPr id="70" name="Google Shape;70;p15"/>
          <p:cNvSpPr txBox="1"/>
          <p:nvPr/>
        </p:nvSpPr>
        <p:spPr>
          <a:xfrm>
            <a:off x="3413850" y="1091050"/>
            <a:ext cx="2444100" cy="10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Famine  </a:t>
            </a:r>
            <a:endParaRPr sz="4800"/>
          </a:p>
        </p:txBody>
      </p:sp>
      <p:sp>
        <p:nvSpPr>
          <p:cNvPr id="71" name="Google Shape;71;p15"/>
          <p:cNvSpPr txBox="1"/>
          <p:nvPr/>
        </p:nvSpPr>
        <p:spPr>
          <a:xfrm>
            <a:off x="4890700" y="2947825"/>
            <a:ext cx="3487800" cy="10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Malnutrition   </a:t>
            </a:r>
            <a:endParaRPr sz="4800"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1978775"/>
            <a:ext cx="3793549" cy="26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2"/>
          <p:cNvSpPr txBox="1"/>
          <p:nvPr/>
        </p:nvSpPr>
        <p:spPr>
          <a:xfrm>
            <a:off x="2816050" y="481025"/>
            <a:ext cx="5116500" cy="12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42"/>
          <p:cNvSpPr/>
          <p:nvPr/>
        </p:nvSpPr>
        <p:spPr>
          <a:xfrm>
            <a:off x="691350" y="4589650"/>
            <a:ext cx="903900" cy="488700"/>
          </a:xfrm>
          <a:prstGeom prst="ellipse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</a:rPr>
              <a:t>Climate Change </a:t>
            </a:r>
            <a:endParaRPr sz="600">
              <a:solidFill>
                <a:srgbClr val="FFFFFF"/>
              </a:solidFill>
            </a:endParaRPr>
          </a:p>
        </p:txBody>
      </p:sp>
      <p:sp>
        <p:nvSpPr>
          <p:cNvPr id="291" name="Google Shape;291;p42"/>
          <p:cNvSpPr txBox="1"/>
          <p:nvPr/>
        </p:nvSpPr>
        <p:spPr>
          <a:xfrm>
            <a:off x="2342100" y="423200"/>
            <a:ext cx="44598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How Do plants react to stresses?</a:t>
            </a:r>
            <a:endParaRPr sz="3300"/>
          </a:p>
        </p:txBody>
      </p:sp>
      <p:sp>
        <p:nvSpPr>
          <p:cNvPr id="292" name="Google Shape;292;p42"/>
          <p:cNvSpPr/>
          <p:nvPr/>
        </p:nvSpPr>
        <p:spPr>
          <a:xfrm>
            <a:off x="222400" y="4332025"/>
            <a:ext cx="760800" cy="572700"/>
          </a:xfrm>
          <a:prstGeom prst="hear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rgbClr val="7F6000"/>
                </a:solidFill>
              </a:rPr>
              <a:t>Genetically Modified Plants</a:t>
            </a:r>
            <a:endParaRPr sz="400">
              <a:solidFill>
                <a:srgbClr val="7F6000"/>
              </a:solidFill>
            </a:endParaRPr>
          </a:p>
        </p:txBody>
      </p:sp>
      <p:sp>
        <p:nvSpPr>
          <p:cNvPr id="293" name="Google Shape;293;p42"/>
          <p:cNvSpPr/>
          <p:nvPr/>
        </p:nvSpPr>
        <p:spPr>
          <a:xfrm>
            <a:off x="7661000" y="227875"/>
            <a:ext cx="1421400" cy="640200"/>
          </a:xfrm>
          <a:prstGeom prst="flowChartDelay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Agrobacterium-mediated genetic transformation 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294" name="Google Shape;294;p42"/>
          <p:cNvSpPr txBox="1"/>
          <p:nvPr/>
        </p:nvSpPr>
        <p:spPr>
          <a:xfrm>
            <a:off x="7009925" y="4362200"/>
            <a:ext cx="18120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(Colombatti, 2019)</a:t>
            </a:r>
            <a:endParaRPr/>
          </a:p>
        </p:txBody>
      </p:sp>
      <p:sp>
        <p:nvSpPr>
          <p:cNvPr id="295" name="Google Shape;295;p42"/>
          <p:cNvSpPr/>
          <p:nvPr/>
        </p:nvSpPr>
        <p:spPr>
          <a:xfrm>
            <a:off x="130700" y="2235350"/>
            <a:ext cx="2462700" cy="1139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EA9999"/>
              </a:buClr>
              <a:buSzPts val="1800"/>
              <a:buNone/>
            </a:pPr>
            <a:r>
              <a:rPr lang="en" sz="1800">
                <a:solidFill>
                  <a:srgbClr val="EA9999"/>
                </a:solidFill>
              </a:rPr>
              <a:t>Biotic  Abiotic</a:t>
            </a:r>
            <a:endParaRPr sz="1800">
              <a:solidFill>
                <a:srgbClr val="EA999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6" name="Google Shape;29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4900" y="1876013"/>
            <a:ext cx="2581143" cy="172787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2"/>
          <p:cNvSpPr/>
          <p:nvPr/>
        </p:nvSpPr>
        <p:spPr>
          <a:xfrm>
            <a:off x="4572000" y="2960875"/>
            <a:ext cx="3430800" cy="1499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EA9999"/>
              </a:buClr>
              <a:buSzPts val="1600"/>
              <a:buNone/>
            </a:pPr>
            <a:r>
              <a:rPr lang="en" sz="1600">
                <a:solidFill>
                  <a:srgbClr val="EA9999"/>
                </a:solidFill>
              </a:rPr>
              <a:t>Reactive oxygen species(ROS).</a:t>
            </a:r>
            <a:endParaRPr sz="1800">
              <a:solidFill>
                <a:srgbClr val="EA999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42"/>
          <p:cNvSpPr/>
          <p:nvPr/>
        </p:nvSpPr>
        <p:spPr>
          <a:xfrm>
            <a:off x="2799750" y="2484950"/>
            <a:ext cx="1126800" cy="640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3"/>
          <p:cNvSpPr txBox="1"/>
          <p:nvPr/>
        </p:nvSpPr>
        <p:spPr>
          <a:xfrm>
            <a:off x="2816050" y="481025"/>
            <a:ext cx="5116500" cy="12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43"/>
          <p:cNvSpPr/>
          <p:nvPr/>
        </p:nvSpPr>
        <p:spPr>
          <a:xfrm>
            <a:off x="691350" y="4589650"/>
            <a:ext cx="903900" cy="488700"/>
          </a:xfrm>
          <a:prstGeom prst="ellipse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</a:rPr>
              <a:t>Climate Change </a:t>
            </a:r>
            <a:endParaRPr sz="600">
              <a:solidFill>
                <a:srgbClr val="FFFFFF"/>
              </a:solidFill>
            </a:endParaRPr>
          </a:p>
        </p:txBody>
      </p:sp>
      <p:sp>
        <p:nvSpPr>
          <p:cNvPr id="305" name="Google Shape;305;p43"/>
          <p:cNvSpPr txBox="1"/>
          <p:nvPr/>
        </p:nvSpPr>
        <p:spPr>
          <a:xfrm>
            <a:off x="2342100" y="423200"/>
            <a:ext cx="44598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How Do plants react to stresses?</a:t>
            </a:r>
            <a:endParaRPr sz="3300"/>
          </a:p>
        </p:txBody>
      </p:sp>
      <p:sp>
        <p:nvSpPr>
          <p:cNvPr id="306" name="Google Shape;306;p43"/>
          <p:cNvSpPr/>
          <p:nvPr/>
        </p:nvSpPr>
        <p:spPr>
          <a:xfrm>
            <a:off x="222400" y="4332025"/>
            <a:ext cx="760800" cy="572700"/>
          </a:xfrm>
          <a:prstGeom prst="hear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rgbClr val="7F6000"/>
                </a:solidFill>
              </a:rPr>
              <a:t>Genetically Modified Plants</a:t>
            </a:r>
            <a:endParaRPr sz="400">
              <a:solidFill>
                <a:srgbClr val="7F6000"/>
              </a:solidFill>
            </a:endParaRPr>
          </a:p>
        </p:txBody>
      </p:sp>
      <p:sp>
        <p:nvSpPr>
          <p:cNvPr id="307" name="Google Shape;307;p43"/>
          <p:cNvSpPr/>
          <p:nvPr/>
        </p:nvSpPr>
        <p:spPr>
          <a:xfrm>
            <a:off x="7661000" y="227875"/>
            <a:ext cx="1421400" cy="640200"/>
          </a:xfrm>
          <a:prstGeom prst="flowChartDelay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Agrobacterium-mediated genetic transformation 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308" name="Google Shape;308;p43"/>
          <p:cNvSpPr txBox="1"/>
          <p:nvPr/>
        </p:nvSpPr>
        <p:spPr>
          <a:xfrm>
            <a:off x="7009925" y="4362200"/>
            <a:ext cx="18120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(Colombatti, 2019)</a:t>
            </a:r>
            <a:endParaRPr/>
          </a:p>
        </p:txBody>
      </p:sp>
      <p:sp>
        <p:nvSpPr>
          <p:cNvPr id="309" name="Google Shape;309;p43"/>
          <p:cNvSpPr/>
          <p:nvPr/>
        </p:nvSpPr>
        <p:spPr>
          <a:xfrm>
            <a:off x="2856600" y="1951700"/>
            <a:ext cx="3430800" cy="1499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EA9999"/>
              </a:buClr>
              <a:buSzPts val="1600"/>
              <a:buNone/>
            </a:pPr>
            <a:r>
              <a:rPr lang="en" sz="1600">
                <a:solidFill>
                  <a:srgbClr val="EA9999"/>
                </a:solidFill>
              </a:rPr>
              <a:t>Reactive oxygen species(ROS).</a:t>
            </a:r>
            <a:endParaRPr sz="1800">
              <a:solidFill>
                <a:srgbClr val="EA999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43"/>
          <p:cNvSpPr/>
          <p:nvPr/>
        </p:nvSpPr>
        <p:spPr>
          <a:xfrm>
            <a:off x="3342200" y="2360100"/>
            <a:ext cx="401400" cy="4233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EA9999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A9999"/>
              </a:solidFill>
            </a:endParaRPr>
          </a:p>
        </p:txBody>
      </p:sp>
      <p:sp>
        <p:nvSpPr>
          <p:cNvPr id="311" name="Google Shape;311;p43"/>
          <p:cNvSpPr/>
          <p:nvPr/>
        </p:nvSpPr>
        <p:spPr>
          <a:xfrm>
            <a:off x="1041725" y="1964075"/>
            <a:ext cx="1421388" cy="819288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DNA</a:t>
            </a:r>
            <a:endParaRPr/>
          </a:p>
        </p:txBody>
      </p:sp>
      <p:sp>
        <p:nvSpPr>
          <p:cNvPr id="312" name="Google Shape;312;p43"/>
          <p:cNvSpPr/>
          <p:nvPr/>
        </p:nvSpPr>
        <p:spPr>
          <a:xfrm>
            <a:off x="4102250" y="3710075"/>
            <a:ext cx="1421388" cy="819288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Protein</a:t>
            </a:r>
            <a:endParaRPr/>
          </a:p>
        </p:txBody>
      </p:sp>
      <p:sp>
        <p:nvSpPr>
          <p:cNvPr id="313" name="Google Shape;313;p43"/>
          <p:cNvSpPr/>
          <p:nvPr/>
        </p:nvSpPr>
        <p:spPr>
          <a:xfrm>
            <a:off x="6680875" y="1964075"/>
            <a:ext cx="1421388" cy="819288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Lipids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4"/>
          <p:cNvSpPr txBox="1"/>
          <p:nvPr/>
        </p:nvSpPr>
        <p:spPr>
          <a:xfrm>
            <a:off x="2816050" y="481025"/>
            <a:ext cx="5116500" cy="12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44"/>
          <p:cNvSpPr/>
          <p:nvPr/>
        </p:nvSpPr>
        <p:spPr>
          <a:xfrm>
            <a:off x="691350" y="4589650"/>
            <a:ext cx="903900" cy="488700"/>
          </a:xfrm>
          <a:prstGeom prst="ellipse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</a:rPr>
              <a:t>Climate Change </a:t>
            </a:r>
            <a:endParaRPr sz="600">
              <a:solidFill>
                <a:srgbClr val="FFFFFF"/>
              </a:solidFill>
            </a:endParaRPr>
          </a:p>
        </p:txBody>
      </p:sp>
      <p:sp>
        <p:nvSpPr>
          <p:cNvPr id="320" name="Google Shape;320;p44"/>
          <p:cNvSpPr txBox="1"/>
          <p:nvPr/>
        </p:nvSpPr>
        <p:spPr>
          <a:xfrm>
            <a:off x="2342100" y="423200"/>
            <a:ext cx="44598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How Do plants react to stresses?</a:t>
            </a:r>
            <a:endParaRPr sz="3300"/>
          </a:p>
        </p:txBody>
      </p:sp>
      <p:sp>
        <p:nvSpPr>
          <p:cNvPr id="321" name="Google Shape;321;p44"/>
          <p:cNvSpPr/>
          <p:nvPr/>
        </p:nvSpPr>
        <p:spPr>
          <a:xfrm>
            <a:off x="222400" y="4332025"/>
            <a:ext cx="760800" cy="572700"/>
          </a:xfrm>
          <a:prstGeom prst="hear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rgbClr val="7F6000"/>
                </a:solidFill>
              </a:rPr>
              <a:t>Genetically Modified Plants</a:t>
            </a:r>
            <a:endParaRPr sz="400">
              <a:solidFill>
                <a:srgbClr val="7F6000"/>
              </a:solidFill>
            </a:endParaRPr>
          </a:p>
        </p:txBody>
      </p:sp>
      <p:sp>
        <p:nvSpPr>
          <p:cNvPr id="322" name="Google Shape;322;p44"/>
          <p:cNvSpPr/>
          <p:nvPr/>
        </p:nvSpPr>
        <p:spPr>
          <a:xfrm>
            <a:off x="7661000" y="227875"/>
            <a:ext cx="1421400" cy="640200"/>
          </a:xfrm>
          <a:prstGeom prst="flowChartDelay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Agrobacterium-mediated genetic transformation 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323" name="Google Shape;323;p44"/>
          <p:cNvSpPr txBox="1"/>
          <p:nvPr/>
        </p:nvSpPr>
        <p:spPr>
          <a:xfrm>
            <a:off x="7009925" y="4362200"/>
            <a:ext cx="18120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(Colombatti, 2019)</a:t>
            </a:r>
            <a:endParaRPr/>
          </a:p>
        </p:txBody>
      </p:sp>
      <p:sp>
        <p:nvSpPr>
          <p:cNvPr id="324" name="Google Shape;324;p44"/>
          <p:cNvSpPr/>
          <p:nvPr/>
        </p:nvSpPr>
        <p:spPr>
          <a:xfrm>
            <a:off x="2856600" y="1951700"/>
            <a:ext cx="3430800" cy="1499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EA9999"/>
              </a:buClr>
              <a:buSzPts val="1600"/>
              <a:buNone/>
            </a:pPr>
            <a:r>
              <a:rPr lang="en" sz="1600">
                <a:solidFill>
                  <a:srgbClr val="EA9999"/>
                </a:solidFill>
              </a:rPr>
              <a:t>Reactive oxygen species(ROS).</a:t>
            </a:r>
            <a:endParaRPr sz="1800">
              <a:solidFill>
                <a:srgbClr val="EA999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44"/>
          <p:cNvSpPr/>
          <p:nvPr/>
        </p:nvSpPr>
        <p:spPr>
          <a:xfrm>
            <a:off x="3342200" y="2360100"/>
            <a:ext cx="401400" cy="4233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EA9999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A9999"/>
              </a:solidFill>
            </a:endParaRPr>
          </a:p>
        </p:txBody>
      </p:sp>
      <p:sp>
        <p:nvSpPr>
          <p:cNvPr id="326" name="Google Shape;326;p44"/>
          <p:cNvSpPr/>
          <p:nvPr/>
        </p:nvSpPr>
        <p:spPr>
          <a:xfrm>
            <a:off x="1041725" y="1964075"/>
            <a:ext cx="1421388" cy="819288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DNA</a:t>
            </a:r>
            <a:endParaRPr/>
          </a:p>
        </p:txBody>
      </p:sp>
      <p:sp>
        <p:nvSpPr>
          <p:cNvPr id="327" name="Google Shape;327;p44"/>
          <p:cNvSpPr/>
          <p:nvPr/>
        </p:nvSpPr>
        <p:spPr>
          <a:xfrm>
            <a:off x="4102250" y="3710075"/>
            <a:ext cx="1421388" cy="819288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Proteins</a:t>
            </a:r>
            <a:endParaRPr/>
          </a:p>
        </p:txBody>
      </p:sp>
      <p:sp>
        <p:nvSpPr>
          <p:cNvPr id="328" name="Google Shape;328;p44"/>
          <p:cNvSpPr/>
          <p:nvPr/>
        </p:nvSpPr>
        <p:spPr>
          <a:xfrm>
            <a:off x="6680875" y="1964075"/>
            <a:ext cx="1421388" cy="819288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Lipids</a:t>
            </a:r>
            <a:endParaRPr/>
          </a:p>
        </p:txBody>
      </p:sp>
      <p:sp>
        <p:nvSpPr>
          <p:cNvPr id="329" name="Google Shape;329;p44"/>
          <p:cNvSpPr/>
          <p:nvPr/>
        </p:nvSpPr>
        <p:spPr>
          <a:xfrm>
            <a:off x="1448950" y="1767875"/>
            <a:ext cx="1367100" cy="1211700"/>
          </a:xfrm>
          <a:prstGeom prst="mathMultiply">
            <a:avLst>
              <a:gd fmla="val 23520" name="adj1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44"/>
          <p:cNvSpPr/>
          <p:nvPr/>
        </p:nvSpPr>
        <p:spPr>
          <a:xfrm>
            <a:off x="4840175" y="3513875"/>
            <a:ext cx="1367100" cy="1211700"/>
          </a:xfrm>
          <a:prstGeom prst="mathMultiply">
            <a:avLst>
              <a:gd fmla="val 23520" name="adj1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44"/>
          <p:cNvSpPr/>
          <p:nvPr/>
        </p:nvSpPr>
        <p:spPr>
          <a:xfrm>
            <a:off x="7232375" y="1767875"/>
            <a:ext cx="1367100" cy="1211700"/>
          </a:xfrm>
          <a:prstGeom prst="mathMultiply">
            <a:avLst>
              <a:gd fmla="val 23520" name="adj1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5"/>
          <p:cNvSpPr txBox="1"/>
          <p:nvPr/>
        </p:nvSpPr>
        <p:spPr>
          <a:xfrm>
            <a:off x="2816050" y="481025"/>
            <a:ext cx="5116500" cy="12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45"/>
          <p:cNvSpPr/>
          <p:nvPr/>
        </p:nvSpPr>
        <p:spPr>
          <a:xfrm>
            <a:off x="691350" y="4589650"/>
            <a:ext cx="903900" cy="488700"/>
          </a:xfrm>
          <a:prstGeom prst="ellipse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</a:rPr>
              <a:t>Climate Change </a:t>
            </a:r>
            <a:endParaRPr sz="600">
              <a:solidFill>
                <a:srgbClr val="FFFFFF"/>
              </a:solidFill>
            </a:endParaRPr>
          </a:p>
        </p:txBody>
      </p:sp>
      <p:sp>
        <p:nvSpPr>
          <p:cNvPr id="338" name="Google Shape;338;p45"/>
          <p:cNvSpPr txBox="1"/>
          <p:nvPr/>
        </p:nvSpPr>
        <p:spPr>
          <a:xfrm>
            <a:off x="2342100" y="423200"/>
            <a:ext cx="44598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Reduce ROS levels?  </a:t>
            </a:r>
            <a:endParaRPr sz="3300"/>
          </a:p>
        </p:txBody>
      </p:sp>
      <p:sp>
        <p:nvSpPr>
          <p:cNvPr id="339" name="Google Shape;339;p45"/>
          <p:cNvSpPr/>
          <p:nvPr/>
        </p:nvSpPr>
        <p:spPr>
          <a:xfrm>
            <a:off x="222400" y="4332025"/>
            <a:ext cx="760800" cy="572700"/>
          </a:xfrm>
          <a:prstGeom prst="hear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rgbClr val="7F6000"/>
                </a:solidFill>
              </a:rPr>
              <a:t>Genetically Modified Plants</a:t>
            </a:r>
            <a:endParaRPr sz="400">
              <a:solidFill>
                <a:srgbClr val="7F6000"/>
              </a:solidFill>
            </a:endParaRPr>
          </a:p>
        </p:txBody>
      </p:sp>
      <p:sp>
        <p:nvSpPr>
          <p:cNvPr id="340" name="Google Shape;340;p45"/>
          <p:cNvSpPr/>
          <p:nvPr/>
        </p:nvSpPr>
        <p:spPr>
          <a:xfrm>
            <a:off x="7661000" y="227875"/>
            <a:ext cx="1421400" cy="640200"/>
          </a:xfrm>
          <a:prstGeom prst="flowChartDelay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Agrobacterium-mediated genetic transformation 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341" name="Google Shape;341;p45"/>
          <p:cNvSpPr txBox="1"/>
          <p:nvPr/>
        </p:nvSpPr>
        <p:spPr>
          <a:xfrm>
            <a:off x="7009925" y="4362200"/>
            <a:ext cx="18120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(Colombatti, 2019)</a:t>
            </a:r>
            <a:endParaRPr/>
          </a:p>
        </p:txBody>
      </p:sp>
      <p:pic>
        <p:nvPicPr>
          <p:cNvPr id="342" name="Google Shape;34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2550" y="1530450"/>
            <a:ext cx="3918649" cy="234345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45"/>
          <p:cNvSpPr/>
          <p:nvPr/>
        </p:nvSpPr>
        <p:spPr>
          <a:xfrm>
            <a:off x="6120125" y="2191950"/>
            <a:ext cx="1877400" cy="1540800"/>
          </a:xfrm>
          <a:prstGeom prst="plus">
            <a:avLst>
              <a:gd fmla="val 25000" name="adj"/>
            </a:avLst>
          </a:prstGeom>
          <a:solidFill>
            <a:srgbClr val="8E7CC3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</a:pPr>
            <a:r>
              <a:rPr lang="en" sz="1200">
                <a:solidFill>
                  <a:srgbClr val="FFFFFF"/>
                </a:solidFill>
              </a:rPr>
              <a:t>  </a:t>
            </a:r>
            <a:r>
              <a:rPr lang="en">
                <a:solidFill>
                  <a:srgbClr val="FFFFFF"/>
                </a:solidFill>
              </a:rPr>
              <a:t>AtOXR2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6"/>
          <p:cNvSpPr txBox="1"/>
          <p:nvPr/>
        </p:nvSpPr>
        <p:spPr>
          <a:xfrm>
            <a:off x="2816050" y="481025"/>
            <a:ext cx="5116500" cy="12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46"/>
          <p:cNvSpPr/>
          <p:nvPr/>
        </p:nvSpPr>
        <p:spPr>
          <a:xfrm>
            <a:off x="691350" y="4589650"/>
            <a:ext cx="903900" cy="488700"/>
          </a:xfrm>
          <a:prstGeom prst="ellipse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</a:rPr>
              <a:t>Climate Change </a:t>
            </a:r>
            <a:endParaRPr sz="600">
              <a:solidFill>
                <a:srgbClr val="FFFFFF"/>
              </a:solidFill>
            </a:endParaRPr>
          </a:p>
        </p:txBody>
      </p:sp>
      <p:sp>
        <p:nvSpPr>
          <p:cNvPr id="350" name="Google Shape;350;p46"/>
          <p:cNvSpPr txBox="1"/>
          <p:nvPr/>
        </p:nvSpPr>
        <p:spPr>
          <a:xfrm>
            <a:off x="2342100" y="423200"/>
            <a:ext cx="44598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Reduce ROS levels?  </a:t>
            </a:r>
            <a:endParaRPr sz="3300"/>
          </a:p>
        </p:txBody>
      </p:sp>
      <p:sp>
        <p:nvSpPr>
          <p:cNvPr id="351" name="Google Shape;351;p46"/>
          <p:cNvSpPr/>
          <p:nvPr/>
        </p:nvSpPr>
        <p:spPr>
          <a:xfrm>
            <a:off x="222400" y="4332025"/>
            <a:ext cx="760800" cy="572700"/>
          </a:xfrm>
          <a:prstGeom prst="hear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rgbClr val="7F6000"/>
                </a:solidFill>
              </a:rPr>
              <a:t>Genetically Modified Plants</a:t>
            </a:r>
            <a:endParaRPr sz="400">
              <a:solidFill>
                <a:srgbClr val="7F6000"/>
              </a:solidFill>
            </a:endParaRPr>
          </a:p>
        </p:txBody>
      </p:sp>
      <p:sp>
        <p:nvSpPr>
          <p:cNvPr id="352" name="Google Shape;352;p46"/>
          <p:cNvSpPr/>
          <p:nvPr/>
        </p:nvSpPr>
        <p:spPr>
          <a:xfrm>
            <a:off x="7661000" y="227875"/>
            <a:ext cx="1421400" cy="640200"/>
          </a:xfrm>
          <a:prstGeom prst="flowChartDelay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Agrobacterium-mediated genetic transformation 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353" name="Google Shape;353;p46"/>
          <p:cNvSpPr txBox="1"/>
          <p:nvPr/>
        </p:nvSpPr>
        <p:spPr>
          <a:xfrm>
            <a:off x="7009925" y="4362200"/>
            <a:ext cx="18120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(Colombatti, 2019)</a:t>
            </a:r>
            <a:endParaRPr/>
          </a:p>
        </p:txBody>
      </p:sp>
      <p:pic>
        <p:nvPicPr>
          <p:cNvPr id="354" name="Google Shape;35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2550" y="1530450"/>
            <a:ext cx="3918649" cy="234345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46"/>
          <p:cNvSpPr/>
          <p:nvPr/>
        </p:nvSpPr>
        <p:spPr>
          <a:xfrm>
            <a:off x="6120125" y="2191950"/>
            <a:ext cx="1877400" cy="1540800"/>
          </a:xfrm>
          <a:prstGeom prst="plus">
            <a:avLst>
              <a:gd fmla="val 25000" name="adj"/>
            </a:avLst>
          </a:prstGeom>
          <a:solidFill>
            <a:srgbClr val="8E7CC3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</a:pPr>
            <a:r>
              <a:rPr lang="en" sz="1200">
                <a:solidFill>
                  <a:srgbClr val="FFFFFF"/>
                </a:solidFill>
              </a:rPr>
              <a:t>  </a:t>
            </a:r>
            <a:r>
              <a:rPr lang="en">
                <a:solidFill>
                  <a:srgbClr val="FFFFFF"/>
                </a:solidFill>
              </a:rPr>
              <a:t>AtOXR2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ctrTitle"/>
          </p:nvPr>
        </p:nvSpPr>
        <p:spPr>
          <a:xfrm>
            <a:off x="311700" y="83950"/>
            <a:ext cx="8520600" cy="100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How’s the world looks right now ? </a:t>
            </a:r>
            <a:endParaRPr sz="4000"/>
          </a:p>
        </p:txBody>
      </p:sp>
      <p:sp>
        <p:nvSpPr>
          <p:cNvPr id="78" name="Google Shape;78;p16"/>
          <p:cNvSpPr txBox="1"/>
          <p:nvPr/>
        </p:nvSpPr>
        <p:spPr>
          <a:xfrm>
            <a:off x="982150" y="2809475"/>
            <a:ext cx="1922400" cy="10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WAR </a:t>
            </a:r>
            <a:endParaRPr sz="4800"/>
          </a:p>
        </p:txBody>
      </p:sp>
      <p:sp>
        <p:nvSpPr>
          <p:cNvPr id="79" name="Google Shape;79;p16"/>
          <p:cNvSpPr txBox="1"/>
          <p:nvPr/>
        </p:nvSpPr>
        <p:spPr>
          <a:xfrm>
            <a:off x="3413850" y="1091050"/>
            <a:ext cx="2444100" cy="10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Famine  </a:t>
            </a:r>
            <a:endParaRPr sz="4800"/>
          </a:p>
        </p:txBody>
      </p:sp>
      <p:sp>
        <p:nvSpPr>
          <p:cNvPr id="80" name="Google Shape;80;p16"/>
          <p:cNvSpPr txBox="1"/>
          <p:nvPr/>
        </p:nvSpPr>
        <p:spPr>
          <a:xfrm>
            <a:off x="4890700" y="2947825"/>
            <a:ext cx="3487800" cy="10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Malnutrition   </a:t>
            </a:r>
            <a:endParaRPr sz="4800"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1978775"/>
            <a:ext cx="3793549" cy="266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2550" y="1091045"/>
            <a:ext cx="3793550" cy="189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ctrTitle"/>
          </p:nvPr>
        </p:nvSpPr>
        <p:spPr>
          <a:xfrm>
            <a:off x="311700" y="83950"/>
            <a:ext cx="8520600" cy="100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How’s the world looks right now ? </a:t>
            </a:r>
            <a:endParaRPr sz="4000"/>
          </a:p>
        </p:txBody>
      </p:sp>
      <p:sp>
        <p:nvSpPr>
          <p:cNvPr id="88" name="Google Shape;88;p17"/>
          <p:cNvSpPr txBox="1"/>
          <p:nvPr/>
        </p:nvSpPr>
        <p:spPr>
          <a:xfrm>
            <a:off x="982150" y="2809475"/>
            <a:ext cx="1922400" cy="10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WAR </a:t>
            </a:r>
            <a:endParaRPr sz="4800"/>
          </a:p>
        </p:txBody>
      </p:sp>
      <p:sp>
        <p:nvSpPr>
          <p:cNvPr id="89" name="Google Shape;89;p17"/>
          <p:cNvSpPr txBox="1"/>
          <p:nvPr/>
        </p:nvSpPr>
        <p:spPr>
          <a:xfrm>
            <a:off x="3413850" y="1091050"/>
            <a:ext cx="2444100" cy="10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Famine  </a:t>
            </a:r>
            <a:endParaRPr sz="4800"/>
          </a:p>
        </p:txBody>
      </p:sp>
      <p:sp>
        <p:nvSpPr>
          <p:cNvPr id="90" name="Google Shape;90;p17"/>
          <p:cNvSpPr txBox="1"/>
          <p:nvPr/>
        </p:nvSpPr>
        <p:spPr>
          <a:xfrm>
            <a:off x="4890700" y="2947825"/>
            <a:ext cx="3487800" cy="10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Malnutrition   </a:t>
            </a:r>
            <a:endParaRPr sz="4800"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1978775"/>
            <a:ext cx="3793549" cy="266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2550" y="1091045"/>
            <a:ext cx="3793550" cy="189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90700" y="2809475"/>
            <a:ext cx="3883100" cy="236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ctrTitle"/>
          </p:nvPr>
        </p:nvSpPr>
        <p:spPr>
          <a:xfrm>
            <a:off x="311700" y="183050"/>
            <a:ext cx="8520600" cy="91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</a:t>
            </a:r>
            <a:r>
              <a:rPr lang="en"/>
              <a:t>estimate</a:t>
            </a:r>
            <a:r>
              <a:rPr lang="en"/>
              <a:t> of the problem </a:t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53150"/>
            <a:ext cx="8520600" cy="357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ctrTitle"/>
          </p:nvPr>
        </p:nvSpPr>
        <p:spPr>
          <a:xfrm>
            <a:off x="311700" y="464050"/>
            <a:ext cx="8520600" cy="100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Possible Solution? </a:t>
            </a:r>
            <a:endParaRPr/>
          </a:p>
        </p:txBody>
      </p:sp>
      <p:sp>
        <p:nvSpPr>
          <p:cNvPr id="105" name="Google Shape;105;p19"/>
          <p:cNvSpPr/>
          <p:nvPr/>
        </p:nvSpPr>
        <p:spPr>
          <a:xfrm>
            <a:off x="796425" y="2780000"/>
            <a:ext cx="2356344" cy="1427220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better Crops?</a:t>
            </a:r>
            <a:endParaRPr/>
          </a:p>
        </p:txBody>
      </p:sp>
      <p:sp>
        <p:nvSpPr>
          <p:cNvPr id="106" name="Google Shape;106;p19"/>
          <p:cNvSpPr/>
          <p:nvPr/>
        </p:nvSpPr>
        <p:spPr>
          <a:xfrm>
            <a:off x="3305075" y="1545525"/>
            <a:ext cx="2356344" cy="1427220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Higher crops </a:t>
            </a:r>
            <a:r>
              <a:rPr lang="en"/>
              <a:t>yield</a:t>
            </a:r>
            <a:r>
              <a:rPr lang="en"/>
              <a:t>?</a:t>
            </a:r>
            <a:endParaRPr/>
          </a:p>
        </p:txBody>
      </p:sp>
      <p:sp>
        <p:nvSpPr>
          <p:cNvPr id="107" name="Google Shape;107;p19"/>
          <p:cNvSpPr/>
          <p:nvPr/>
        </p:nvSpPr>
        <p:spPr>
          <a:xfrm>
            <a:off x="6065375" y="2867975"/>
            <a:ext cx="2356344" cy="1427220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Induced more </a:t>
            </a:r>
            <a:r>
              <a:rPr lang="en"/>
              <a:t>nutritions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ctrTitle"/>
          </p:nvPr>
        </p:nvSpPr>
        <p:spPr>
          <a:xfrm>
            <a:off x="311700" y="369825"/>
            <a:ext cx="8520600" cy="87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It’s all about the plants!!</a:t>
            </a:r>
            <a:endParaRPr i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ctrTitle"/>
          </p:nvPr>
        </p:nvSpPr>
        <p:spPr>
          <a:xfrm>
            <a:off x="311700" y="369825"/>
            <a:ext cx="8520600" cy="87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It’s all about the plants!!</a:t>
            </a:r>
            <a:endParaRPr i="1"/>
          </a:p>
        </p:txBody>
      </p:sp>
      <p:sp>
        <p:nvSpPr>
          <p:cNvPr id="118" name="Google Shape;118;p21"/>
          <p:cNvSpPr/>
          <p:nvPr/>
        </p:nvSpPr>
        <p:spPr>
          <a:xfrm>
            <a:off x="2748725" y="1770125"/>
            <a:ext cx="3675900" cy="2531400"/>
          </a:xfrm>
          <a:prstGeom prst="ellipse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Problems?  </a:t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