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72" r:id="rId9"/>
    <p:sldId id="273" r:id="rId10"/>
    <p:sldId id="263" r:id="rId11"/>
    <p:sldId id="274" r:id="rId12"/>
    <p:sldId id="264" r:id="rId13"/>
    <p:sldId id="267" r:id="rId14"/>
    <p:sldId id="266" r:id="rId15"/>
    <p:sldId id="268" r:id="rId16"/>
    <p:sldId id="270" r:id="rId17"/>
    <p:sldId id="269" r:id="rId18"/>
    <p:sldId id="271" r:id="rId19"/>
    <p:sldId id="275" r:id="rId20"/>
    <p:sldId id="276" r:id="rId21"/>
    <p:sldId id="277" r:id="rId22"/>
    <p:sldId id="278" r:id="rId23"/>
    <p:sldId id="288" r:id="rId24"/>
    <p:sldId id="279" r:id="rId25"/>
    <p:sldId id="280" r:id="rId26"/>
    <p:sldId id="281" r:id="rId27"/>
    <p:sldId id="286" r:id="rId28"/>
    <p:sldId id="285" r:id="rId29"/>
    <p:sldId id="28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3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35D5-9981-47BB-B960-5CAE1DF539E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1BDD7-B464-40B9-8BE4-1138A672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7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atext.com/img/JPR-1-120-g001.gif" TargetMode="External"/><Relationship Id="rId3" Type="http://schemas.openxmlformats.org/officeDocument/2006/relationships/hyperlink" Target="https://pf.millennialsd.com/wp-content/uploads/sites/9/2017/07/20150822_ldp001.jpg" TargetMode="External"/><Relationship Id="rId7" Type="http://schemas.openxmlformats.org/officeDocument/2006/relationships/hyperlink" Target="https://d1zqayhc1yz6oo.cloudfront.net/thumbs/thumb-6b0faa2c828838cad8cf41eeb2bd71dd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cr.cancer.gov/sites/default/files/progeria.jpg" TargetMode="External"/><Relationship Id="rId5" Type="http://schemas.openxmlformats.org/officeDocument/2006/relationships/hyperlink" Target="https://encrypted-tbn0.gstatic.com/images?q=tbn:ANd9GcRLVlGQZOlkK9Wjc7ZUqVPNYEgfeqZB27_OAUEmNjd461QUxgey" TargetMode="External"/><Relationship Id="rId10" Type="http://schemas.openxmlformats.org/officeDocument/2006/relationships/hyperlink" Target="https://pathways.org/wp-content/uploads/2017/11/3babies.jpg" TargetMode="External"/><Relationship Id="rId4" Type="http://schemas.openxmlformats.org/officeDocument/2006/relationships/hyperlink" Target="https://lejeunefoundation.org/wp-content/uploads/2018/04/Pennsylvania-Down-syndrome-protection-law.jpg" TargetMode="External"/><Relationship Id="rId9" Type="http://schemas.openxmlformats.org/officeDocument/2006/relationships/hyperlink" Target="https://health9.org/edwards-syndrom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</a:t>
            </a:r>
            <a:r>
              <a:rPr lang="en-US" baseline="0" dirty="0" smtClean="0"/>
              <a:t> left, progeria, bottom middle, ALS, bottom right, down syndrome (trisomy 21), top right – cri du chat, top right – Edward syndrome (trisomy 18), top middle – </a:t>
            </a:r>
            <a:r>
              <a:rPr lang="en-US" baseline="0" dirty="0" err="1" smtClean="0"/>
              <a:t>patau</a:t>
            </a:r>
            <a:r>
              <a:rPr lang="en-US" baseline="0" dirty="0" smtClean="0"/>
              <a:t> syndrome (trisomy 13), top left – </a:t>
            </a:r>
            <a:r>
              <a:rPr lang="en-US" baseline="0" dirty="0" err="1" smtClean="0"/>
              <a:t>huntington’s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1BDD7-B464-40B9-8BE4-1138A6723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 </a:t>
            </a:r>
            <a:r>
              <a:rPr lang="en-US" dirty="0" smtClean="0">
                <a:hlinkClick r:id="rId3"/>
              </a:rPr>
              <a:t>https://pf.millennialsd.com/wp-content/uploads/sites/9/2017/07/20150822_ldp001.jpg</a:t>
            </a:r>
            <a:endParaRPr lang="en-US" dirty="0" smtClean="0"/>
          </a:p>
          <a:p>
            <a:r>
              <a:rPr lang="en-US" dirty="0" smtClean="0"/>
              <a:t>Picture 2 </a:t>
            </a:r>
            <a:r>
              <a:rPr lang="en-US" dirty="0" smtClean="0">
                <a:hlinkClick r:id="rId4"/>
              </a:rPr>
              <a:t>https://lejeunefoundation.org/wp-content/uploads/2018/04/Pennsylvania-Down-syndrome-protection-law.jpg</a:t>
            </a:r>
            <a:endParaRPr lang="en-US" dirty="0" smtClean="0"/>
          </a:p>
          <a:p>
            <a:r>
              <a:rPr lang="en-US" dirty="0" smtClean="0"/>
              <a:t>Picture 3 </a:t>
            </a:r>
            <a:r>
              <a:rPr lang="en-US" dirty="0" smtClean="0">
                <a:hlinkClick r:id="rId5"/>
              </a:rPr>
              <a:t>https://encrypted-tbn0.gstatic.com/images?q=tbn:ANd9GcRLVlGQZOlkK9Wjc7ZUqVPNYEgfeqZB27_OAUEmNjd461QUxgey</a:t>
            </a:r>
            <a:endParaRPr lang="en-US" dirty="0" smtClean="0"/>
          </a:p>
          <a:p>
            <a:r>
              <a:rPr lang="en-US" dirty="0" smtClean="0"/>
              <a:t>Picture 4 </a:t>
            </a:r>
            <a:r>
              <a:rPr lang="en-US" dirty="0" smtClean="0">
                <a:hlinkClick r:id="rId6"/>
              </a:rPr>
              <a:t>https://ccr.cancer.gov/sites/default/files/progeria.jpg</a:t>
            </a:r>
            <a:endParaRPr lang="en-US" dirty="0" smtClean="0"/>
          </a:p>
          <a:p>
            <a:r>
              <a:rPr lang="en-US" dirty="0" smtClean="0"/>
              <a:t>Picture 5 </a:t>
            </a:r>
            <a:r>
              <a:rPr lang="en-US" dirty="0" smtClean="0">
                <a:hlinkClick r:id="rId7"/>
              </a:rPr>
              <a:t>https://d1zqayhc1yz6oo.cloudfront.net/thumbs/thumb-6b0faa2c828838cad8cf41eeb2bd71dd.jpg</a:t>
            </a:r>
            <a:endParaRPr lang="en-US" dirty="0" smtClean="0"/>
          </a:p>
          <a:p>
            <a:r>
              <a:rPr lang="en-US" dirty="0" smtClean="0"/>
              <a:t>Picture 6 </a:t>
            </a:r>
            <a:r>
              <a:rPr lang="en-US" dirty="0" smtClean="0">
                <a:hlinkClick r:id="rId8"/>
              </a:rPr>
              <a:t>https://www.oatext.com/img/JPR-1-120-g001.gif</a:t>
            </a:r>
            <a:endParaRPr lang="en-US" dirty="0" smtClean="0"/>
          </a:p>
          <a:p>
            <a:r>
              <a:rPr lang="en-US" dirty="0" smtClean="0"/>
              <a:t>Picture 7 </a:t>
            </a:r>
            <a:r>
              <a:rPr lang="en-US" dirty="0" smtClean="0">
                <a:hlinkClick r:id="rId9"/>
              </a:rPr>
              <a:t>https://health9.org/edwards-syndrome/</a:t>
            </a:r>
            <a:endParaRPr lang="en-US" dirty="0" smtClean="0"/>
          </a:p>
          <a:p>
            <a:r>
              <a:rPr lang="en-US" dirty="0" smtClean="0"/>
              <a:t>Picture 8 </a:t>
            </a:r>
            <a:r>
              <a:rPr lang="en-US" dirty="0" smtClean="0">
                <a:hlinkClick r:id="rId10"/>
              </a:rPr>
              <a:t>https://pathways.org/wp-content/uploads/2017/11/3babies.jpg</a:t>
            </a:r>
            <a:endParaRPr lang="en-US" dirty="0" smtClean="0"/>
          </a:p>
          <a:p>
            <a:r>
              <a:rPr lang="en-US" dirty="0" smtClean="0"/>
              <a:t>Picture 9 https://www.internationalfertilitycentre.com/testing/wp-content/uploads/2018/10/PGD.jpg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1BDD7-B464-40B9-8BE4-1138A6723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533400"/>
            <a:ext cx="8361229" cy="4408714"/>
          </a:xfrm>
        </p:spPr>
        <p:txBody>
          <a:bodyPr/>
          <a:lstStyle/>
          <a:p>
            <a:r>
              <a:rPr lang="en-US" dirty="0" smtClean="0"/>
              <a:t>Human</a:t>
            </a:r>
            <a:br>
              <a:rPr lang="en-US" dirty="0" smtClean="0"/>
            </a:br>
            <a:r>
              <a:rPr lang="en-US" dirty="0" smtClean="0"/>
              <a:t>germline</a:t>
            </a:r>
            <a:br>
              <a:rPr lang="en-US" dirty="0" smtClean="0"/>
            </a:b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820" y="5186364"/>
            <a:ext cx="6831673" cy="1086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9" y="387626"/>
            <a:ext cx="9601200" cy="1485900"/>
          </a:xfrm>
        </p:spPr>
        <p:txBody>
          <a:bodyPr/>
          <a:lstStyle/>
          <a:p>
            <a:r>
              <a:rPr lang="en-US" dirty="0" smtClean="0"/>
              <a:t>2) Embryo Biopsy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2729725"/>
            <a:ext cx="6566452" cy="4128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48" y="0"/>
            <a:ext cx="6938552" cy="27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060" y="0"/>
            <a:ext cx="10754139" cy="1485900"/>
          </a:xfrm>
        </p:spPr>
        <p:txBody>
          <a:bodyPr/>
          <a:lstStyle/>
          <a:p>
            <a:r>
              <a:rPr lang="en-US" dirty="0" smtClean="0"/>
              <a:t>3 – 5 days post fertilization, biopsy occurs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" y="742950"/>
            <a:ext cx="11183977" cy="243964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" y="3037592"/>
            <a:ext cx="12171210" cy="38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765" y="526774"/>
            <a:ext cx="3578088" cy="3607904"/>
          </a:xfrm>
        </p:spPr>
        <p:txBody>
          <a:bodyPr>
            <a:normAutofit/>
          </a:bodyPr>
          <a:lstStyle/>
          <a:p>
            <a:r>
              <a:rPr lang="en-US" dirty="0" smtClean="0"/>
              <a:t>3) FISH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Screen for genetic abnormalities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-655922"/>
            <a:ext cx="6755556" cy="7772339"/>
          </a:xfrm>
        </p:spPr>
      </p:pic>
    </p:spTree>
    <p:extLst>
      <p:ext uri="{BB962C8B-B14F-4D97-AF65-F5344CB8AC3E}">
        <p14:creationId xmlns:p14="http://schemas.microsoft.com/office/powerpoint/2010/main" val="18589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8" y="288235"/>
            <a:ext cx="9601200" cy="3110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Normal</a:t>
            </a:r>
            <a:br>
              <a:rPr lang="en-US" dirty="0" smtClean="0"/>
            </a:br>
            <a:r>
              <a:rPr lang="en-US" dirty="0" smtClean="0"/>
              <a:t>Embryo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Discard</a:t>
            </a:r>
            <a:br>
              <a:rPr lang="en-US" dirty="0" smtClean="0"/>
            </a:br>
            <a:r>
              <a:rPr lang="en-US" dirty="0" smtClean="0"/>
              <a:t>Abnormal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7" y="-36851"/>
            <a:ext cx="9071113" cy="68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transfer </a:t>
            </a:r>
            <a:r>
              <a:rPr lang="en-US" dirty="0" smtClean="0">
                <a:sym typeface="Wingdings" panose="05000000000000000000" pitchFamily="2" charset="2"/>
              </a:rPr>
              <a:t>&amp; pregnancy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5" y="2383327"/>
            <a:ext cx="5490955" cy="447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74968"/>
            <a:ext cx="6019800" cy="3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Mitochondrial Replacement Therapy</a:t>
            </a:r>
            <a:br>
              <a:rPr lang="en-US" dirty="0" smtClean="0"/>
            </a:br>
            <a:r>
              <a:rPr lang="en-US" dirty="0" smtClean="0"/>
              <a:t>(MRT)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Legal in UK</a:t>
            </a:r>
            <a:br>
              <a:rPr lang="en-US" dirty="0" smtClean="0"/>
            </a:br>
            <a:r>
              <a:rPr lang="en-US" dirty="0" smtClean="0"/>
              <a:t>Since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275" y="2515606"/>
            <a:ext cx="1032013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92" y="1038995"/>
            <a:ext cx="6788840" cy="58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38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81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801"/>
          </a:xfrm>
        </p:spPr>
      </p:pic>
    </p:spTree>
    <p:extLst>
      <p:ext uri="{BB962C8B-B14F-4D97-AF65-F5344CB8AC3E}">
        <p14:creationId xmlns:p14="http://schemas.microsoft.com/office/powerpoint/2010/main" val="32927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1" y="268357"/>
            <a:ext cx="11516139" cy="14859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CRISPR/Cas9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Clustered Regularly Interspaced Palindromic </a:t>
            </a:r>
            <a:r>
              <a:rPr lang="en-US" dirty="0" smtClean="0"/>
              <a:t>Repeats</a:t>
            </a:r>
            <a:br>
              <a:rPr lang="en-US" dirty="0" smtClean="0"/>
            </a:br>
            <a:r>
              <a:rPr lang="en-US" dirty="0"/>
              <a:t>2 </a:t>
            </a:r>
            <a:r>
              <a:rPr lang="en-US" dirty="0" smtClean="0"/>
              <a:t>components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1336730"/>
            <a:ext cx="6427304" cy="3600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" y="3140765"/>
            <a:ext cx="6958482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93" y="2405941"/>
            <a:ext cx="5647647" cy="1485900"/>
          </a:xfrm>
        </p:spPr>
        <p:txBody>
          <a:bodyPr/>
          <a:lstStyle/>
          <a:p>
            <a:r>
              <a:rPr lang="en-US" u="sng" dirty="0" smtClean="0"/>
              <a:t>Fatal genetic </a:t>
            </a:r>
            <a:r>
              <a:rPr lang="en-US" u="sng" dirty="0"/>
              <a:t>d</a:t>
            </a:r>
            <a:r>
              <a:rPr lang="en-US" u="sng" dirty="0" smtClean="0"/>
              <a:t>isorders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No cure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8133"/>
            <a:ext cx="6019800" cy="30099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3077" cy="267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0"/>
            <a:ext cx="3333750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685485"/>
            <a:ext cx="4758773" cy="317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7" y="-6902"/>
            <a:ext cx="3267903" cy="2178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77" y="-6902"/>
            <a:ext cx="2479716" cy="3202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45" y="15955"/>
            <a:ext cx="2117971" cy="21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14908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</a:t>
            </a:r>
            <a:r>
              <a:rPr lang="en-US" dirty="0"/>
              <a:t> </a:t>
            </a:r>
            <a:r>
              <a:rPr lang="en-US" dirty="0" smtClean="0"/>
              <a:t>Guide RNA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2) Cas9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5"/>
            <a:ext cx="9255242" cy="4981575"/>
          </a:xfrm>
        </p:spPr>
      </p:pic>
      <p:sp>
        <p:nvSpPr>
          <p:cNvPr id="5" name="Rectangle 4"/>
          <p:cNvSpPr/>
          <p:nvPr/>
        </p:nvSpPr>
        <p:spPr>
          <a:xfrm>
            <a:off x="9224521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Redman, Melody et al 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7" y="705678"/>
            <a:ext cx="9601200" cy="1485900"/>
          </a:xfrm>
        </p:spPr>
        <p:txBody>
          <a:bodyPr/>
          <a:lstStyle/>
          <a:p>
            <a:r>
              <a:rPr lang="en-US" dirty="0" smtClean="0"/>
              <a:t>HDR</a:t>
            </a:r>
            <a:r>
              <a:rPr lang="en-US" dirty="0"/>
              <a:t> </a:t>
            </a:r>
            <a:r>
              <a:rPr lang="en-US" dirty="0" smtClean="0"/>
              <a:t>vs. NHEJ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72" y="-36292"/>
            <a:ext cx="4121928" cy="68942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516834"/>
            <a:ext cx="3286125" cy="2206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" y="3438939"/>
            <a:ext cx="8043594" cy="34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Microinjection into</a:t>
            </a:r>
            <a:r>
              <a:rPr lang="en-US" dirty="0"/>
              <a:t> </a:t>
            </a:r>
            <a:r>
              <a:rPr lang="en-US" dirty="0" smtClean="0"/>
              <a:t>Cytoplasm/Nucleus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51" y="1428750"/>
            <a:ext cx="5486849" cy="3916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26"/>
            <a:ext cx="6468590" cy="4870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8575" y="6488668"/>
            <a:ext cx="25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Liu,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Chengyu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685800"/>
            <a:ext cx="9601200" cy="1485900"/>
          </a:xfrm>
        </p:spPr>
        <p:txBody>
          <a:bodyPr/>
          <a:lstStyle/>
          <a:p>
            <a:r>
              <a:rPr lang="en-US" dirty="0" smtClean="0"/>
              <a:t>Microinjection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6468590" cy="48701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49" y="209550"/>
            <a:ext cx="2686050" cy="1704975"/>
          </a:xfrm>
        </p:spPr>
      </p:pic>
      <p:sp>
        <p:nvSpPr>
          <p:cNvPr id="6" name="Rectangle 5"/>
          <p:cNvSpPr/>
          <p:nvPr/>
        </p:nvSpPr>
        <p:spPr>
          <a:xfrm>
            <a:off x="9039149" y="6488668"/>
            <a:ext cx="315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Lino, Christopher A et al (2018).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8590" y="2154228"/>
            <a:ext cx="5783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 smtClean="0"/>
              <a:t>Near 100% accuracy</a:t>
            </a:r>
          </a:p>
          <a:p>
            <a:endParaRPr lang="en-US" sz="3600" dirty="0"/>
          </a:p>
          <a:p>
            <a:r>
              <a:rPr lang="en-US" sz="3600" dirty="0" smtClean="0"/>
              <a:t>Most efficient at yielding normal embryos</a:t>
            </a:r>
          </a:p>
          <a:p>
            <a:endParaRPr lang="en-US" sz="3600" dirty="0"/>
          </a:p>
          <a:p>
            <a:r>
              <a:rPr lang="en-US" sz="3600" dirty="0" smtClean="0"/>
              <a:t>Low rate of off-target effects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90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74" y="418471"/>
            <a:ext cx="9601200" cy="1485900"/>
          </a:xfrm>
        </p:spPr>
        <p:txBody>
          <a:bodyPr/>
          <a:lstStyle/>
          <a:p>
            <a:r>
              <a:rPr lang="en-US" dirty="0" smtClean="0"/>
              <a:t>Electroporation of zygote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Nucleofection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371"/>
            <a:ext cx="9786730" cy="4953629"/>
          </a:xfrm>
        </p:spPr>
      </p:pic>
      <p:sp>
        <p:nvSpPr>
          <p:cNvPr id="6" name="Rectangle 5"/>
          <p:cNvSpPr/>
          <p:nvPr/>
        </p:nvSpPr>
        <p:spPr>
          <a:xfrm>
            <a:off x="9039149" y="6488668"/>
            <a:ext cx="315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Lino, Christopher A et al (2018).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to Germline Modification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2838374"/>
            <a:ext cx="6026426" cy="4019626"/>
          </a:xfrm>
        </p:spPr>
      </p:pic>
    </p:spTree>
    <p:extLst>
      <p:ext uri="{BB962C8B-B14F-4D97-AF65-F5344CB8AC3E}">
        <p14:creationId xmlns:p14="http://schemas.microsoft.com/office/powerpoint/2010/main" val="23850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CRISPR/Cas9: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2635734"/>
            <a:ext cx="4222266" cy="4222266"/>
          </a:xfrm>
        </p:spPr>
      </p:pic>
      <p:sp>
        <p:nvSpPr>
          <p:cNvPr id="5" name="TextBox 4"/>
          <p:cNvSpPr txBox="1"/>
          <p:nvPr/>
        </p:nvSpPr>
        <p:spPr>
          <a:xfrm>
            <a:off x="5241028" y="2591246"/>
            <a:ext cx="92383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not 100% accurate</a:t>
            </a:r>
          </a:p>
          <a:p>
            <a:r>
              <a:rPr lang="en-US" sz="4400" dirty="0" smtClean="0"/>
              <a:t> </a:t>
            </a:r>
          </a:p>
          <a:p>
            <a:r>
              <a:rPr lang="en-US" sz="4400" dirty="0"/>
              <a:t>Heritable changes </a:t>
            </a:r>
          </a:p>
          <a:p>
            <a:endParaRPr lang="en-US" sz="4400" dirty="0" smtClean="0"/>
          </a:p>
          <a:p>
            <a:r>
              <a:rPr lang="en-US" sz="4400" dirty="0" smtClean="0"/>
              <a:t>off </a:t>
            </a:r>
            <a:r>
              <a:rPr lang="en-US" sz="4400" dirty="0"/>
              <a:t>target </a:t>
            </a:r>
            <a:r>
              <a:rPr lang="en-US" sz="4400" dirty="0" smtClean="0"/>
              <a:t>effects - BAD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9039149" y="6488668"/>
            <a:ext cx="315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Lino, Christopher A et al (2018).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PGD/IVF/MRT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735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Moral status of early embryo</a:t>
            </a:r>
          </a:p>
          <a:p>
            <a:pPr marL="0" indent="0">
              <a:buNone/>
            </a:pPr>
            <a:r>
              <a:rPr lang="en-US" sz="3600" dirty="0" smtClean="0"/>
              <a:t>	destruction of fertilized embryos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IVF </a:t>
            </a:r>
            <a:r>
              <a:rPr lang="en-US" sz="3600" dirty="0" smtClean="0"/>
              <a:t>procedure:</a:t>
            </a:r>
          </a:p>
          <a:p>
            <a:pPr marL="0" indent="0">
              <a:buNone/>
            </a:pPr>
            <a:r>
              <a:rPr lang="en-US" sz="3600" dirty="0" smtClean="0"/>
              <a:t> 	stressful on woman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	limited chance of success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3105150"/>
            <a:ext cx="4514850" cy="3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12" y="0"/>
            <a:ext cx="9601200" cy="1485900"/>
          </a:xfrm>
        </p:spPr>
        <p:txBody>
          <a:bodyPr/>
          <a:lstStyle/>
          <a:p>
            <a:r>
              <a:rPr lang="en-US" dirty="0"/>
              <a:t>Proposed Regulation of Human Germline Modification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58" y="486269"/>
            <a:ext cx="4112642" cy="1884961"/>
          </a:xfrm>
        </p:spPr>
      </p:pic>
      <p:sp>
        <p:nvSpPr>
          <p:cNvPr id="6" name="TextBox 5"/>
          <p:cNvSpPr txBox="1"/>
          <p:nvPr/>
        </p:nvSpPr>
        <p:spPr>
          <a:xfrm>
            <a:off x="660512" y="2333685"/>
            <a:ext cx="11531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Refine gene-editing techniques on </a:t>
            </a:r>
            <a:r>
              <a:rPr lang="en-US" sz="3600" dirty="0" err="1" smtClean="0"/>
              <a:t>Tripronuclear</a:t>
            </a:r>
            <a:r>
              <a:rPr lang="en-US" sz="3600" dirty="0" smtClean="0"/>
              <a:t> zygotes</a:t>
            </a:r>
          </a:p>
          <a:p>
            <a:endParaRPr lang="en-US" sz="3600" dirty="0"/>
          </a:p>
          <a:p>
            <a:r>
              <a:rPr lang="en-US" sz="3600" dirty="0" smtClean="0"/>
              <a:t>Reduce off-target mutations - guide RNA</a:t>
            </a:r>
          </a:p>
          <a:p>
            <a:endParaRPr lang="en-US" sz="3600" dirty="0"/>
          </a:p>
          <a:p>
            <a:r>
              <a:rPr lang="en-US" sz="3600" dirty="0" smtClean="0"/>
              <a:t>Improve IVF techniques to increase rate of normal embryos</a:t>
            </a:r>
          </a:p>
          <a:p>
            <a:endParaRPr lang="en-US" sz="3600" dirty="0"/>
          </a:p>
          <a:p>
            <a:r>
              <a:rPr lang="en-US" sz="3600" dirty="0" smtClean="0"/>
              <a:t>Legalize MRT – UK already has!</a:t>
            </a:r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575835" y="6488668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Liang,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54" y="316468"/>
            <a:ext cx="9601200" cy="1485900"/>
          </a:xfrm>
        </p:spPr>
        <p:txBody>
          <a:bodyPr/>
          <a:lstStyle/>
          <a:p>
            <a:r>
              <a:rPr lang="en-US" dirty="0" err="1"/>
              <a:t>Tripronuclear</a:t>
            </a:r>
            <a:r>
              <a:rPr lang="en-US" dirty="0"/>
              <a:t> (3n) </a:t>
            </a:r>
            <a:r>
              <a:rPr lang="en-US" dirty="0" smtClean="0"/>
              <a:t>Zygotes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627"/>
            <a:ext cx="4248150" cy="3973485"/>
          </a:xfrm>
        </p:spPr>
      </p:pic>
      <p:sp>
        <p:nvSpPr>
          <p:cNvPr id="4" name="Rectangle 3"/>
          <p:cNvSpPr/>
          <p:nvPr/>
        </p:nvSpPr>
        <p:spPr>
          <a:xfrm>
            <a:off x="9693896" y="6562264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Liang,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(2015).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7011" y="929953"/>
            <a:ext cx="6490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 smtClean="0"/>
              <a:t>Product of IVF, usually discarded</a:t>
            </a:r>
          </a:p>
          <a:p>
            <a:endParaRPr lang="en-US" sz="4000" dirty="0" smtClean="0"/>
          </a:p>
          <a:p>
            <a:r>
              <a:rPr lang="en-US" sz="4000" dirty="0" smtClean="0"/>
              <a:t>HDR editing ~ 25% success</a:t>
            </a:r>
          </a:p>
          <a:p>
            <a:r>
              <a:rPr lang="en-US" sz="4000" dirty="0" smtClean="0"/>
              <a:t>NHEJ ~ 20-60% success</a:t>
            </a:r>
          </a:p>
          <a:p>
            <a:endParaRPr lang="en-US" sz="4000" dirty="0" smtClean="0"/>
          </a:p>
          <a:p>
            <a:r>
              <a:rPr lang="en-US" sz="4000" dirty="0" smtClean="0"/>
              <a:t>Practice template for CRISPR/Cas9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1428750"/>
            <a:ext cx="2349500" cy="140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57210" y="6192932"/>
            <a:ext cx="315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Lino, Christopher A et al (2018).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in 3 infant deaths are </a:t>
            </a:r>
            <a:br>
              <a:rPr lang="en-US" dirty="0" smtClean="0"/>
            </a:br>
            <a:r>
              <a:rPr lang="en-US" dirty="0" smtClean="0"/>
              <a:t>from genetic disorders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75" y="2365513"/>
            <a:ext cx="7074911" cy="3632421"/>
          </a:xfrm>
        </p:spPr>
      </p:pic>
      <p:sp>
        <p:nvSpPr>
          <p:cNvPr id="5" name="Rectangle 4"/>
          <p:cNvSpPr/>
          <p:nvPr/>
        </p:nvSpPr>
        <p:spPr>
          <a:xfrm>
            <a:off x="7778356" y="6488668"/>
            <a:ext cx="441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Stevenson, David A, and John C Carey (2004).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35336" y="837446"/>
            <a:ext cx="37008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180/523 infant deaths</a:t>
            </a:r>
          </a:p>
          <a:p>
            <a:r>
              <a:rPr lang="en-US" sz="2800" dirty="0" smtClean="0"/>
              <a:t>University of Utah</a:t>
            </a:r>
          </a:p>
          <a:p>
            <a:r>
              <a:rPr lang="en-US" sz="2800" dirty="0" smtClean="0"/>
              <a:t>(1998-1998)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41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7" y="2667000"/>
            <a:ext cx="10031593" cy="3621405"/>
          </a:xfrm>
        </p:spPr>
      </p:pic>
    </p:spTree>
    <p:extLst>
      <p:ext uri="{BB962C8B-B14F-4D97-AF65-F5344CB8AC3E}">
        <p14:creationId xmlns:p14="http://schemas.microsoft.com/office/powerpoint/2010/main" val="6117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60" y="337930"/>
            <a:ext cx="11526440" cy="2910613"/>
          </a:xfrm>
        </p:spPr>
        <p:txBody>
          <a:bodyPr>
            <a:normAutofit/>
          </a:bodyPr>
          <a:lstStyle/>
          <a:p>
            <a:r>
              <a:rPr lang="en-US" dirty="0" smtClean="0"/>
              <a:t>Maternal Age		Carrier for unwanted gene?</a:t>
            </a:r>
            <a:br>
              <a:rPr lang="en-US" dirty="0" smtClean="0"/>
            </a:br>
            <a:r>
              <a:rPr lang="en-US" dirty="0" smtClean="0"/>
              <a:t>Down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62" y="1476240"/>
            <a:ext cx="6683237" cy="50124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1" y="2962140"/>
            <a:ext cx="4304682" cy="3526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5780" y="648866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Allen, Emily Graves et al ( 2008).	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4280662" y="227653"/>
            <a:ext cx="649147" cy="742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about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7" y="1610140"/>
            <a:ext cx="8088265" cy="4992756"/>
          </a:xfrm>
        </p:spPr>
      </p:pic>
    </p:spTree>
    <p:extLst>
      <p:ext uri="{BB962C8B-B14F-4D97-AF65-F5344CB8AC3E}">
        <p14:creationId xmlns:p14="http://schemas.microsoft.com/office/powerpoint/2010/main" val="29577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Modification at Embryonic Stage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7" y="1610140"/>
            <a:ext cx="8088265" cy="499275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30626" y="2286000"/>
            <a:ext cx="1760121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17061" y="2558496"/>
            <a:ext cx="775252" cy="631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22" y="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Preimplantation </a:t>
            </a:r>
            <a:r>
              <a:rPr lang="en-US" dirty="0"/>
              <a:t>Genetic Diagnosis</a:t>
            </a:r>
            <a:br>
              <a:rPr lang="en-US" dirty="0"/>
            </a:br>
            <a:r>
              <a:rPr lang="en-US" dirty="0"/>
              <a:t>(PGD)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1428750"/>
            <a:ext cx="7765969" cy="5643272"/>
          </a:xfrm>
        </p:spPr>
      </p:pic>
    </p:spTree>
    <p:extLst>
      <p:ext uri="{BB962C8B-B14F-4D97-AF65-F5344CB8AC3E}">
        <p14:creationId xmlns:p14="http://schemas.microsoft.com/office/powerpoint/2010/main" val="8143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95" y="390110"/>
            <a:ext cx="9601200" cy="1485900"/>
          </a:xfrm>
        </p:spPr>
        <p:txBody>
          <a:bodyPr/>
          <a:lstStyle/>
          <a:p>
            <a:r>
              <a:rPr lang="en-US" dirty="0" smtClean="0"/>
              <a:t>Ovarian stimulation &amp; oocyte retrieval</a:t>
            </a:r>
            <a:br>
              <a:rPr lang="en-US" dirty="0" smtClean="0"/>
            </a:br>
            <a:r>
              <a:rPr lang="en-US" dirty="0" smtClean="0"/>
              <a:t>(GnRH agonist)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77" y="1876010"/>
            <a:ext cx="4340889" cy="286247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73" y="1360492"/>
            <a:ext cx="3132483" cy="54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7" y="308113"/>
            <a:ext cx="10575235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Co-incubation of sperm + egg in petri dish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~70% success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1" y="1322837"/>
            <a:ext cx="5535163" cy="5535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7531" y="6488668"/>
            <a:ext cx="2744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Paul R et al (2013).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635</TotalTime>
  <Words>384</Words>
  <Application>Microsoft Office PowerPoint</Application>
  <PresentationFormat>Widescreen</PresentationFormat>
  <Paragraphs>84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Wingdings</vt:lpstr>
      <vt:lpstr>Crop</vt:lpstr>
      <vt:lpstr>Human germline modification</vt:lpstr>
      <vt:lpstr>Fatal genetic disorders   No cure</vt:lpstr>
      <vt:lpstr>1 in 3 infant deaths are  from genetic disorders</vt:lpstr>
      <vt:lpstr>Maternal Age  Carrier for unwanted gene? Down Syndrome</vt:lpstr>
      <vt:lpstr>What can we do about this?</vt:lpstr>
      <vt:lpstr>Genetic Modification at Embryonic Stage</vt:lpstr>
      <vt:lpstr>Preimplantation Genetic Diagnosis (PGD)</vt:lpstr>
      <vt:lpstr>Ovarian stimulation &amp; oocyte retrieval (GnRH agonist)</vt:lpstr>
      <vt:lpstr>Co-incubation of sperm + egg in petri dish        ~70% success rate</vt:lpstr>
      <vt:lpstr>2) Embryo Biopsy</vt:lpstr>
      <vt:lpstr>3 – 5 days post fertilization, biopsy occurs</vt:lpstr>
      <vt:lpstr>3) FISH  Screen for genetic abnormalities</vt:lpstr>
      <vt:lpstr>Select Normal Embryo  &amp;  Discard Abnormal</vt:lpstr>
      <vt:lpstr>Embryonic transfer &amp; pregnancy</vt:lpstr>
      <vt:lpstr>Mitochondrial Replacement Therapy (MRT)   Legal in UK Since 2015</vt:lpstr>
      <vt:lpstr>PowerPoint Presentation</vt:lpstr>
      <vt:lpstr>PowerPoint Presentation</vt:lpstr>
      <vt:lpstr>PowerPoint Presentation</vt:lpstr>
      <vt:lpstr>CRISPR/Cas9 Clustered Regularly Interspaced Palindromic Repeats 2 components </vt:lpstr>
      <vt:lpstr>1) Guide RNA   2) Cas9</vt:lpstr>
      <vt:lpstr>HDR vs. NHEJ </vt:lpstr>
      <vt:lpstr>Microinjection into Cytoplasm/Nucleus</vt:lpstr>
      <vt:lpstr>Microinjection</vt:lpstr>
      <vt:lpstr>Electroporation of zygote “Nucleofection”</vt:lpstr>
      <vt:lpstr>Limitations to Germline Modification</vt:lpstr>
      <vt:lpstr>CRISPR/Cas9: </vt:lpstr>
      <vt:lpstr>PGD/IVF/MRT </vt:lpstr>
      <vt:lpstr>Proposed Regulation of Human Germline Modification</vt:lpstr>
      <vt:lpstr>Tripronuclear (3n) Zygotes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germline modification</dc:title>
  <dc:creator>Scott Smith</dc:creator>
  <cp:lastModifiedBy>Scott Smith</cp:lastModifiedBy>
  <cp:revision>37</cp:revision>
  <dcterms:created xsi:type="dcterms:W3CDTF">2019-05-07T07:00:10Z</dcterms:created>
  <dcterms:modified xsi:type="dcterms:W3CDTF">2019-05-07T17:35:53Z</dcterms:modified>
</cp:coreProperties>
</file>