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7" r:id="rId2"/>
    <p:sldId id="567" r:id="rId3"/>
    <p:sldId id="630" r:id="rId4"/>
    <p:sldId id="631" r:id="rId5"/>
    <p:sldId id="632" r:id="rId6"/>
    <p:sldId id="633" r:id="rId7"/>
    <p:sldId id="634" r:id="rId8"/>
    <p:sldId id="703" r:id="rId9"/>
    <p:sldId id="636" r:id="rId10"/>
    <p:sldId id="692" r:id="rId11"/>
    <p:sldId id="572" r:id="rId12"/>
    <p:sldId id="573" r:id="rId13"/>
    <p:sldId id="574" r:id="rId14"/>
    <p:sldId id="576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5" r:id="rId28"/>
    <p:sldId id="693" r:id="rId29"/>
    <p:sldId id="603" r:id="rId30"/>
    <p:sldId id="604" r:id="rId31"/>
    <p:sldId id="605" r:id="rId32"/>
    <p:sldId id="606" r:id="rId33"/>
    <p:sldId id="624" r:id="rId34"/>
    <p:sldId id="629" r:id="rId35"/>
    <p:sldId id="628" r:id="rId36"/>
    <p:sldId id="627" r:id="rId37"/>
    <p:sldId id="626" r:id="rId38"/>
    <p:sldId id="625" r:id="rId39"/>
    <p:sldId id="607" r:id="rId40"/>
    <p:sldId id="623" r:id="rId41"/>
    <p:sldId id="622" r:id="rId42"/>
    <p:sldId id="621" r:id="rId43"/>
    <p:sldId id="620" r:id="rId44"/>
    <p:sldId id="619" r:id="rId45"/>
    <p:sldId id="618" r:id="rId46"/>
    <p:sldId id="617" r:id="rId47"/>
    <p:sldId id="616" r:id="rId48"/>
    <p:sldId id="614" r:id="rId49"/>
    <p:sldId id="615" r:id="rId50"/>
    <p:sldId id="613" r:id="rId51"/>
    <p:sldId id="612" r:id="rId52"/>
    <p:sldId id="611" r:id="rId53"/>
    <p:sldId id="609" r:id="rId54"/>
    <p:sldId id="608" r:id="rId55"/>
    <p:sldId id="637" r:id="rId56"/>
    <p:sldId id="723" r:id="rId57"/>
    <p:sldId id="660" r:id="rId58"/>
    <p:sldId id="751" r:id="rId59"/>
    <p:sldId id="752" r:id="rId60"/>
    <p:sldId id="753" r:id="rId61"/>
    <p:sldId id="704" r:id="rId62"/>
    <p:sldId id="641" r:id="rId63"/>
    <p:sldId id="663" r:id="rId64"/>
    <p:sldId id="662" r:id="rId65"/>
    <p:sldId id="643" r:id="rId66"/>
    <p:sldId id="644" r:id="rId67"/>
    <p:sldId id="645" r:id="rId68"/>
    <p:sldId id="646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66" r:id="rId78"/>
    <p:sldId id="705" r:id="rId79"/>
    <p:sldId id="744" r:id="rId80"/>
    <p:sldId id="745" r:id="rId81"/>
    <p:sldId id="746" r:id="rId82"/>
    <p:sldId id="694" r:id="rId83"/>
    <p:sldId id="711" r:id="rId84"/>
    <p:sldId id="712" r:id="rId85"/>
    <p:sldId id="690" r:id="rId86"/>
    <p:sldId id="665" r:id="rId87"/>
    <p:sldId id="689" r:id="rId88"/>
    <p:sldId id="681" r:id="rId89"/>
    <p:sldId id="682" r:id="rId90"/>
    <p:sldId id="683" r:id="rId91"/>
    <p:sldId id="700" r:id="rId92"/>
    <p:sldId id="685" r:id="rId93"/>
    <p:sldId id="686" r:id="rId94"/>
    <p:sldId id="687" r:id="rId95"/>
    <p:sldId id="702" r:id="rId96"/>
    <p:sldId id="696" r:id="rId97"/>
    <p:sldId id="477" r:id="rId98"/>
    <p:sldId id="720" r:id="rId99"/>
    <p:sldId id="721" r:id="rId100"/>
    <p:sldId id="754" r:id="rId101"/>
    <p:sldId id="741" r:id="rId102"/>
    <p:sldId id="757" r:id="rId103"/>
    <p:sldId id="713" r:id="rId104"/>
    <p:sldId id="715" r:id="rId105"/>
    <p:sldId id="727" r:id="rId106"/>
    <p:sldId id="719" r:id="rId107"/>
    <p:sldId id="728" r:id="rId108"/>
    <p:sldId id="729" r:id="rId109"/>
    <p:sldId id="718" r:id="rId110"/>
    <p:sldId id="730" r:id="rId111"/>
    <p:sldId id="717" r:id="rId112"/>
    <p:sldId id="747" r:id="rId113"/>
    <p:sldId id="749" r:id="rId114"/>
    <p:sldId id="733" r:id="rId115"/>
    <p:sldId id="735" r:id="rId116"/>
    <p:sldId id="734" r:id="rId117"/>
    <p:sldId id="716" r:id="rId118"/>
    <p:sldId id="736" r:id="rId119"/>
    <p:sldId id="714" r:id="rId120"/>
    <p:sldId id="756" r:id="rId121"/>
    <p:sldId id="547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D0"/>
    <a:srgbClr val="FFDDDD"/>
    <a:srgbClr val="FFFFEE"/>
    <a:srgbClr val="FF8000"/>
    <a:srgbClr val="FFEEFF"/>
    <a:srgbClr val="F98000"/>
    <a:srgbClr val="D08000"/>
    <a:srgbClr val="FF9900"/>
    <a:srgbClr val="FFCCFF"/>
    <a:srgbClr val="E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750" autoAdjust="0"/>
  </p:normalViewPr>
  <p:slideViewPr>
    <p:cSldViewPr>
      <p:cViewPr varScale="1">
        <p:scale>
          <a:sx n="78" d="100"/>
          <a:sy n="78" d="100"/>
        </p:scale>
        <p:origin x="619" y="58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54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815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8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D0D0">
              <a:alpha val="4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of your research?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60357" y="1295400"/>
            <a:ext cx="3554842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may be able to modify a program… could not write a program from scratch.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801" y="1300144"/>
            <a:ext cx="3155093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don’t have any experience in computer programming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192" y="5418048"/>
            <a:ext cx="3155093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worked with Java and Kotlin in mobile software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4013" y="5627553"/>
            <a:ext cx="386420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basic/intermediate experience with python and java</a:t>
            </a: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6" grpId="0" animBg="1"/>
      <p:bldP spid="1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0EABD-A4E3-4B5B-B499-829884824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r="6666"/>
          <a:stretch/>
        </p:blipFill>
        <p:spPr>
          <a:xfrm>
            <a:off x="133350" y="76200"/>
            <a:ext cx="8801100" cy="4243495"/>
          </a:xfrm>
          <a:prstGeom prst="rect">
            <a:avLst/>
          </a:prstGeom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www.people.vcu.edu/~elhaij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Click MICR 653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1828800" y="944562"/>
            <a:ext cx="305391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5849942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 I. </a:t>
            </a:r>
            <a:r>
              <a:rPr lang="en-US" sz="2400" b="1" dirty="0"/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 I. </a:t>
            </a:r>
            <a:r>
              <a:rPr lang="en-US" sz="2400" b="1" dirty="0"/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HIV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III. </a:t>
            </a:r>
            <a:r>
              <a:rPr lang="en-US" sz="2400" b="1" dirty="0"/>
              <a:t>Determination 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716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5875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906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Explorer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III. </a:t>
            </a:r>
            <a:r>
              <a:rPr lang="en-US" sz="2400" b="1" dirty="0"/>
              <a:t>Determination 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Metabolic correlates to N-deprivation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3375" y="53816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What enzymes of carbon metabolism are affected by N-starvation?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29876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33CC33"/>
                </a:solidFill>
                <a:latin typeface="Times New Roman" panose="02020603050405020304" pitchFamily="18" charset="0"/>
              </a:rPr>
              <a:t>Carbon fixation</a:t>
            </a: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-76200" y="1046163"/>
            <a:ext cx="7620000" cy="4692650"/>
            <a:chOff x="-48" y="659"/>
            <a:chExt cx="4800" cy="295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3906" r="1875" b="4688"/>
            <a:stretch>
              <a:fillRect/>
            </a:stretch>
          </p:blipFill>
          <p:spPr bwMode="auto">
            <a:xfrm>
              <a:off x="960" y="696"/>
              <a:ext cx="3792" cy="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-48" y="2132"/>
              <a:ext cx="11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Pentose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Phosphate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Pathway</a:t>
              </a: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1016" y="1104"/>
              <a:ext cx="3672" cy="2136"/>
            </a:xfrm>
            <a:custGeom>
              <a:avLst/>
              <a:gdLst>
                <a:gd name="T0" fmla="*/ 568 w 3672"/>
                <a:gd name="T1" fmla="*/ 384 h 2136"/>
                <a:gd name="T2" fmla="*/ 88 w 3672"/>
                <a:gd name="T3" fmla="*/ 720 h 2136"/>
                <a:gd name="T4" fmla="*/ 88 w 3672"/>
                <a:gd name="T5" fmla="*/ 1872 h 2136"/>
                <a:gd name="T6" fmla="*/ 616 w 3672"/>
                <a:gd name="T7" fmla="*/ 2112 h 2136"/>
                <a:gd name="T8" fmla="*/ 2248 w 3672"/>
                <a:gd name="T9" fmla="*/ 1728 h 2136"/>
                <a:gd name="T10" fmla="*/ 2728 w 3672"/>
                <a:gd name="T11" fmla="*/ 1104 h 2136"/>
                <a:gd name="T12" fmla="*/ 3304 w 3672"/>
                <a:gd name="T13" fmla="*/ 1056 h 2136"/>
                <a:gd name="T14" fmla="*/ 3592 w 3672"/>
                <a:gd name="T15" fmla="*/ 720 h 2136"/>
                <a:gd name="T16" fmla="*/ 2824 w 3672"/>
                <a:gd name="T17" fmla="*/ 0 h 2136"/>
                <a:gd name="T18" fmla="*/ 1624 w 3672"/>
                <a:gd name="T19" fmla="*/ 192 h 2136"/>
                <a:gd name="T20" fmla="*/ 568 w 3672"/>
                <a:gd name="T21" fmla="*/ 384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2" h="2136">
                  <a:moveTo>
                    <a:pt x="568" y="384"/>
                  </a:moveTo>
                  <a:cubicBezTo>
                    <a:pt x="312" y="472"/>
                    <a:pt x="168" y="472"/>
                    <a:pt x="88" y="720"/>
                  </a:cubicBezTo>
                  <a:cubicBezTo>
                    <a:pt x="8" y="968"/>
                    <a:pt x="0" y="1640"/>
                    <a:pt x="88" y="1872"/>
                  </a:cubicBezTo>
                  <a:cubicBezTo>
                    <a:pt x="176" y="2104"/>
                    <a:pt x="256" y="2136"/>
                    <a:pt x="616" y="2112"/>
                  </a:cubicBezTo>
                  <a:cubicBezTo>
                    <a:pt x="976" y="2088"/>
                    <a:pt x="1896" y="1896"/>
                    <a:pt x="2248" y="1728"/>
                  </a:cubicBezTo>
                  <a:cubicBezTo>
                    <a:pt x="2600" y="1560"/>
                    <a:pt x="2552" y="1216"/>
                    <a:pt x="2728" y="1104"/>
                  </a:cubicBezTo>
                  <a:cubicBezTo>
                    <a:pt x="2904" y="992"/>
                    <a:pt x="3160" y="1120"/>
                    <a:pt x="3304" y="1056"/>
                  </a:cubicBezTo>
                  <a:cubicBezTo>
                    <a:pt x="3448" y="992"/>
                    <a:pt x="3672" y="896"/>
                    <a:pt x="3592" y="720"/>
                  </a:cubicBezTo>
                  <a:cubicBezTo>
                    <a:pt x="3512" y="544"/>
                    <a:pt x="3152" y="88"/>
                    <a:pt x="2824" y="0"/>
                  </a:cubicBezTo>
                  <a:lnTo>
                    <a:pt x="1624" y="192"/>
                  </a:lnTo>
                  <a:cubicBezTo>
                    <a:pt x="1248" y="256"/>
                    <a:pt x="824" y="296"/>
                    <a:pt x="568" y="384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-48" y="74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Glycogen</a:t>
              </a:r>
              <a:b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metabolism</a:t>
              </a: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928" y="659"/>
              <a:ext cx="1746" cy="1069"/>
            </a:xfrm>
            <a:custGeom>
              <a:avLst/>
              <a:gdLst>
                <a:gd name="T0" fmla="*/ 224 w 1746"/>
                <a:gd name="T1" fmla="*/ 61 h 1069"/>
                <a:gd name="T2" fmla="*/ 80 w 1746"/>
                <a:gd name="T3" fmla="*/ 397 h 1069"/>
                <a:gd name="T4" fmla="*/ 272 w 1746"/>
                <a:gd name="T5" fmla="*/ 877 h 1069"/>
                <a:gd name="T6" fmla="*/ 608 w 1746"/>
                <a:gd name="T7" fmla="*/ 1021 h 1069"/>
                <a:gd name="T8" fmla="*/ 992 w 1746"/>
                <a:gd name="T9" fmla="*/ 1021 h 1069"/>
                <a:gd name="T10" fmla="*/ 1184 w 1746"/>
                <a:gd name="T11" fmla="*/ 733 h 1069"/>
                <a:gd name="T12" fmla="*/ 1664 w 1746"/>
                <a:gd name="T13" fmla="*/ 685 h 1069"/>
                <a:gd name="T14" fmla="*/ 1674 w 1746"/>
                <a:gd name="T15" fmla="*/ 426 h 1069"/>
                <a:gd name="T16" fmla="*/ 1424 w 1746"/>
                <a:gd name="T17" fmla="*/ 61 h 1069"/>
                <a:gd name="T18" fmla="*/ 224 w 1746"/>
                <a:gd name="T19" fmla="*/ 6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6" h="1069">
                  <a:moveTo>
                    <a:pt x="224" y="61"/>
                  </a:moveTo>
                  <a:cubicBezTo>
                    <a:pt x="0" y="117"/>
                    <a:pt x="72" y="261"/>
                    <a:pt x="80" y="397"/>
                  </a:cubicBezTo>
                  <a:cubicBezTo>
                    <a:pt x="88" y="533"/>
                    <a:pt x="184" y="773"/>
                    <a:pt x="272" y="877"/>
                  </a:cubicBezTo>
                  <a:cubicBezTo>
                    <a:pt x="360" y="981"/>
                    <a:pt x="488" y="997"/>
                    <a:pt x="608" y="1021"/>
                  </a:cubicBezTo>
                  <a:cubicBezTo>
                    <a:pt x="728" y="1045"/>
                    <a:pt x="896" y="1069"/>
                    <a:pt x="992" y="1021"/>
                  </a:cubicBezTo>
                  <a:cubicBezTo>
                    <a:pt x="1088" y="973"/>
                    <a:pt x="1072" y="789"/>
                    <a:pt x="1184" y="733"/>
                  </a:cubicBezTo>
                  <a:cubicBezTo>
                    <a:pt x="1296" y="677"/>
                    <a:pt x="1582" y="736"/>
                    <a:pt x="1664" y="685"/>
                  </a:cubicBezTo>
                  <a:cubicBezTo>
                    <a:pt x="1746" y="634"/>
                    <a:pt x="1714" y="530"/>
                    <a:pt x="1674" y="426"/>
                  </a:cubicBezTo>
                  <a:cubicBezTo>
                    <a:pt x="1634" y="322"/>
                    <a:pt x="1666" y="122"/>
                    <a:pt x="1424" y="61"/>
                  </a:cubicBezTo>
                  <a:cubicBezTo>
                    <a:pt x="1182" y="0"/>
                    <a:pt x="448" y="5"/>
                    <a:pt x="224" y="61"/>
                  </a:cubicBez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1474" y="874"/>
              <a:ext cx="3262" cy="2411"/>
            </a:xfrm>
            <a:custGeom>
              <a:avLst/>
              <a:gdLst>
                <a:gd name="T0" fmla="*/ 2894 w 3262"/>
                <a:gd name="T1" fmla="*/ 1784 h 2411"/>
                <a:gd name="T2" fmla="*/ 3182 w 3262"/>
                <a:gd name="T3" fmla="*/ 968 h 2411"/>
                <a:gd name="T4" fmla="*/ 2414 w 3262"/>
                <a:gd name="T5" fmla="*/ 104 h 2411"/>
                <a:gd name="T6" fmla="*/ 1166 w 3262"/>
                <a:gd name="T7" fmla="*/ 344 h 2411"/>
                <a:gd name="T8" fmla="*/ 436 w 3262"/>
                <a:gd name="T9" fmla="*/ 1506 h 2411"/>
                <a:gd name="T10" fmla="*/ 225 w 3262"/>
                <a:gd name="T11" fmla="*/ 2034 h 2411"/>
                <a:gd name="T12" fmla="*/ 24 w 3262"/>
                <a:gd name="T13" fmla="*/ 2216 h 2411"/>
                <a:gd name="T14" fmla="*/ 81 w 3262"/>
                <a:gd name="T15" fmla="*/ 2331 h 2411"/>
                <a:gd name="T16" fmla="*/ 398 w 3262"/>
                <a:gd name="T17" fmla="*/ 2408 h 2411"/>
                <a:gd name="T18" fmla="*/ 1982 w 3262"/>
                <a:gd name="T19" fmla="*/ 2312 h 2411"/>
                <a:gd name="T20" fmla="*/ 2366 w 3262"/>
                <a:gd name="T21" fmla="*/ 2312 h 2411"/>
                <a:gd name="T22" fmla="*/ 2510 w 3262"/>
                <a:gd name="T23" fmla="*/ 1928 h 2411"/>
                <a:gd name="T24" fmla="*/ 2894 w 3262"/>
                <a:gd name="T25" fmla="*/ 178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2" h="2411">
                  <a:moveTo>
                    <a:pt x="2894" y="1784"/>
                  </a:moveTo>
                  <a:cubicBezTo>
                    <a:pt x="3006" y="1624"/>
                    <a:pt x="3262" y="1248"/>
                    <a:pt x="3182" y="968"/>
                  </a:cubicBezTo>
                  <a:cubicBezTo>
                    <a:pt x="3102" y="688"/>
                    <a:pt x="2750" y="208"/>
                    <a:pt x="2414" y="104"/>
                  </a:cubicBezTo>
                  <a:cubicBezTo>
                    <a:pt x="2078" y="0"/>
                    <a:pt x="1496" y="110"/>
                    <a:pt x="1166" y="344"/>
                  </a:cubicBezTo>
                  <a:cubicBezTo>
                    <a:pt x="836" y="578"/>
                    <a:pt x="593" y="1224"/>
                    <a:pt x="436" y="1506"/>
                  </a:cubicBezTo>
                  <a:cubicBezTo>
                    <a:pt x="279" y="1788"/>
                    <a:pt x="294" y="1916"/>
                    <a:pt x="225" y="2034"/>
                  </a:cubicBezTo>
                  <a:cubicBezTo>
                    <a:pt x="156" y="2152"/>
                    <a:pt x="48" y="2167"/>
                    <a:pt x="24" y="2216"/>
                  </a:cubicBezTo>
                  <a:cubicBezTo>
                    <a:pt x="0" y="2265"/>
                    <a:pt x="19" y="2299"/>
                    <a:pt x="81" y="2331"/>
                  </a:cubicBezTo>
                  <a:cubicBezTo>
                    <a:pt x="143" y="2363"/>
                    <a:pt x="81" y="2411"/>
                    <a:pt x="398" y="2408"/>
                  </a:cubicBezTo>
                  <a:lnTo>
                    <a:pt x="1982" y="2312"/>
                  </a:lnTo>
                  <a:cubicBezTo>
                    <a:pt x="2310" y="2296"/>
                    <a:pt x="2278" y="2376"/>
                    <a:pt x="2366" y="2312"/>
                  </a:cubicBezTo>
                  <a:cubicBezTo>
                    <a:pt x="2454" y="2248"/>
                    <a:pt x="2422" y="2016"/>
                    <a:pt x="2510" y="1928"/>
                  </a:cubicBezTo>
                  <a:cubicBezTo>
                    <a:pt x="2598" y="1840"/>
                    <a:pt x="2782" y="1944"/>
                    <a:pt x="2894" y="1784"/>
                  </a:cubicBezTo>
                  <a:close/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385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8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9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chip 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chip 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V. </a:t>
            </a:r>
            <a:r>
              <a:rPr lang="en-US" sz="2400" b="1" dirty="0"/>
              <a:t>CRISPRs 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V. </a:t>
            </a:r>
            <a:r>
              <a:rPr lang="en-US" sz="2400" b="1" dirty="0"/>
              <a:t>CRISPRs 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VI. </a:t>
            </a:r>
            <a:r>
              <a:rPr lang="en-US" sz="2400" b="1" dirty="0"/>
              <a:t>Finding 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3810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CRISPRs in enteric bacteria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VI.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Finding targets for DNA-binding proteins (targets known)	</a:t>
            </a:r>
            <a:endParaRPr lang="en-US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170" y="337738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VII. </a:t>
            </a:r>
            <a:r>
              <a:rPr lang="en-US" b="1" dirty="0"/>
              <a:t>Finding targets for DNA-binding proteins (genes known)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210" y="380474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VIII. </a:t>
            </a:r>
            <a:r>
              <a:rPr lang="en-US" b="1" dirty="0"/>
              <a:t>Identifying proteins by pattern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590" y="422741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IX. </a:t>
            </a:r>
            <a:r>
              <a:rPr lang="en-US" b="1" dirty="0"/>
              <a:t>Statistics – What does chi-squared really mean?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672" y="465477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X. </a:t>
            </a:r>
            <a:r>
              <a:rPr lang="en-US" b="1" dirty="0"/>
              <a:t>Statistics – What does t-test really mean?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472" y="507230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XI. </a:t>
            </a:r>
            <a:r>
              <a:rPr lang="en-US" b="1" dirty="0"/>
              <a:t>Integrated analysis of viral proteins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9C6E8-BE19-4537-9650-6AF6418FEFF8}"/>
              </a:ext>
            </a:extLst>
          </p:cNvPr>
          <p:cNvSpPr txBox="1"/>
          <p:nvPr/>
        </p:nvSpPr>
        <p:spPr>
          <a:xfrm>
            <a:off x="524052" y="550651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XII. </a:t>
            </a:r>
            <a:r>
              <a:rPr lang="en-US" b="1" dirty="0"/>
              <a:t>Analysis of protein structure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105AD-8F85-4AAA-B361-3B28C3782A74}"/>
              </a:ext>
            </a:extLst>
          </p:cNvPr>
          <p:cNvSpPr txBox="1"/>
          <p:nvPr/>
        </p:nvSpPr>
        <p:spPr>
          <a:xfrm>
            <a:off x="420328" y="5943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XIII. </a:t>
            </a:r>
            <a:r>
              <a:rPr lang="en-US" b="1" dirty="0"/>
              <a:t>Search scientific literature through pattern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Musicologist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Microbiologist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5600" y="3341511"/>
            <a:ext cx="1752600" cy="209727"/>
            <a:chOff x="6858000" y="3341511"/>
            <a:chExt cx="1752600" cy="2097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0" y="3551238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7176912" y="3341511"/>
              <a:ext cx="1143000" cy="198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2079625"/>
            <a:ext cx="2011363" cy="2263775"/>
            <a:chOff x="4495800" y="2079625"/>
            <a:chExt cx="2011363" cy="2263775"/>
          </a:xfrm>
        </p:grpSpPr>
        <p:sp>
          <p:nvSpPr>
            <p:cNvPr id="24578" name="AutoShape 2"/>
            <p:cNvSpPr>
              <a:spLocks noChangeAspect="1" noChangeArrowheads="1"/>
            </p:cNvSpPr>
            <p:nvPr/>
          </p:nvSpPr>
          <p:spPr bwMode="auto">
            <a:xfrm>
              <a:off x="4495800" y="2079625"/>
              <a:ext cx="2011363" cy="2263775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495800" y="3024188"/>
              <a:ext cx="1709738" cy="657225"/>
              <a:chOff x="4413" y="1905"/>
              <a:chExt cx="1077" cy="414"/>
            </a:xfrm>
          </p:grpSpPr>
          <p:sp>
            <p:nvSpPr>
              <p:cNvPr id="24586" name="Line 25"/>
              <p:cNvSpPr>
                <a:spLocks noChangeShapeType="1"/>
              </p:cNvSpPr>
              <p:nvPr/>
            </p:nvSpPr>
            <p:spPr bwMode="auto">
              <a:xfrm>
                <a:off x="4413" y="2319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4518" y="2163"/>
                <a:ext cx="864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88" name="Text Box 27"/>
              <p:cNvSpPr txBox="1">
                <a:spLocks noChangeArrowheads="1"/>
              </p:cNvSpPr>
              <p:nvPr/>
            </p:nvSpPr>
            <p:spPr bwMode="auto">
              <a:xfrm>
                <a:off x="4512" y="1905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Globin</a:t>
                </a:r>
              </a:p>
            </p:txBody>
          </p:sp>
        </p:grpSp>
        <p:sp>
          <p:nvSpPr>
            <p:cNvPr id="24583" name="Rectangle 28"/>
            <p:cNvSpPr>
              <a:spLocks noChangeArrowheads="1"/>
            </p:cNvSpPr>
            <p:nvPr/>
          </p:nvSpPr>
          <p:spPr bwMode="auto">
            <a:xfrm>
              <a:off x="4495800" y="2584450"/>
              <a:ext cx="1524000" cy="17589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AutoShape 29"/>
            <p:cNvSpPr>
              <a:spLocks noChangeArrowheads="1"/>
            </p:cNvSpPr>
            <p:nvPr/>
          </p:nvSpPr>
          <p:spPr bwMode="auto">
            <a:xfrm rot="5400000" flipH="1">
              <a:off x="5164931" y="3231357"/>
              <a:ext cx="1914525" cy="252412"/>
            </a:xfrm>
            <a:prstGeom prst="parallelogram">
              <a:avLst>
                <a:gd name="adj" fmla="val 84136"/>
              </a:avLst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Text Box 30"/>
            <p:cNvSpPr txBox="1">
              <a:spLocks noChangeArrowheads="1"/>
            </p:cNvSpPr>
            <p:nvPr/>
          </p:nvSpPr>
          <p:spPr bwMode="auto">
            <a:xfrm>
              <a:off x="4600575" y="2971800"/>
              <a:ext cx="1371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Arial Black" pitchFamily="34" charset="0"/>
                </a:rPr>
                <a:t>Blast</a:t>
              </a:r>
            </a:p>
          </p:txBody>
        </p:sp>
      </p:grpSp>
      <p:pic>
        <p:nvPicPr>
          <p:cNvPr id="31" name="Picture 18" descr="lab-geek-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43840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01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05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 rot="19625840">
            <a:off x="1144860" y="3832210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Algorithm to extract REP sequences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568176" y="4780479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0EABD-A4E3-4B5B-B499-829884824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r="6666"/>
          <a:stretch/>
        </p:blipFill>
        <p:spPr>
          <a:xfrm>
            <a:off x="133350" y="76200"/>
            <a:ext cx="8801100" cy="4243495"/>
          </a:xfrm>
          <a:prstGeom prst="rect">
            <a:avLst/>
          </a:prstGeom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www.people.vcu.edu/~elhaij</a:t>
            </a:r>
            <a:br>
              <a:rPr lang="en-US" altLang="en-US" dirty="0"/>
            </a:br>
            <a:r>
              <a:rPr lang="en-US" altLang="en-US" dirty="0"/>
              <a:t>Click MICR 653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1828800" y="944562"/>
            <a:ext cx="305391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77684" y="380547"/>
            <a:ext cx="4953000" cy="962025"/>
            <a:chOff x="882" y="210"/>
            <a:chExt cx="3120" cy="606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38514" y="1875972"/>
            <a:ext cx="246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2086" y="4296228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8365" y="32475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81086" y="3857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5334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20935" y="4862286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754461" y="5661011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963056" y="5762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25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urier New" pitchFamily="49" charset="0"/>
              </a:rPr>
              <a:t>"</a:t>
            </a:r>
            <a:r>
              <a:rPr lang="en-US" altLang="en-US" sz="2400" dirty="0" err="1">
                <a:solidFill>
                  <a:schemeClr val="bg1"/>
                </a:solidFill>
                <a:latin typeface="Courier New" pitchFamily="49" charset="0"/>
              </a:rPr>
              <a:t>repeat_region</a:t>
            </a:r>
            <a:r>
              <a:rPr lang="en-US" altLang="en-US" sz="2400" dirty="0">
                <a:solidFill>
                  <a:schemeClr val="bg1"/>
                </a:solidFill>
                <a:latin typeface="Courier New" pitchFamily="49" charset="0"/>
              </a:rPr>
              <a:t> ...(#...)**(#...)*..'(</a:t>
            </a:r>
            <a:r>
              <a:rPr lang="en-US" altLang="en-US" sz="2400" dirty="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 dirty="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3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077155" y="13784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819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524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</a:rPr>
              <a:t>What if you don’t have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9928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“TATA box”?</a:t>
            </a:r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3" grpId="0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97497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(Through software tools)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nucleolin</a:t>
              </a:r>
              <a:r>
                <a:rPr lang="en-US" altLang="en-US" sz="1400" dirty="0">
                  <a:latin typeface="Courier New" pitchFamily="49" charset="0"/>
                </a:rPr>
                <a:t>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snRNP</a:t>
              </a:r>
              <a:r>
                <a:rPr lang="en-US" altLang="en-US" sz="1400" dirty="0">
                  <a:latin typeface="Courier New" pitchFamily="49" charset="0"/>
                </a:rPr>
                <a:t>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a'-actin </a:t>
              </a:r>
              <a:r>
                <a:rPr lang="en-US" altLang="en-US" sz="1400" dirty="0" err="1">
                  <a:latin typeface="Courier New" pitchFamily="49" charset="0"/>
                </a:rPr>
                <a:t>skel</a:t>
              </a:r>
              <a:r>
                <a:rPr lang="en-US" altLang="en-US" sz="1400" dirty="0">
                  <a:latin typeface="Courier New" pitchFamily="49" charset="0"/>
                </a:rPr>
                <a:t>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b'-actin	CGCGGCGGCGCCCTATAAAACCCAGCGGCGCGACGCGCCA</a:t>
              </a:r>
              <a:endParaRPr lang="en-US" altLang="en-US" sz="2400" dirty="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7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3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3407</Words>
  <Application>Microsoft Office PowerPoint</Application>
  <PresentationFormat>On-screen Show (4:3)</PresentationFormat>
  <Paragraphs>536</Paragraphs>
  <Slides>121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Arial</vt:lpstr>
      <vt:lpstr>Arial Black</vt:lpstr>
      <vt:lpstr>Book Antiqua</vt:lpstr>
      <vt:lpstr>Courier New</vt:lpstr>
      <vt:lpstr>Times New Roman</vt:lpstr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jeffe</cp:lastModifiedBy>
  <cp:revision>123</cp:revision>
  <dcterms:created xsi:type="dcterms:W3CDTF">2004-12-14T19:40:06Z</dcterms:created>
  <dcterms:modified xsi:type="dcterms:W3CDTF">2020-04-17T23:03:39Z</dcterms:modified>
</cp:coreProperties>
</file>