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56" r:id="rId4"/>
    <p:sldId id="261" r:id="rId5"/>
    <p:sldId id="262" r:id="rId6"/>
    <p:sldId id="264" r:id="rId7"/>
    <p:sldId id="263" r:id="rId8"/>
    <p:sldId id="265" r:id="rId9"/>
    <p:sldId id="267" r:id="rId10"/>
    <p:sldId id="257" r:id="rId11"/>
    <p:sldId id="258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C3AC4-4133-4524-8E56-3131E4D68CB8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F86E3-FCFE-4631-80F6-F8FCDF4B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4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Repeat: 24 to 47 </a:t>
            </a:r>
            <a:r>
              <a:rPr lang="en-US" dirty="0" err="1" smtClean="0"/>
              <a:t>bp</a:t>
            </a:r>
            <a:endParaRPr lang="en-US" dirty="0" smtClean="0"/>
          </a:p>
          <a:p>
            <a:r>
              <a:rPr lang="en-US" dirty="0" smtClean="0"/>
              <a:t>Spacers: 26 to 72bp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F86E3-FCFE-4631-80F6-F8FCDF4B9F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7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repeat: 240 </a:t>
            </a:r>
            <a:r>
              <a:rPr lang="en-US" dirty="0" err="1" smtClean="0"/>
              <a:t>nuc</a:t>
            </a:r>
            <a:r>
              <a:rPr lang="en-US" dirty="0" smtClean="0"/>
              <a:t> difference.</a:t>
            </a:r>
            <a:r>
              <a:rPr lang="en-US" baseline="0" dirty="0" smtClean="0"/>
              <a:t>  The 40nuc after the second repeat is more likely…</a:t>
            </a:r>
          </a:p>
          <a:p>
            <a:r>
              <a:rPr lang="en-US" baseline="0" dirty="0" smtClean="0"/>
              <a:t>Second repeat: There’s a 120 nucleotide difference from the beginning of the first repeat to the beginning of the second repeat.  </a:t>
            </a:r>
          </a:p>
          <a:p>
            <a:r>
              <a:rPr lang="en-US" baseline="0" dirty="0" smtClean="0"/>
              <a:t>Third repeat: There’s over 700 </a:t>
            </a:r>
            <a:r>
              <a:rPr lang="en-US" baseline="0" dirty="0" err="1" smtClean="0"/>
              <a:t>nuc</a:t>
            </a:r>
            <a:r>
              <a:rPr lang="en-US" baseline="0" dirty="0" smtClean="0"/>
              <a:t> difference between these two repeats.  Not likely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F86E3-FCFE-4631-80F6-F8FCDF4B9F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3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62nt</a:t>
            </a:r>
            <a:r>
              <a:rPr lang="en-US" baseline="0" dirty="0" smtClean="0"/>
              <a:t> repeat.  My algorithm divided it into 3 different 23nt repeats.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F86E3-FCFE-4631-80F6-F8FCDF4B9F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1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9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6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6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7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2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8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4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2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E0BD-14CD-40B2-87A7-88FF87D6EE0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F3D1B-4B3C-4327-BDAD-A903A159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.proxy.library.vcu.edu/nrmicro/journal/v11/n10/full/nrmicro3096.html" TargetMode="External"/><Relationship Id="rId2" Type="http://schemas.openxmlformats.org/officeDocument/2006/relationships/hyperlink" Target="http://www.nature.com.proxy.library.vcu.edu/nature/journal/v494/n7438/full/nature11927.html#supplementary-inform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 CRISPRs in </a:t>
            </a:r>
            <a:r>
              <a:rPr lang="en-US" dirty="0" err="1" smtClean="0"/>
              <a:t>mycobacteriophages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</a:t>
            </a:r>
            <a:r>
              <a:rPr lang="en-US" dirty="0" err="1" smtClean="0"/>
              <a:t>Siefring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8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108361" y="4012740"/>
            <a:ext cx="7829550" cy="2830619"/>
            <a:chOff x="1094704" y="1633888"/>
            <a:chExt cx="7829550" cy="2830619"/>
          </a:xfrm>
        </p:grpSpPr>
        <p:grpSp>
          <p:nvGrpSpPr>
            <p:cNvPr id="9" name="Group 8"/>
            <p:cNvGrpSpPr/>
            <p:nvPr/>
          </p:nvGrpSpPr>
          <p:grpSpPr>
            <a:xfrm>
              <a:off x="1094704" y="1633888"/>
              <a:ext cx="7829550" cy="2830619"/>
              <a:chOff x="2168346" y="3711848"/>
              <a:chExt cx="7829550" cy="2830619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8346" y="4256467"/>
                <a:ext cx="7829550" cy="2286000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2381629" y="3711848"/>
                <a:ext cx="39795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Third repeat in </a:t>
                </a:r>
                <a:r>
                  <a:rPr lang="en-US" dirty="0" err="1" smtClean="0"/>
                  <a:t>mycobacteriophage</a:t>
                </a:r>
                <a:r>
                  <a:rPr lang="en-US" dirty="0" smtClean="0"/>
                  <a:t> Giles</a:t>
                </a:r>
                <a:endParaRPr lang="en-US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559896" y="2137892"/>
              <a:ext cx="1737866" cy="19755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19136" y="4108361"/>
              <a:ext cx="1211208" cy="1825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99148" y="2720439"/>
            <a:ext cx="7686675" cy="1284030"/>
            <a:chOff x="994914" y="2477813"/>
            <a:chExt cx="7686675" cy="1284030"/>
          </a:xfrm>
        </p:grpSpPr>
        <p:grpSp>
          <p:nvGrpSpPr>
            <p:cNvPr id="16" name="Group 15"/>
            <p:cNvGrpSpPr/>
            <p:nvPr/>
          </p:nvGrpSpPr>
          <p:grpSpPr>
            <a:xfrm>
              <a:off x="994914" y="2949033"/>
              <a:ext cx="7686675" cy="812810"/>
              <a:chOff x="1050232" y="2538788"/>
              <a:chExt cx="7686675" cy="812810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0232" y="2551498"/>
                <a:ext cx="7686675" cy="800100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1443987" y="2538788"/>
                <a:ext cx="1853005" cy="16523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443987" y="2857253"/>
                <a:ext cx="1853005" cy="145403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077898" y="2477813"/>
              <a:ext cx="4176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Second repeat in </a:t>
              </a:r>
              <a:r>
                <a:rPr lang="en-US" dirty="0" err="1" smtClean="0"/>
                <a:t>mycobacteriophage</a:t>
              </a:r>
              <a:r>
                <a:rPr lang="en-US" dirty="0" smtClean="0"/>
                <a:t> Giles</a:t>
              </a:r>
              <a:endParaRPr lang="en-US" dirty="0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756635" y="-80578"/>
            <a:ext cx="10515600" cy="1325563"/>
          </a:xfrm>
        </p:spPr>
        <p:txBody>
          <a:bodyPr/>
          <a:lstStyle/>
          <a:p>
            <a:r>
              <a:rPr lang="en-US" dirty="0" err="1" smtClean="0"/>
              <a:t>Mycobacteriophage</a:t>
            </a:r>
            <a:r>
              <a:rPr lang="en-US" dirty="0" smtClean="0"/>
              <a:t> Giles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42081" y="1012555"/>
            <a:ext cx="7155334" cy="1729891"/>
            <a:chOff x="978795" y="993642"/>
            <a:chExt cx="7155334" cy="1729891"/>
          </a:xfrm>
        </p:grpSpPr>
        <p:grpSp>
          <p:nvGrpSpPr>
            <p:cNvPr id="21" name="Group 20"/>
            <p:cNvGrpSpPr/>
            <p:nvPr/>
          </p:nvGrpSpPr>
          <p:grpSpPr>
            <a:xfrm>
              <a:off x="978795" y="993642"/>
              <a:ext cx="7155334" cy="1729891"/>
              <a:chOff x="978795" y="993642"/>
              <a:chExt cx="7155334" cy="172989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299905" y="993642"/>
                <a:ext cx="3892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First repeat in </a:t>
                </a:r>
                <a:r>
                  <a:rPr lang="en-US" dirty="0" err="1" smtClean="0"/>
                  <a:t>mycobacteriophage</a:t>
                </a:r>
                <a:r>
                  <a:rPr lang="en-US" dirty="0" smtClean="0"/>
                  <a:t> Giles</a:t>
                </a:r>
                <a:endParaRPr lang="en-US" dirty="0"/>
              </a:p>
            </p:txBody>
          </p:sp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8795" y="1335997"/>
                <a:ext cx="7155334" cy="1387536"/>
              </a:xfrm>
              <a:prstGeom prst="rect">
                <a:avLst/>
              </a:prstGeom>
            </p:spPr>
          </p:pic>
        </p:grpSp>
        <p:sp>
          <p:nvSpPr>
            <p:cNvPr id="23" name="Rectangle 22"/>
            <p:cNvSpPr/>
            <p:nvPr/>
          </p:nvSpPr>
          <p:spPr>
            <a:xfrm>
              <a:off x="4065328" y="2133608"/>
              <a:ext cx="1853005" cy="14540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43987" y="1694236"/>
              <a:ext cx="2110582" cy="13280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60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961" y="2720012"/>
            <a:ext cx="7491010" cy="371076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Mycobacteriophage</a:t>
            </a:r>
            <a:r>
              <a:rPr lang="en-US" dirty="0" smtClean="0"/>
              <a:t> </a:t>
            </a:r>
            <a:r>
              <a:rPr lang="en-US" dirty="0" err="1" smtClean="0"/>
              <a:t>RedRock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536" y="1967224"/>
            <a:ext cx="9741064" cy="75278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841863" y="2625634"/>
            <a:ext cx="2651760" cy="142385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41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Searched for CRISPRs in 17 Cluster A </a:t>
            </a:r>
            <a:r>
              <a:rPr lang="en-US" dirty="0" err="1" smtClean="0"/>
              <a:t>mycobacteriophages</a:t>
            </a:r>
            <a:endParaRPr lang="en-US" dirty="0" smtClean="0"/>
          </a:p>
          <a:p>
            <a:pPr lvl="1"/>
            <a:r>
              <a:rPr lang="en-US" dirty="0" smtClean="0"/>
              <a:t>No 23nuc repeats</a:t>
            </a:r>
          </a:p>
        </p:txBody>
      </p:sp>
    </p:spTree>
    <p:extLst>
      <p:ext uri="{BB962C8B-B14F-4D97-AF65-F5344CB8AC3E}">
        <p14:creationId xmlns:p14="http://schemas.microsoft.com/office/powerpoint/2010/main" val="37990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 my algorithm so that it only catches spacers of a specific length (35 to 40 </a:t>
            </a:r>
            <a:r>
              <a:rPr lang="en-US" dirty="0" err="1" smtClean="0"/>
              <a:t>nuc</a:t>
            </a:r>
            <a:r>
              <a:rPr lang="en-US" dirty="0" smtClean="0"/>
              <a:t>).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this algorithm to search for CRISPRs in all phage on </a:t>
            </a:r>
            <a:r>
              <a:rPr lang="en-US" dirty="0" err="1" smtClean="0"/>
              <a:t>BioBIKE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4558"/>
            <a:ext cx="10515600" cy="132556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Sorek</a:t>
            </a:r>
            <a:r>
              <a:rPr lang="en-US" dirty="0"/>
              <a:t>, R., et al. (2008). CRISPR – a widespread system that provides acquired resistance against phages in bacteria and archaea. Nature Reviews Microbiology. 6: 181-186. </a:t>
            </a:r>
          </a:p>
          <a:p>
            <a:pPr lvl="0"/>
            <a:r>
              <a:rPr lang="en-US" dirty="0"/>
              <a:t>Seed, K., et al. (2013). A bacteriophage encodes its own CRISPR/</a:t>
            </a:r>
            <a:r>
              <a:rPr lang="en-US" dirty="0" err="1"/>
              <a:t>Cas</a:t>
            </a:r>
            <a:r>
              <a:rPr lang="en-US" dirty="0"/>
              <a:t> adaptive response to evade host innate immunity. Nature. 494: 489-491.  </a:t>
            </a:r>
            <a:r>
              <a:rPr lang="en-US" u="sng" dirty="0">
                <a:hlinkClick r:id="rId2"/>
              </a:rPr>
              <a:t>http://www.nature.com.proxy.library.vcu.edu/nature/journal/v494/n7438/full/nature11927.html#supplementary-information</a:t>
            </a:r>
            <a:endParaRPr lang="en-US" dirty="0"/>
          </a:p>
          <a:p>
            <a:pPr lvl="0"/>
            <a:r>
              <a:rPr lang="en-US" dirty="0"/>
              <a:t>Samson, J. E., et al. (2013). Revenge of the phages: defeating bacterial defenses. Nature Reviews Microbiology. 11: 675-687. </a:t>
            </a:r>
            <a:r>
              <a:rPr lang="en-US" u="sng" dirty="0">
                <a:hlinkClick r:id="rId3"/>
              </a:rPr>
              <a:t>http://www.nature.com.proxy.library.vcu.edu/nrmicro/journal/v11/n10/full/nrmicro3096.html</a:t>
            </a:r>
            <a:endParaRPr lang="en-US" dirty="0"/>
          </a:p>
          <a:p>
            <a:pPr lvl="0"/>
            <a:r>
              <a:rPr lang="en-US" dirty="0" err="1"/>
              <a:t>Westra</a:t>
            </a:r>
            <a:r>
              <a:rPr lang="en-US" dirty="0"/>
              <a:t>, et al. (2012). The CRISPRs, They are a-</a:t>
            </a:r>
            <a:r>
              <a:rPr lang="en-US" dirty="0" err="1"/>
              <a:t>changin</a:t>
            </a:r>
            <a:r>
              <a:rPr lang="en-US" dirty="0"/>
              <a:t>': How Prokaryotes Generate Adaptive Immunity. </a:t>
            </a:r>
            <a:r>
              <a:rPr lang="en-US" dirty="0" err="1"/>
              <a:t>Annu</a:t>
            </a:r>
            <a:r>
              <a:rPr lang="en-US" dirty="0"/>
              <a:t>. Rev. Genet. 46: 311-319.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Phage life cycle</a:t>
            </a:r>
            <a:endParaRPr lang="en-US" dirty="0"/>
          </a:p>
        </p:txBody>
      </p:sp>
      <p:pic>
        <p:nvPicPr>
          <p:cNvPr id="1026" name="Picture 2" descr="https://biotechkhan.files.wordpress.com/2014/06/wpid-picture_1113183207405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07353"/>
            <a:ext cx="9263720" cy="520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90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78166" y="1146567"/>
            <a:ext cx="3196107" cy="5581650"/>
            <a:chOff x="4152430" y="638175"/>
            <a:chExt cx="3196107" cy="55816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3462" y="638175"/>
              <a:ext cx="2505075" cy="55816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52430" y="1057610"/>
              <a:ext cx="847725" cy="456247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 flipH="1">
            <a:off x="4600911" y="4513052"/>
            <a:ext cx="349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Figure 1 of </a:t>
            </a:r>
            <a:r>
              <a:rPr lang="en-US" dirty="0" err="1" smtClean="0"/>
              <a:t>Westra</a:t>
            </a:r>
            <a:r>
              <a:rPr lang="en-US" dirty="0" smtClean="0"/>
              <a:t> et al (2012).  Simple representation of 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78166" y="30721"/>
            <a:ext cx="10515600" cy="1325563"/>
          </a:xfrm>
        </p:spPr>
        <p:txBody>
          <a:bodyPr/>
          <a:lstStyle/>
          <a:p>
            <a:r>
              <a:rPr lang="en-US" dirty="0" smtClean="0"/>
              <a:t>What is a CRISPR?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8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36" y="2380044"/>
            <a:ext cx="6490980" cy="33252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93860" y="5705341"/>
            <a:ext cx="342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1C from </a:t>
            </a:r>
            <a:r>
              <a:rPr lang="en-US" dirty="0" err="1" smtClean="0"/>
              <a:t>Sorek</a:t>
            </a:r>
            <a:r>
              <a:rPr lang="en-US" dirty="0"/>
              <a:t> </a:t>
            </a:r>
            <a:r>
              <a:rPr lang="en-US" dirty="0" smtClean="0"/>
              <a:t>et al (2008).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CRISPRs 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33870" y="2010712"/>
            <a:ext cx="126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945488" y="2338056"/>
            <a:ext cx="270456" cy="49529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5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et al 2013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36372" y="2020514"/>
            <a:ext cx="8779416" cy="3465885"/>
            <a:chOff x="1236372" y="2020514"/>
            <a:chExt cx="8779416" cy="3465885"/>
          </a:xfrm>
        </p:grpSpPr>
        <p:sp>
          <p:nvSpPr>
            <p:cNvPr id="3" name="Oval 2"/>
            <p:cNvSpPr/>
            <p:nvPr/>
          </p:nvSpPr>
          <p:spPr>
            <a:xfrm>
              <a:off x="1236372" y="2691684"/>
              <a:ext cx="4700789" cy="27947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V. </a:t>
              </a:r>
              <a:r>
                <a:rPr lang="en-US" dirty="0" err="1" smtClean="0"/>
                <a:t>cholerae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 rot="3404837">
              <a:off x="4986516" y="2837291"/>
              <a:ext cx="690798" cy="10691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86766" y="2087648"/>
              <a:ext cx="2067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O1 antigen receptor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5" idx="2"/>
              <a:endCxn id="4" idx="1"/>
            </p:cNvCxnSpPr>
            <p:nvPr/>
          </p:nvCxnSpPr>
          <p:spPr>
            <a:xfrm>
              <a:off x="4620511" y="2456980"/>
              <a:ext cx="522010" cy="62603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 rot="806030">
              <a:off x="5565409" y="2020514"/>
              <a:ext cx="1221713" cy="1440550"/>
              <a:chOff x="7681548" y="2906666"/>
              <a:chExt cx="1221713" cy="1440550"/>
            </a:xfrm>
          </p:grpSpPr>
          <p:sp>
            <p:nvSpPr>
              <p:cNvPr id="8" name="Flowchart: Decision 7"/>
              <p:cNvSpPr/>
              <p:nvPr/>
            </p:nvSpPr>
            <p:spPr>
              <a:xfrm rot="17927702">
                <a:off x="8165206" y="3083010"/>
                <a:ext cx="914400" cy="561711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8386722" y="3755386"/>
                <a:ext cx="126255" cy="591830"/>
              </a:xfrm>
              <a:custGeom>
                <a:avLst/>
                <a:gdLst>
                  <a:gd name="connsiteX0" fmla="*/ 10303 w 126255"/>
                  <a:gd name="connsiteY0" fmla="*/ 5245 h 591830"/>
                  <a:gd name="connsiteX1" fmla="*/ 126213 w 126255"/>
                  <a:gd name="connsiteY1" fmla="*/ 314338 h 591830"/>
                  <a:gd name="connsiteX2" fmla="*/ 23182 w 126255"/>
                  <a:gd name="connsiteY2" fmla="*/ 584794 h 591830"/>
                  <a:gd name="connsiteX3" fmla="*/ 10303 w 126255"/>
                  <a:gd name="connsiteY3" fmla="*/ 5245 h 59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55" h="591830">
                    <a:moveTo>
                      <a:pt x="10303" y="5245"/>
                    </a:moveTo>
                    <a:cubicBezTo>
                      <a:pt x="27475" y="-39831"/>
                      <a:pt x="124067" y="217747"/>
                      <a:pt x="126213" y="314338"/>
                    </a:cubicBezTo>
                    <a:cubicBezTo>
                      <a:pt x="128359" y="410929"/>
                      <a:pt x="48940" y="634163"/>
                      <a:pt x="23182" y="584794"/>
                    </a:cubicBezTo>
                    <a:cubicBezTo>
                      <a:pt x="-2576" y="535425"/>
                      <a:pt x="-6869" y="50321"/>
                      <a:pt x="10303" y="5245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rot="3134611">
                <a:off x="7982966" y="3655334"/>
                <a:ext cx="242790" cy="845626"/>
              </a:xfrm>
              <a:custGeom>
                <a:avLst/>
                <a:gdLst>
                  <a:gd name="connsiteX0" fmla="*/ 10303 w 126255"/>
                  <a:gd name="connsiteY0" fmla="*/ 5245 h 591830"/>
                  <a:gd name="connsiteX1" fmla="*/ 126213 w 126255"/>
                  <a:gd name="connsiteY1" fmla="*/ 314338 h 591830"/>
                  <a:gd name="connsiteX2" fmla="*/ 23182 w 126255"/>
                  <a:gd name="connsiteY2" fmla="*/ 584794 h 591830"/>
                  <a:gd name="connsiteX3" fmla="*/ 10303 w 126255"/>
                  <a:gd name="connsiteY3" fmla="*/ 5245 h 59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55" h="591830">
                    <a:moveTo>
                      <a:pt x="10303" y="5245"/>
                    </a:moveTo>
                    <a:cubicBezTo>
                      <a:pt x="27475" y="-39831"/>
                      <a:pt x="124067" y="217747"/>
                      <a:pt x="126213" y="314338"/>
                    </a:cubicBezTo>
                    <a:cubicBezTo>
                      <a:pt x="128359" y="410929"/>
                      <a:pt x="48940" y="634163"/>
                      <a:pt x="23182" y="584794"/>
                    </a:cubicBezTo>
                    <a:cubicBezTo>
                      <a:pt x="-2576" y="535425"/>
                      <a:pt x="-6869" y="50321"/>
                      <a:pt x="10303" y="5245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4768634">
                <a:off x="8000756" y="3529158"/>
                <a:ext cx="183808" cy="627471"/>
              </a:xfrm>
              <a:custGeom>
                <a:avLst/>
                <a:gdLst>
                  <a:gd name="connsiteX0" fmla="*/ 10303 w 126255"/>
                  <a:gd name="connsiteY0" fmla="*/ 5245 h 591830"/>
                  <a:gd name="connsiteX1" fmla="*/ 126213 w 126255"/>
                  <a:gd name="connsiteY1" fmla="*/ 314338 h 591830"/>
                  <a:gd name="connsiteX2" fmla="*/ 23182 w 126255"/>
                  <a:gd name="connsiteY2" fmla="*/ 584794 h 591830"/>
                  <a:gd name="connsiteX3" fmla="*/ 10303 w 126255"/>
                  <a:gd name="connsiteY3" fmla="*/ 5245 h 59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55" h="591830">
                    <a:moveTo>
                      <a:pt x="10303" y="5245"/>
                    </a:moveTo>
                    <a:cubicBezTo>
                      <a:pt x="27475" y="-39831"/>
                      <a:pt x="124067" y="217747"/>
                      <a:pt x="126213" y="314338"/>
                    </a:cubicBezTo>
                    <a:cubicBezTo>
                      <a:pt x="128359" y="410929"/>
                      <a:pt x="48940" y="634163"/>
                      <a:pt x="23182" y="584794"/>
                    </a:cubicBezTo>
                    <a:cubicBezTo>
                      <a:pt x="-2576" y="535425"/>
                      <a:pt x="-6869" y="50321"/>
                      <a:pt x="10303" y="5245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 flipH="1">
              <a:off x="6841916" y="2272314"/>
              <a:ext cx="872529" cy="29887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701628" y="2034276"/>
              <a:ext cx="2314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V. </a:t>
              </a:r>
              <a:r>
                <a:rPr lang="en-US" dirty="0" err="1"/>
                <a:t>c</a:t>
              </a:r>
              <a:r>
                <a:rPr lang="en-US" dirty="0" err="1" smtClean="0"/>
                <a:t>holerae</a:t>
              </a:r>
              <a:r>
                <a:rPr lang="en-US" dirty="0" smtClean="0"/>
                <a:t> phage ICP1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956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et al 2013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36372" y="2020514"/>
            <a:ext cx="8779416" cy="3465885"/>
            <a:chOff x="1236372" y="2020514"/>
            <a:chExt cx="8779416" cy="3465885"/>
          </a:xfrm>
        </p:grpSpPr>
        <p:sp>
          <p:nvSpPr>
            <p:cNvPr id="3" name="Oval 2"/>
            <p:cNvSpPr/>
            <p:nvPr/>
          </p:nvSpPr>
          <p:spPr>
            <a:xfrm>
              <a:off x="1236372" y="2691684"/>
              <a:ext cx="4700789" cy="27947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V. </a:t>
              </a:r>
              <a:r>
                <a:rPr lang="en-US" dirty="0" err="1" smtClean="0"/>
                <a:t>cholerae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76856" y="2098913"/>
              <a:ext cx="29208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Mutated O1 antigen receptor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5" idx="2"/>
              <a:endCxn id="3" idx="7"/>
            </p:cNvCxnSpPr>
            <p:nvPr/>
          </p:nvCxnSpPr>
          <p:spPr>
            <a:xfrm>
              <a:off x="4637288" y="2468245"/>
              <a:ext cx="611458" cy="63271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 rot="806030">
              <a:off x="5565409" y="2020514"/>
              <a:ext cx="1221713" cy="1440550"/>
              <a:chOff x="7681548" y="2906666"/>
              <a:chExt cx="1221713" cy="1440550"/>
            </a:xfrm>
          </p:grpSpPr>
          <p:sp>
            <p:nvSpPr>
              <p:cNvPr id="8" name="Flowchart: Decision 7"/>
              <p:cNvSpPr/>
              <p:nvPr/>
            </p:nvSpPr>
            <p:spPr>
              <a:xfrm rot="17927702">
                <a:off x="8165206" y="3083010"/>
                <a:ext cx="914400" cy="561711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8386722" y="3755386"/>
                <a:ext cx="126255" cy="591830"/>
              </a:xfrm>
              <a:custGeom>
                <a:avLst/>
                <a:gdLst>
                  <a:gd name="connsiteX0" fmla="*/ 10303 w 126255"/>
                  <a:gd name="connsiteY0" fmla="*/ 5245 h 591830"/>
                  <a:gd name="connsiteX1" fmla="*/ 126213 w 126255"/>
                  <a:gd name="connsiteY1" fmla="*/ 314338 h 591830"/>
                  <a:gd name="connsiteX2" fmla="*/ 23182 w 126255"/>
                  <a:gd name="connsiteY2" fmla="*/ 584794 h 591830"/>
                  <a:gd name="connsiteX3" fmla="*/ 10303 w 126255"/>
                  <a:gd name="connsiteY3" fmla="*/ 5245 h 59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55" h="591830">
                    <a:moveTo>
                      <a:pt x="10303" y="5245"/>
                    </a:moveTo>
                    <a:cubicBezTo>
                      <a:pt x="27475" y="-39831"/>
                      <a:pt x="124067" y="217747"/>
                      <a:pt x="126213" y="314338"/>
                    </a:cubicBezTo>
                    <a:cubicBezTo>
                      <a:pt x="128359" y="410929"/>
                      <a:pt x="48940" y="634163"/>
                      <a:pt x="23182" y="584794"/>
                    </a:cubicBezTo>
                    <a:cubicBezTo>
                      <a:pt x="-2576" y="535425"/>
                      <a:pt x="-6869" y="50321"/>
                      <a:pt x="10303" y="5245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rot="3134611">
                <a:off x="7982966" y="3655334"/>
                <a:ext cx="242790" cy="845626"/>
              </a:xfrm>
              <a:custGeom>
                <a:avLst/>
                <a:gdLst>
                  <a:gd name="connsiteX0" fmla="*/ 10303 w 126255"/>
                  <a:gd name="connsiteY0" fmla="*/ 5245 h 591830"/>
                  <a:gd name="connsiteX1" fmla="*/ 126213 w 126255"/>
                  <a:gd name="connsiteY1" fmla="*/ 314338 h 591830"/>
                  <a:gd name="connsiteX2" fmla="*/ 23182 w 126255"/>
                  <a:gd name="connsiteY2" fmla="*/ 584794 h 591830"/>
                  <a:gd name="connsiteX3" fmla="*/ 10303 w 126255"/>
                  <a:gd name="connsiteY3" fmla="*/ 5245 h 59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55" h="591830">
                    <a:moveTo>
                      <a:pt x="10303" y="5245"/>
                    </a:moveTo>
                    <a:cubicBezTo>
                      <a:pt x="27475" y="-39831"/>
                      <a:pt x="124067" y="217747"/>
                      <a:pt x="126213" y="314338"/>
                    </a:cubicBezTo>
                    <a:cubicBezTo>
                      <a:pt x="128359" y="410929"/>
                      <a:pt x="48940" y="634163"/>
                      <a:pt x="23182" y="584794"/>
                    </a:cubicBezTo>
                    <a:cubicBezTo>
                      <a:pt x="-2576" y="535425"/>
                      <a:pt x="-6869" y="50321"/>
                      <a:pt x="10303" y="5245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4768634">
                <a:off x="8000756" y="3529158"/>
                <a:ext cx="183808" cy="627471"/>
              </a:xfrm>
              <a:custGeom>
                <a:avLst/>
                <a:gdLst>
                  <a:gd name="connsiteX0" fmla="*/ 10303 w 126255"/>
                  <a:gd name="connsiteY0" fmla="*/ 5245 h 591830"/>
                  <a:gd name="connsiteX1" fmla="*/ 126213 w 126255"/>
                  <a:gd name="connsiteY1" fmla="*/ 314338 h 591830"/>
                  <a:gd name="connsiteX2" fmla="*/ 23182 w 126255"/>
                  <a:gd name="connsiteY2" fmla="*/ 584794 h 591830"/>
                  <a:gd name="connsiteX3" fmla="*/ 10303 w 126255"/>
                  <a:gd name="connsiteY3" fmla="*/ 5245 h 59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55" h="591830">
                    <a:moveTo>
                      <a:pt x="10303" y="5245"/>
                    </a:moveTo>
                    <a:cubicBezTo>
                      <a:pt x="27475" y="-39831"/>
                      <a:pt x="124067" y="217747"/>
                      <a:pt x="126213" y="314338"/>
                    </a:cubicBezTo>
                    <a:cubicBezTo>
                      <a:pt x="128359" y="410929"/>
                      <a:pt x="48940" y="634163"/>
                      <a:pt x="23182" y="584794"/>
                    </a:cubicBezTo>
                    <a:cubicBezTo>
                      <a:pt x="-2576" y="535425"/>
                      <a:pt x="-6869" y="50321"/>
                      <a:pt x="10303" y="5245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 flipH="1">
              <a:off x="6841916" y="2272314"/>
              <a:ext cx="872529" cy="29887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701628" y="2034276"/>
              <a:ext cx="2314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V. </a:t>
              </a:r>
              <a:r>
                <a:rPr lang="en-US" dirty="0" err="1"/>
                <a:t>c</a:t>
              </a:r>
              <a:r>
                <a:rPr lang="en-US" dirty="0" err="1" smtClean="0"/>
                <a:t>holerae</a:t>
              </a:r>
              <a:r>
                <a:rPr lang="en-US" dirty="0" smtClean="0"/>
                <a:t> phage ICP1</a:t>
              </a:r>
              <a:endParaRPr lang="en-US" dirty="0"/>
            </a:p>
          </p:txBody>
        </p:sp>
      </p:grpSp>
      <p:sp>
        <p:nvSpPr>
          <p:cNvPr id="6" name="Pie 5"/>
          <p:cNvSpPr/>
          <p:nvPr/>
        </p:nvSpPr>
        <p:spPr>
          <a:xfrm>
            <a:off x="5196712" y="2904427"/>
            <a:ext cx="434647" cy="798490"/>
          </a:xfrm>
          <a:prstGeom prst="pi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CRISPR in ICP1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585" y="1851150"/>
            <a:ext cx="7520860" cy="388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CRISPRs in </a:t>
            </a:r>
            <a:r>
              <a:rPr lang="en-US" dirty="0" err="1" smtClean="0"/>
              <a:t>BioBIKE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373268"/>
            <a:ext cx="10108842" cy="91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8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CRISPRs in </a:t>
            </a:r>
            <a:r>
              <a:rPr lang="en-US" dirty="0" err="1" smtClean="0"/>
              <a:t>BioBIKE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16349" y="1331554"/>
            <a:ext cx="10277475" cy="5972175"/>
            <a:chOff x="416349" y="1331554"/>
            <a:chExt cx="10277475" cy="59721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6349" y="1331554"/>
              <a:ext cx="10277475" cy="5972175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515155" y="3013657"/>
              <a:ext cx="2421228" cy="90152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12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366</Words>
  <Application>Microsoft Office PowerPoint</Application>
  <PresentationFormat>Widescreen</PresentationFormat>
  <Paragraphs>44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Search for CRISPRs in mycobacteriophages</vt:lpstr>
      <vt:lpstr>Phage life cycle</vt:lpstr>
      <vt:lpstr>What is a CRISPR?</vt:lpstr>
      <vt:lpstr>How CRISPRs work</vt:lpstr>
      <vt:lpstr>Seed et al 2013</vt:lpstr>
      <vt:lpstr>Seed et al 2013</vt:lpstr>
      <vt:lpstr>CRISPR in ICP1</vt:lpstr>
      <vt:lpstr>Looking for CRISPRs in BioBIKE</vt:lpstr>
      <vt:lpstr>Looking for CRISPRs in BioBIKE</vt:lpstr>
      <vt:lpstr>Mycobacteriophage Giles</vt:lpstr>
      <vt:lpstr>Mycobacteriophage RedRock</vt:lpstr>
      <vt:lpstr>Other results</vt:lpstr>
      <vt:lpstr>Future improvements</vt:lpstr>
      <vt:lpstr>References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</dc:creator>
  <cp:lastModifiedBy>Rachel</cp:lastModifiedBy>
  <cp:revision>15</cp:revision>
  <dcterms:created xsi:type="dcterms:W3CDTF">2015-04-30T01:27:03Z</dcterms:created>
  <dcterms:modified xsi:type="dcterms:W3CDTF">2015-04-30T16:32:21Z</dcterms:modified>
</cp:coreProperties>
</file>