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42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3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6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5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6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2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90DA6F-92E8-4843-BE8E-AFD2170D84F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4E0271-CA34-4FF7-A5A3-1D32E62EFE4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92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Identifying </a:t>
            </a:r>
            <a:r>
              <a:rPr lang="en-US" sz="4400" b="1" dirty="0" smtClean="0"/>
              <a:t>recombination events in phage Giles through presence of repeat sequences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Megan </a:t>
            </a:r>
            <a:r>
              <a:rPr lang="en-US" dirty="0" err="1" smtClean="0"/>
              <a:t>Mair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dirty="0" err="1" smtClean="0"/>
              <a:t>Cresawn</a:t>
            </a:r>
            <a:r>
              <a:rPr lang="en-US" sz="2500" dirty="0" smtClean="0"/>
              <a:t> </a:t>
            </a:r>
            <a:r>
              <a:rPr lang="en-US" sz="2500" dirty="0"/>
              <a:t>SG, </a:t>
            </a:r>
            <a:r>
              <a:rPr lang="en-US" sz="2500" dirty="0" err="1"/>
              <a:t>Bogel</a:t>
            </a:r>
            <a:r>
              <a:rPr lang="en-US" sz="2500" dirty="0"/>
              <a:t> M, Day N, Jacobs-sera D, Hendrix RW, </a:t>
            </a:r>
            <a:r>
              <a:rPr lang="en-US" sz="2500" dirty="0" err="1"/>
              <a:t>Hatfull</a:t>
            </a:r>
            <a:r>
              <a:rPr lang="en-US" sz="2500" dirty="0"/>
              <a:t> GF. </a:t>
            </a:r>
            <a:r>
              <a:rPr lang="en-US" sz="2500" dirty="0" err="1"/>
              <a:t>Phamerator</a:t>
            </a:r>
            <a:r>
              <a:rPr lang="en-US" sz="2500" dirty="0"/>
              <a:t>: a </a:t>
            </a:r>
            <a:r>
              <a:rPr lang="en-US" sz="2500" dirty="0" err="1"/>
              <a:t>bioinformatic</a:t>
            </a:r>
            <a:r>
              <a:rPr lang="en-US" sz="2500" dirty="0"/>
              <a:t> tool for comparative bacteriophage genomics. BMC Bioinformatics. 2011;12:395.</a:t>
            </a:r>
          </a:p>
          <a:p>
            <a:r>
              <a:rPr lang="en-US" sz="2500" dirty="0" err="1"/>
              <a:t>Dedrick</a:t>
            </a:r>
            <a:r>
              <a:rPr lang="en-US" sz="2500" dirty="0"/>
              <a:t> RM, </a:t>
            </a:r>
            <a:r>
              <a:rPr lang="en-US" sz="2500" dirty="0" err="1"/>
              <a:t>Marinelli</a:t>
            </a:r>
            <a:r>
              <a:rPr lang="en-US" sz="2500" dirty="0"/>
              <a:t> LJ, Newton GL, </a:t>
            </a:r>
            <a:r>
              <a:rPr lang="en-US" sz="2500" dirty="0" err="1"/>
              <a:t>Pogliano</a:t>
            </a:r>
            <a:r>
              <a:rPr lang="en-US" sz="2500" dirty="0"/>
              <a:t> K, </a:t>
            </a:r>
            <a:r>
              <a:rPr lang="en-US" sz="2500" dirty="0" err="1"/>
              <a:t>Pogliano</a:t>
            </a:r>
            <a:r>
              <a:rPr lang="en-US" sz="2500" dirty="0"/>
              <a:t> J, </a:t>
            </a:r>
            <a:r>
              <a:rPr lang="en-US" sz="2500" dirty="0" err="1"/>
              <a:t>Hatfull</a:t>
            </a:r>
            <a:r>
              <a:rPr lang="en-US" sz="2500" dirty="0"/>
              <a:t> GF. Functional requirements for bacteriophage growth: gene essentiality and expression in </a:t>
            </a:r>
            <a:r>
              <a:rPr lang="en-US" sz="2500" dirty="0" err="1"/>
              <a:t>mycobacteriophage</a:t>
            </a:r>
            <a:r>
              <a:rPr lang="en-US" sz="2500" dirty="0"/>
              <a:t> Giles. </a:t>
            </a:r>
            <a:r>
              <a:rPr lang="en-US" sz="2500" dirty="0" err="1"/>
              <a:t>Mol</a:t>
            </a:r>
            <a:r>
              <a:rPr lang="en-US" sz="2500" dirty="0"/>
              <a:t> </a:t>
            </a:r>
            <a:r>
              <a:rPr lang="en-US" sz="2500" dirty="0" err="1"/>
              <a:t>Microbiol</a:t>
            </a:r>
            <a:r>
              <a:rPr lang="en-US" sz="2500" dirty="0"/>
              <a:t>. 2013;88(3):577-89</a:t>
            </a:r>
            <a:r>
              <a:rPr lang="en-US" sz="2500" dirty="0" smtClean="0"/>
              <a:t>.</a:t>
            </a:r>
          </a:p>
          <a:p>
            <a:r>
              <a:rPr lang="en-US" sz="2500" dirty="0" err="1"/>
              <a:t>Deumling</a:t>
            </a:r>
            <a:r>
              <a:rPr lang="en-US" sz="2500" dirty="0"/>
              <a:t> B. Sequence arrangement of a highly methylated satellite DNA of a plant, </a:t>
            </a:r>
            <a:r>
              <a:rPr lang="en-US" sz="2500" dirty="0" err="1"/>
              <a:t>Scilla</a:t>
            </a:r>
            <a:r>
              <a:rPr lang="en-US" sz="2500" dirty="0"/>
              <a:t>: A </a:t>
            </a:r>
            <a:r>
              <a:rPr lang="en-US" sz="2500" dirty="0" err="1"/>
              <a:t>tandemly</a:t>
            </a:r>
            <a:r>
              <a:rPr lang="en-US" sz="2500" dirty="0"/>
              <a:t> repeated inverted repeat. </a:t>
            </a:r>
            <a:r>
              <a:rPr lang="en-US" sz="2500" dirty="0" err="1"/>
              <a:t>Proc</a:t>
            </a:r>
            <a:r>
              <a:rPr lang="en-US" sz="2500" dirty="0"/>
              <a:t> Natl </a:t>
            </a:r>
            <a:r>
              <a:rPr lang="en-US" sz="2500" dirty="0" err="1"/>
              <a:t>Acad</a:t>
            </a:r>
            <a:r>
              <a:rPr lang="en-US" sz="2500" dirty="0"/>
              <a:t> </a:t>
            </a:r>
            <a:r>
              <a:rPr lang="en-US" sz="2500" dirty="0" err="1"/>
              <a:t>Sci</a:t>
            </a:r>
            <a:r>
              <a:rPr lang="en-US" sz="2500" dirty="0"/>
              <a:t> USA. 1981;78(1):338-42</a:t>
            </a:r>
            <a:r>
              <a:rPr lang="en-US" sz="2500" dirty="0" smtClean="0"/>
              <a:t>.</a:t>
            </a:r>
            <a:endParaRPr lang="en-US" sz="2500" dirty="0"/>
          </a:p>
          <a:p>
            <a:r>
              <a:rPr lang="en-US" sz="2500" dirty="0" err="1"/>
              <a:t>Elhai</a:t>
            </a:r>
            <a:r>
              <a:rPr lang="en-US" sz="2500" dirty="0"/>
              <a:t> J, </a:t>
            </a:r>
            <a:r>
              <a:rPr lang="en-US" sz="2500" dirty="0" err="1"/>
              <a:t>Taton</a:t>
            </a:r>
            <a:r>
              <a:rPr lang="en-US" sz="2500" dirty="0"/>
              <a:t> A, </a:t>
            </a:r>
            <a:r>
              <a:rPr lang="en-US" sz="2500" dirty="0" err="1"/>
              <a:t>Massar</a:t>
            </a:r>
            <a:r>
              <a:rPr lang="en-US" sz="2500" dirty="0"/>
              <a:t> JP, et al. </a:t>
            </a:r>
            <a:r>
              <a:rPr lang="en-US" sz="2500" dirty="0" err="1"/>
              <a:t>BioBIKE</a:t>
            </a:r>
            <a:r>
              <a:rPr lang="en-US" sz="2500" dirty="0"/>
              <a:t>: a Web-based, programmable, integrated biological knowledge base. Nucleic Acids Res. 2009;37(Web Server issue):W28-32.</a:t>
            </a:r>
          </a:p>
          <a:p>
            <a:r>
              <a:rPr lang="en-US" sz="2500" dirty="0"/>
              <a:t>Haft DH, </a:t>
            </a:r>
            <a:r>
              <a:rPr lang="en-US" sz="2500" dirty="0" err="1"/>
              <a:t>Selengut</a:t>
            </a:r>
            <a:r>
              <a:rPr lang="en-US" sz="2500" dirty="0"/>
              <a:t> J, </a:t>
            </a:r>
            <a:r>
              <a:rPr lang="en-US" sz="2500" dirty="0" err="1"/>
              <a:t>Mongodin</a:t>
            </a:r>
            <a:r>
              <a:rPr lang="en-US" sz="2500" dirty="0"/>
              <a:t> EF, Nelson KE. A guild of 45 CRISPR-associated (</a:t>
            </a:r>
            <a:r>
              <a:rPr lang="en-US" sz="2500" dirty="0" err="1"/>
              <a:t>Cas</a:t>
            </a:r>
            <a:r>
              <a:rPr lang="en-US" sz="2500" dirty="0"/>
              <a:t>) protein families and multiple CRISPR/</a:t>
            </a:r>
            <a:r>
              <a:rPr lang="en-US" sz="2500" dirty="0" err="1"/>
              <a:t>Cas</a:t>
            </a:r>
            <a:r>
              <a:rPr lang="en-US" sz="2500" dirty="0"/>
              <a:t> subtypes exist in prokaryotic genomes. </a:t>
            </a:r>
            <a:r>
              <a:rPr lang="en-US" sz="2500" dirty="0" err="1"/>
              <a:t>PLoS</a:t>
            </a:r>
            <a:r>
              <a:rPr lang="en-US" sz="2500" dirty="0"/>
              <a:t> </a:t>
            </a:r>
            <a:r>
              <a:rPr lang="en-US" sz="2500" dirty="0" err="1"/>
              <a:t>Comput</a:t>
            </a:r>
            <a:r>
              <a:rPr lang="en-US" sz="2500" dirty="0"/>
              <a:t> Biol. 2005;1(6):e60.</a:t>
            </a:r>
          </a:p>
          <a:p>
            <a:r>
              <a:rPr lang="en-US" sz="2500" dirty="0" err="1"/>
              <a:t>Hatfull</a:t>
            </a:r>
            <a:r>
              <a:rPr lang="en-US" sz="2500" dirty="0"/>
              <a:t> GF, Jacobs-sera D, Lawrence JG, et al. Comparative genomic analysis of 60 </a:t>
            </a:r>
            <a:r>
              <a:rPr lang="en-US" sz="2500" dirty="0" err="1"/>
              <a:t>Mycobacteriophage</a:t>
            </a:r>
            <a:r>
              <a:rPr lang="en-US" sz="2500" dirty="0"/>
              <a:t> genomes: genome clustering, gene acquisition, and gene size. J </a:t>
            </a:r>
            <a:r>
              <a:rPr lang="en-US" sz="2500" dirty="0" err="1"/>
              <a:t>Mol</a:t>
            </a:r>
            <a:r>
              <a:rPr lang="en-US" sz="2500" dirty="0"/>
              <a:t> Biol. 2010;397(1):119-43.</a:t>
            </a:r>
          </a:p>
          <a:p>
            <a:r>
              <a:rPr lang="en-US" sz="2500" dirty="0" smtClean="0"/>
              <a:t>Morris </a:t>
            </a:r>
            <a:r>
              <a:rPr lang="en-US" sz="2500" dirty="0"/>
              <a:t>P, </a:t>
            </a:r>
            <a:r>
              <a:rPr lang="en-US" sz="2500" dirty="0" err="1"/>
              <a:t>Marinelli</a:t>
            </a:r>
            <a:r>
              <a:rPr lang="en-US" sz="2500" dirty="0"/>
              <a:t> LJ, Jacobs-sera D, Hendrix RW, </a:t>
            </a:r>
            <a:r>
              <a:rPr lang="en-US" sz="2500" dirty="0" err="1"/>
              <a:t>Hatfull</a:t>
            </a:r>
            <a:r>
              <a:rPr lang="en-US" sz="2500" dirty="0"/>
              <a:t> GF. Genomic characterization of </a:t>
            </a:r>
            <a:r>
              <a:rPr lang="en-US" sz="2500" dirty="0" err="1"/>
              <a:t>mycobacteriophage</a:t>
            </a:r>
            <a:r>
              <a:rPr lang="en-US" sz="2500" dirty="0"/>
              <a:t> Giles: evidence for phage acquisition of host DNA by illegitimate recombination. J </a:t>
            </a:r>
            <a:r>
              <a:rPr lang="en-US" sz="2500" dirty="0" err="1"/>
              <a:t>Bacteriol</a:t>
            </a:r>
            <a:r>
              <a:rPr lang="en-US" sz="2500" dirty="0"/>
              <a:t>. 2008;190(6):2172-82.</a:t>
            </a:r>
          </a:p>
          <a:p>
            <a:r>
              <a:rPr lang="en-US" sz="2500" dirty="0"/>
              <a:t>Sun YJ, Bellamy R, Lee AS, et al. Use of mycobacterial interspersed repetitive unit-variable-number tandem repeat typing to examine genetic diversity of Mycobacterium tuberculosis in Singapore. J </a:t>
            </a:r>
            <a:r>
              <a:rPr lang="en-US" sz="2500" dirty="0" err="1"/>
              <a:t>Clin</a:t>
            </a:r>
            <a:r>
              <a:rPr lang="en-US" sz="2500" dirty="0"/>
              <a:t> </a:t>
            </a:r>
            <a:r>
              <a:rPr lang="en-US" sz="2500" dirty="0" err="1"/>
              <a:t>Microbiol</a:t>
            </a:r>
            <a:r>
              <a:rPr lang="en-US" sz="2500" dirty="0"/>
              <a:t>. 2004;42(5):1986-93.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Mycobacteriophage</a:t>
            </a:r>
            <a:r>
              <a:rPr lang="en-US" dirty="0" smtClean="0"/>
              <a:t> Giles</a:t>
            </a:r>
            <a:endParaRPr lang="en-US" dirty="0"/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16368"/>
              </p:ext>
            </p:extLst>
          </p:nvPr>
        </p:nvGraphicFramePr>
        <p:xfrm>
          <a:off x="3404381" y="2335237"/>
          <a:ext cx="8897201" cy="3218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http://phagesdb.org/media/emPics/Giles_EM_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66" y="1998076"/>
            <a:ext cx="3708088" cy="37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45391" y="1997612"/>
            <a:ext cx="1547446" cy="646331"/>
          </a:xfrm>
          <a:prstGeom prst="rect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Genes Unique to Giles</a:t>
            </a:r>
            <a:endParaRPr lang="en-US" b="1" dirty="0"/>
          </a:p>
        </p:txBody>
      </p:sp>
      <p:cxnSp>
        <p:nvCxnSpPr>
          <p:cNvPr id="2048" name="Straight Connector 2047"/>
          <p:cNvCxnSpPr/>
          <p:nvPr/>
        </p:nvCxnSpPr>
        <p:spPr>
          <a:xfrm>
            <a:off x="5627077" y="2643943"/>
            <a:ext cx="618978" cy="5353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43514" y="1859801"/>
            <a:ext cx="1547446" cy="923330"/>
          </a:xfrm>
          <a:prstGeom prst="rect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Genes Conserved in Other Phages</a:t>
            </a:r>
            <a:endParaRPr lang="en-US" b="1" dirty="0"/>
          </a:p>
        </p:txBody>
      </p:sp>
      <p:cxnSp>
        <p:nvCxnSpPr>
          <p:cNvPr id="35" name="Straight Connector 34"/>
          <p:cNvCxnSpPr>
            <a:endCxn id="34" idx="1"/>
          </p:cNvCxnSpPr>
          <p:nvPr/>
        </p:nvCxnSpPr>
        <p:spPr>
          <a:xfrm flipV="1">
            <a:off x="9439422" y="2321466"/>
            <a:ext cx="504092" cy="8578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2051"/>
          <p:cNvSpPr txBox="1"/>
          <p:nvPr/>
        </p:nvSpPr>
        <p:spPr>
          <a:xfrm>
            <a:off x="6119446" y="3086965"/>
            <a:ext cx="165998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72%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57 genes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51298" y="2459985"/>
            <a:ext cx="16599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28%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 genes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53" name="TextBox 2052"/>
          <p:cNvSpPr txBox="1"/>
          <p:nvPr/>
        </p:nvSpPr>
        <p:spPr>
          <a:xfrm>
            <a:off x="10562487" y="3794851"/>
            <a:ext cx="1491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DE8400"/>
                </a:solidFill>
              </a:rPr>
              <a:t>A    B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C    D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F    G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H    I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J     K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M  N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P    R</a:t>
            </a:r>
          </a:p>
          <a:p>
            <a:r>
              <a:rPr lang="pt-BR" b="1" dirty="0" smtClean="0">
                <a:solidFill>
                  <a:srgbClr val="DE8400"/>
                </a:solidFill>
              </a:rPr>
              <a:t>T    Singleton</a:t>
            </a:r>
            <a:endParaRPr lang="en-US" b="1" dirty="0">
              <a:solidFill>
                <a:srgbClr val="DE8400"/>
              </a:solidFill>
            </a:endParaRPr>
          </a:p>
        </p:txBody>
      </p:sp>
      <p:sp>
        <p:nvSpPr>
          <p:cNvPr id="2054" name="Down Arrow 2053"/>
          <p:cNvSpPr/>
          <p:nvPr/>
        </p:nvSpPr>
        <p:spPr>
          <a:xfrm>
            <a:off x="10604693" y="2897552"/>
            <a:ext cx="438443" cy="436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TextBox 2054"/>
          <p:cNvSpPr txBox="1"/>
          <p:nvPr/>
        </p:nvSpPr>
        <p:spPr>
          <a:xfrm>
            <a:off x="10335059" y="3444870"/>
            <a:ext cx="1113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clusters</a:t>
            </a:r>
            <a:endParaRPr lang="en-US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097280" y="5733843"/>
            <a:ext cx="196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Hatfull</a:t>
            </a:r>
            <a:r>
              <a:rPr lang="en-US" dirty="0" smtClean="0"/>
              <a:t> et al., 2010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36015" y="5364511"/>
            <a:ext cx="278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Phamerator</a:t>
            </a:r>
            <a:r>
              <a:rPr lang="en-US" dirty="0" smtClean="0"/>
              <a:t>-generated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2052" grpId="0"/>
      <p:bldP spid="39" grpId="0"/>
      <p:bldP spid="2053" grpId="0"/>
      <p:bldP spid="2054" grpId="0" animBg="1"/>
      <p:bldP spid="205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nonessential genes originate?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544134"/>
            <a:ext cx="10058400" cy="1161466"/>
          </a:xfrm>
        </p:spPr>
        <p:txBody>
          <a:bodyPr>
            <a:normAutofit/>
          </a:bodyPr>
          <a:lstStyle/>
          <a:p>
            <a:r>
              <a:rPr lang="en-US" sz="2900" b="1" dirty="0" smtClean="0"/>
              <a:t>Tandem repeats are well-documented in mycobacteria – presence might imply origin? </a:t>
            </a:r>
            <a:r>
              <a:rPr lang="en-US" b="1" dirty="0" smtClean="0"/>
              <a:t>Sun et al.,2004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" y="1845734"/>
            <a:ext cx="11785600" cy="36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Autocorrelation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33764" y="2315866"/>
            <a:ext cx="52704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000" spc="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000" spc="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000" spc="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en-US" sz="4000" spc="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000" spc="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000" spc="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000" spc="6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4000" spc="600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4461970" y="2128668"/>
            <a:ext cx="858129" cy="2497015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4006" y="2207492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46953" y="2227792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7464" y="3857414"/>
            <a:ext cx="1598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+1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085" y="3866121"/>
            <a:ext cx="159851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+2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51540" y="2242326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3815" y="2251034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82389" y="2853823"/>
            <a:ext cx="3500845" cy="118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4811410" y="2136928"/>
            <a:ext cx="858129" cy="2497015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33764" y="2853823"/>
            <a:ext cx="3894499" cy="1720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>
            <a:off x="5206507" y="2141894"/>
            <a:ext cx="858129" cy="2497015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40078" y="2317017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  <a:latin typeface="arial" panose="020B0604020202020204" pitchFamily="34" charset="0"/>
              </a:rPr>
              <a:t>x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18441" y="2311545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  <a:latin typeface="arial" panose="020B0604020202020204" pitchFamily="34" charset="0"/>
              </a:rPr>
              <a:t>x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86840" y="3894695"/>
            <a:ext cx="389746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(nothing added)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+2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99703" y="2889808"/>
            <a:ext cx="3894499" cy="232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5569660" y="2099322"/>
            <a:ext cx="858129" cy="2497015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43122" y="3809475"/>
            <a:ext cx="389746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+3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00327" y="227716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69358" y="2298931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96283" y="2880095"/>
            <a:ext cx="3894499" cy="232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30766" y="2320702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6859" y="2264094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40518" y="2298928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87861" y="2246678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10080" y="2268448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8900" y="2294575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✓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12813" y="3135160"/>
            <a:ext cx="4268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Total Score: 			6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Total Possible Score:         7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1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 animBg="1"/>
      <p:bldP spid="12" grpId="0"/>
      <p:bldP spid="13" grpId="0"/>
      <p:bldP spid="14" grpId="0" animBg="1"/>
      <p:bldP spid="16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2" y="1120947"/>
            <a:ext cx="4894532" cy="46074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350536" y="828559"/>
            <a:ext cx="1020934" cy="584775"/>
          </a:xfrm>
          <a:prstGeom prst="rect">
            <a:avLst/>
          </a:prstGeom>
          <a:solidFill>
            <a:srgbClr val="FFC000"/>
          </a:solidFill>
          <a:effectLst>
            <a:outerShdw blurRad="88900" dist="38100" dir="2700000" sx="106000" sy="106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gp27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378672" y="3424682"/>
            <a:ext cx="104152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88900" dist="38100" dir="2700000" sx="107000" sy="107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gp46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53883" y="1413334"/>
            <a:ext cx="4296653" cy="27929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8" idx="1"/>
          </p:cNvCxnSpPr>
          <p:nvPr/>
        </p:nvCxnSpPr>
        <p:spPr>
          <a:xfrm flipV="1">
            <a:off x="3615397" y="3717070"/>
            <a:ext cx="2763275" cy="14034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4142" y="1412821"/>
            <a:ext cx="227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 nucleotide repeat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74301" y="4073038"/>
            <a:ext cx="227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 nucleotide repeat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51134" y="4383708"/>
            <a:ext cx="5900599" cy="1637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Scores &gt; 40 (0.03% chance of occurring randomly)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91" y="2231780"/>
            <a:ext cx="8321069" cy="11989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2831" y="2231780"/>
            <a:ext cx="2120998" cy="1777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8902826" y="4280564"/>
            <a:ext cx="316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Phamerator</a:t>
            </a:r>
            <a:r>
              <a:rPr lang="en-US" b="1" dirty="0"/>
              <a:t> </a:t>
            </a:r>
            <a:r>
              <a:rPr lang="en-US" b="1" dirty="0" smtClean="0"/>
              <a:t>Map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4849" y="3695789"/>
            <a:ext cx="5915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Minor Tail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documented protein-protein interactions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47378" y="4976542"/>
            <a:ext cx="201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Mehla</a:t>
            </a:r>
            <a:r>
              <a:rPr lang="en-US" dirty="0"/>
              <a:t> </a:t>
            </a:r>
            <a:r>
              <a:rPr lang="en-US" dirty="0" smtClean="0"/>
              <a:t>et al.,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77" y="2606887"/>
            <a:ext cx="7966537" cy="11963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8968" y="4455584"/>
            <a:ext cx="5915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known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One protein-protein interaction with minor tail protein gp17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1996" y="2304124"/>
            <a:ext cx="2195001" cy="180186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8916894" y="4270918"/>
            <a:ext cx="316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Phamerator</a:t>
            </a:r>
            <a:r>
              <a:rPr lang="en-US" b="1" dirty="0"/>
              <a:t> </a:t>
            </a:r>
            <a:r>
              <a:rPr lang="en-US" b="1" dirty="0" smtClean="0"/>
              <a:t>Map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64978" y="5698686"/>
            <a:ext cx="201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Mehla</a:t>
            </a:r>
            <a:r>
              <a:rPr lang="en-US" dirty="0"/>
              <a:t> </a:t>
            </a:r>
            <a:r>
              <a:rPr lang="en-US" dirty="0" smtClean="0"/>
              <a:t>et al.,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1493" y="3115732"/>
            <a:ext cx="2867173" cy="2753361"/>
          </a:xfrm>
        </p:spPr>
        <p:txBody>
          <a:bodyPr/>
          <a:lstStyle/>
          <a:p>
            <a:r>
              <a:rPr lang="en-US" dirty="0" smtClean="0"/>
              <a:t>Possible traces of satellite DNA (</a:t>
            </a:r>
            <a:r>
              <a:rPr lang="en-US" dirty="0" err="1" smtClean="0"/>
              <a:t>Deumling</a:t>
            </a:r>
            <a:r>
              <a:rPr lang="en-US" dirty="0" smtClean="0"/>
              <a:t>, 1981)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25" y="2401113"/>
            <a:ext cx="8321069" cy="1198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25" y="4067329"/>
            <a:ext cx="7966537" cy="119634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896" y="2401113"/>
            <a:ext cx="3742266" cy="1201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441" y="4155411"/>
            <a:ext cx="4032947" cy="926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90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Sequence alignment documentation to further investigate sequence similarities between gp27, gp46 and identified sequences within mycobacterium</a:t>
            </a:r>
          </a:p>
          <a:p>
            <a:pPr>
              <a:buFontTx/>
              <a:buChar char="-"/>
            </a:pPr>
            <a:r>
              <a:rPr lang="en-US" sz="2400" dirty="0" smtClean="0"/>
              <a:t>Host range studies to correlate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15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394</TotalTime>
  <Words>494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Times New Roman</vt:lpstr>
      <vt:lpstr>Retrospect</vt:lpstr>
      <vt:lpstr>Identifying recombination events in phage Giles through presence of repeat sequences</vt:lpstr>
      <vt:lpstr>Mycobacteriophage Giles</vt:lpstr>
      <vt:lpstr>Where do nonessential genes originate?</vt:lpstr>
      <vt:lpstr>Autocorrelation Function</vt:lpstr>
      <vt:lpstr>Scores &gt; 40 (0.03% chance of occurring randomly) </vt:lpstr>
      <vt:lpstr>gp27</vt:lpstr>
      <vt:lpstr>gp46</vt:lpstr>
      <vt:lpstr>PowerPoint Presentation</vt:lpstr>
      <vt:lpstr>Further Research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20</cp:revision>
  <dcterms:created xsi:type="dcterms:W3CDTF">2015-04-29T19:43:55Z</dcterms:created>
  <dcterms:modified xsi:type="dcterms:W3CDTF">2015-04-30T15:48:54Z</dcterms:modified>
</cp:coreProperties>
</file>