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742FEF9-C617-49AD-980D-C0D0FBD1E922}">
          <p14:sldIdLst>
            <p14:sldId id="256"/>
            <p14:sldId id="257"/>
            <p14:sldId id="258"/>
            <p14:sldId id="259"/>
            <p14:sldId id="260"/>
            <p14:sldId id="264"/>
            <p14:sldId id="261"/>
            <p14:sldId id="262"/>
            <p14:sldId id="263"/>
            <p14:sldId id="265"/>
            <p14:sldId id="266"/>
            <p14:sldId id="267"/>
          </p14:sldIdLst>
        </p14:section>
        <p14:section name="Untitled Section" id="{1A81EF9D-4A29-49D6-8119-8E6CA02FD5F3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4/30/2015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4/30/2015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4/30/2015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4/30/2015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4/30/2015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4/30/2015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4/30/2015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4/30/2015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4/30/2015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4/30/2015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4/30/2015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4/30/2015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4/30/2015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4/30/2015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4/30/2015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4/30/2015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4/30/2015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4/30/2015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609600"/>
            <a:ext cx="8825658" cy="4167781"/>
          </a:xfrm>
        </p:spPr>
        <p:txBody>
          <a:bodyPr/>
          <a:lstStyle/>
          <a:p>
            <a:r>
              <a:rPr lang="en-US" dirty="0" smtClean="0"/>
              <a:t>Position of HIP-1 (Highly Iterated Palindrome -1) in Cyanobacteria around </a:t>
            </a:r>
            <a:r>
              <a:rPr lang="en-US" dirty="0" err="1" smtClean="0"/>
              <a:t>Deoxyadenosine</a:t>
            </a:r>
            <a:r>
              <a:rPr lang="en-US" dirty="0" smtClean="0"/>
              <a:t> </a:t>
            </a:r>
            <a:r>
              <a:rPr lang="en-US" dirty="0" err="1" smtClean="0"/>
              <a:t>Methylase</a:t>
            </a:r>
            <a:r>
              <a:rPr lang="en-US" dirty="0" smtClean="0"/>
              <a:t> loci.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5104761"/>
            <a:ext cx="8825658" cy="861420"/>
          </a:xfrm>
        </p:spPr>
        <p:txBody>
          <a:bodyPr/>
          <a:lstStyle/>
          <a:p>
            <a:r>
              <a:rPr lang="en-US" dirty="0" smtClean="0"/>
              <a:t>By: Liam </a:t>
            </a:r>
            <a:r>
              <a:rPr lang="en-US" dirty="0" err="1" smtClean="0"/>
              <a:t>lewis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043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761413" cy="4147256"/>
          </a:xfrm>
        </p:spPr>
        <p:txBody>
          <a:bodyPr/>
          <a:lstStyle/>
          <a:p>
            <a:r>
              <a:rPr lang="en-US" b="1" dirty="0" smtClean="0"/>
              <a:t>Before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Cyanothece</a:t>
            </a:r>
            <a:r>
              <a:rPr lang="en-US" dirty="0" smtClean="0"/>
              <a:t>, the location of HIP-1 before the start of the gene is drastically different (5,091 nucleotides)</a:t>
            </a:r>
          </a:p>
          <a:p>
            <a:pPr lvl="1"/>
            <a:r>
              <a:rPr lang="en-US" dirty="0" smtClean="0"/>
              <a:t>HIP-1 shown to occur within 2,000 nucleotides before the start of the gene.</a:t>
            </a:r>
          </a:p>
          <a:p>
            <a:r>
              <a:rPr lang="en-US" b="1" dirty="0" smtClean="0"/>
              <a:t>After</a:t>
            </a:r>
          </a:p>
          <a:p>
            <a:pPr lvl="1"/>
            <a:r>
              <a:rPr lang="en-US" dirty="0" smtClean="0"/>
              <a:t>HIP-1 in </a:t>
            </a:r>
            <a:r>
              <a:rPr lang="en-US" i="1" dirty="0" err="1" smtClean="0"/>
              <a:t>Thermosynechococcus</a:t>
            </a:r>
            <a:r>
              <a:rPr lang="en-US" i="1" dirty="0" smtClean="0"/>
              <a:t> </a:t>
            </a:r>
            <a:r>
              <a:rPr lang="en-US" dirty="0" smtClean="0"/>
              <a:t>was shown to occur 4,845 nucleotides after the end of the gene. </a:t>
            </a:r>
          </a:p>
          <a:p>
            <a:pPr lvl="1"/>
            <a:r>
              <a:rPr lang="en-US" dirty="0" smtClean="0"/>
              <a:t>HIP-1 occurred generally within 1500 nucleotides after the end of the gene. </a:t>
            </a:r>
          </a:p>
          <a:p>
            <a:r>
              <a:rPr lang="en-US" b="1" dirty="0" smtClean="0"/>
              <a:t>During</a:t>
            </a:r>
            <a:endParaRPr lang="en-US" dirty="0" smtClean="0"/>
          </a:p>
          <a:p>
            <a:pPr lvl="1"/>
            <a:r>
              <a:rPr lang="en-US" dirty="0" smtClean="0"/>
              <a:t>HIP-1 found to be relatively absent within the gene of </a:t>
            </a:r>
            <a:r>
              <a:rPr lang="en-US" dirty="0" err="1" smtClean="0"/>
              <a:t>Deoxyadenosine</a:t>
            </a:r>
            <a:r>
              <a:rPr lang="en-US" dirty="0" smtClean="0"/>
              <a:t> </a:t>
            </a:r>
            <a:r>
              <a:rPr lang="en-US" dirty="0" err="1" smtClean="0"/>
              <a:t>methylase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Found in </a:t>
            </a:r>
            <a:r>
              <a:rPr lang="en-US" i="1" dirty="0" smtClean="0"/>
              <a:t>Anabaena </a:t>
            </a:r>
            <a:r>
              <a:rPr lang="en-US" i="1" dirty="0" err="1" smtClean="0"/>
              <a:t>varabilis</a:t>
            </a:r>
            <a:r>
              <a:rPr lang="en-US" i="1" dirty="0" smtClean="0"/>
              <a:t> 29413 </a:t>
            </a:r>
            <a:r>
              <a:rPr lang="en-US" dirty="0" smtClean="0"/>
              <a:t>and </a:t>
            </a:r>
            <a:r>
              <a:rPr lang="en-US" i="1" dirty="0" err="1" smtClean="0"/>
              <a:t>Synechococcus</a:t>
            </a:r>
            <a:r>
              <a:rPr lang="en-US" i="1" dirty="0" smtClean="0"/>
              <a:t> </a:t>
            </a:r>
            <a:r>
              <a:rPr lang="en-US" i="1" dirty="0" err="1" smtClean="0"/>
              <a:t>elongatus</a:t>
            </a:r>
            <a:r>
              <a:rPr lang="en-US" i="1" dirty="0" smtClean="0"/>
              <a:t> 7942</a:t>
            </a:r>
            <a:r>
              <a:rPr lang="en-US" dirty="0" smtClean="0"/>
              <a:t> </a:t>
            </a:r>
          </a:p>
          <a:p>
            <a:pPr lvl="1"/>
            <a:endParaRPr lang="en-US" i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486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future work, research could address:</a:t>
            </a:r>
          </a:p>
          <a:p>
            <a:pPr lvl="1"/>
            <a:r>
              <a:rPr lang="en-US" dirty="0" smtClean="0"/>
              <a:t>Why does the sequence occur less within the DAM </a:t>
            </a:r>
            <a:r>
              <a:rPr lang="en-US" dirty="0" err="1" smtClean="0"/>
              <a:t>Methylase</a:t>
            </a:r>
            <a:r>
              <a:rPr lang="en-US" dirty="0" smtClean="0"/>
              <a:t> gene and how did it arise? </a:t>
            </a:r>
          </a:p>
          <a:p>
            <a:pPr lvl="1"/>
            <a:r>
              <a:rPr lang="en-US" dirty="0" smtClean="0"/>
              <a:t>Does the occurrence of HIP-1 in </a:t>
            </a:r>
            <a:r>
              <a:rPr lang="en-US" dirty="0" err="1" smtClean="0"/>
              <a:t>Cyanothece</a:t>
            </a:r>
            <a:r>
              <a:rPr lang="en-US" dirty="0" smtClean="0"/>
              <a:t> have a correlation to the relation of the other bacterium?</a:t>
            </a:r>
          </a:p>
          <a:p>
            <a:pPr lvl="1"/>
            <a:r>
              <a:rPr lang="en-US" dirty="0" smtClean="0"/>
              <a:t>Does the occurrence of HIP-1 after the gene in </a:t>
            </a:r>
            <a:r>
              <a:rPr lang="en-US" dirty="0" err="1" smtClean="0"/>
              <a:t>Thermosynechococcus</a:t>
            </a:r>
            <a:r>
              <a:rPr lang="en-US" dirty="0" smtClean="0"/>
              <a:t> have a correlation to the relation of the other bacterium?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55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Elhai</a:t>
            </a:r>
            <a:r>
              <a:rPr lang="en-US" dirty="0" smtClean="0"/>
              <a:t>, J. 2015  </a:t>
            </a:r>
            <a:r>
              <a:rPr lang="en-US" i="1" dirty="0" smtClean="0"/>
              <a:t>Highly Iterated Palindromic Sequences (HIPs) and their Relationship to DNA </a:t>
            </a:r>
            <a:r>
              <a:rPr lang="en-US" i="1" dirty="0" err="1" smtClean="0"/>
              <a:t>Methyltransferase</a:t>
            </a:r>
            <a:r>
              <a:rPr lang="en-US" i="1" dirty="0" smtClean="0"/>
              <a:t>. </a:t>
            </a:r>
            <a:r>
              <a:rPr lang="en-US" dirty="0" smtClean="0"/>
              <a:t>Life 5: 921-948.</a:t>
            </a:r>
          </a:p>
          <a:p>
            <a:r>
              <a:rPr lang="en-US" dirty="0" err="1" smtClean="0"/>
              <a:t>Delaye</a:t>
            </a:r>
            <a:r>
              <a:rPr lang="en-US" dirty="0" smtClean="0"/>
              <a:t>, L., A. Moya. 2011  </a:t>
            </a:r>
            <a:r>
              <a:rPr lang="en-US" i="1" dirty="0" smtClean="0"/>
              <a:t>Abundance and Distribution of the Highly Iterated palindrome 1 (HIP1) among prokaryotes.</a:t>
            </a:r>
            <a:r>
              <a:rPr lang="en-US" dirty="0" smtClean="0"/>
              <a:t> Mobile genetic elements 1(3): 159-168.</a:t>
            </a:r>
          </a:p>
          <a:p>
            <a:r>
              <a:rPr lang="en-US" dirty="0" err="1" smtClean="0"/>
              <a:t>Aloui</a:t>
            </a:r>
            <a:r>
              <a:rPr lang="en-US" dirty="0" smtClean="0"/>
              <a:t>, A., A. May, S. </a:t>
            </a:r>
            <a:r>
              <a:rPr lang="en-US" dirty="0" err="1" smtClean="0"/>
              <a:t>Sahbani</a:t>
            </a:r>
            <a:r>
              <a:rPr lang="en-US" dirty="0" smtClean="0"/>
              <a:t> and A. </a:t>
            </a:r>
            <a:r>
              <a:rPr lang="en-US" dirty="0" err="1" smtClean="0"/>
              <a:t>Landoulsi</a:t>
            </a:r>
            <a:r>
              <a:rPr lang="en-US" dirty="0" smtClean="0"/>
              <a:t> 2013  </a:t>
            </a:r>
            <a:r>
              <a:rPr lang="en-US" i="1" dirty="0" smtClean="0"/>
              <a:t>Roles of methylation and sequestration in the mechanisms of DNA Replication in some members of the </a:t>
            </a:r>
            <a:r>
              <a:rPr lang="en-US" i="1" dirty="0" err="1" smtClean="0"/>
              <a:t>Enterobacteriaceae</a:t>
            </a:r>
            <a:r>
              <a:rPr lang="en-US" i="1" dirty="0" smtClean="0"/>
              <a:t> Family.</a:t>
            </a:r>
            <a:r>
              <a:rPr lang="en-US" dirty="0" smtClean="0"/>
              <a:t> </a:t>
            </a:r>
            <a:r>
              <a:rPr lang="en-US" dirty="0" err="1" smtClean="0"/>
              <a:t>Intech</a:t>
            </a:r>
            <a:r>
              <a:rPr lang="en-US" dirty="0" smtClean="0"/>
              <a:t>. 315-332.</a:t>
            </a:r>
          </a:p>
          <a:p>
            <a:r>
              <a:rPr lang="en-US" dirty="0" smtClean="0"/>
              <a:t>Rizvi, A., and C. Bhattacharya 2014  </a:t>
            </a:r>
            <a:r>
              <a:rPr lang="en-US" i="1" dirty="0" smtClean="0"/>
              <a:t>Detection of Replication origin sites in Herpesvirus Genomes by Clustering and Scoring of Palindromes with Quadratic Entropy Measures.</a:t>
            </a:r>
            <a:r>
              <a:rPr lang="en-US" dirty="0" smtClean="0"/>
              <a:t> IEEE/ACM 11(6): 1108-1118.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494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H</a:t>
            </a:r>
            <a:r>
              <a:rPr lang="en-US" b="1" dirty="0" smtClean="0"/>
              <a:t>ighly </a:t>
            </a:r>
            <a:r>
              <a:rPr lang="en-US" b="1" u="sng" dirty="0" smtClean="0"/>
              <a:t>I</a:t>
            </a:r>
            <a:r>
              <a:rPr lang="en-US" b="1" dirty="0" smtClean="0"/>
              <a:t>terated </a:t>
            </a:r>
            <a:r>
              <a:rPr lang="en-US" b="1" u="sng" dirty="0" smtClean="0"/>
              <a:t>P</a:t>
            </a:r>
            <a:r>
              <a:rPr lang="en-US" b="1" dirty="0" smtClean="0"/>
              <a:t>alindrome-1 (HIP-21) </a:t>
            </a:r>
            <a:endParaRPr lang="en-US" b="1" dirty="0"/>
          </a:p>
          <a:p>
            <a:pPr lvl="1"/>
            <a:r>
              <a:rPr lang="en-US" b="1" dirty="0" smtClean="0"/>
              <a:t>5’-GCGATCGC-3’</a:t>
            </a:r>
          </a:p>
          <a:p>
            <a:pPr lvl="1"/>
            <a:r>
              <a:rPr lang="en-US" b="1" dirty="0" smtClean="0"/>
              <a:t>Short, eight nucleotide, palindromic sequence</a:t>
            </a:r>
          </a:p>
          <a:p>
            <a:pPr lvl="1"/>
            <a:r>
              <a:rPr lang="en-US" b="1" dirty="0" smtClean="0"/>
              <a:t>Extremely abundant among Cyanobacteria</a:t>
            </a:r>
          </a:p>
          <a:p>
            <a:pPr lvl="2"/>
            <a:r>
              <a:rPr lang="en-US" b="1" dirty="0" smtClean="0"/>
              <a:t>Except in some species of </a:t>
            </a:r>
            <a:r>
              <a:rPr lang="en-US" b="1" dirty="0" err="1" smtClean="0"/>
              <a:t>Synechococcus</a:t>
            </a:r>
            <a:r>
              <a:rPr lang="en-US" b="1" dirty="0" smtClean="0"/>
              <a:t> and </a:t>
            </a:r>
            <a:r>
              <a:rPr lang="en-US" b="1" dirty="0" err="1" smtClean="0"/>
              <a:t>Prochlorococcus</a:t>
            </a:r>
            <a:r>
              <a:rPr lang="en-US" b="1" dirty="0" smtClean="0"/>
              <a:t> (</a:t>
            </a:r>
            <a:r>
              <a:rPr lang="en-US" b="1" dirty="0" err="1" smtClean="0"/>
              <a:t>Elhai</a:t>
            </a:r>
            <a:r>
              <a:rPr lang="en-US" b="1" dirty="0" smtClean="0"/>
              <a:t> 2015)</a:t>
            </a:r>
          </a:p>
          <a:p>
            <a:r>
              <a:rPr lang="en-US" b="1" dirty="0" smtClean="0"/>
              <a:t>There is no function of HIP-1 that is currently known </a:t>
            </a:r>
          </a:p>
          <a:p>
            <a:pPr lvl="1"/>
            <a:r>
              <a:rPr lang="en-US" b="1" dirty="0" smtClean="0"/>
              <a:t>No idea if it’s an advantageous sequence or just a point-mutation that becomes conserved</a:t>
            </a:r>
          </a:p>
          <a:p>
            <a:pPr lvl="1"/>
            <a:endParaRPr lang="en-US" b="1" dirty="0" smtClean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8285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Palindromes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Palindromes exhibit reverse complement symmetry (Rizvi and Bhattacharya 2014) </a:t>
            </a:r>
          </a:p>
          <a:p>
            <a:r>
              <a:rPr lang="en-US" dirty="0" smtClean="0"/>
              <a:t>Shown to aid in:</a:t>
            </a:r>
          </a:p>
          <a:p>
            <a:pPr lvl="1"/>
            <a:r>
              <a:rPr lang="en-US" dirty="0" smtClean="0"/>
              <a:t>Genome replication</a:t>
            </a:r>
          </a:p>
          <a:p>
            <a:pPr lvl="1"/>
            <a:r>
              <a:rPr lang="en-US" dirty="0" smtClean="0"/>
              <a:t>Gene regulation</a:t>
            </a:r>
          </a:p>
          <a:p>
            <a:pPr lvl="1"/>
            <a:r>
              <a:rPr lang="en-US" dirty="0" smtClean="0"/>
              <a:t>Catalysis of Double Strand Breaks of DNA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97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66431"/>
            <a:ext cx="8761413" cy="3416300"/>
          </a:xfrm>
        </p:spPr>
        <p:txBody>
          <a:bodyPr/>
          <a:lstStyle/>
          <a:p>
            <a:r>
              <a:rPr lang="en-US" dirty="0" smtClean="0"/>
              <a:t>In previous studies (</a:t>
            </a:r>
            <a:r>
              <a:rPr lang="en-US" dirty="0" err="1" smtClean="0"/>
              <a:t>Delaye</a:t>
            </a:r>
            <a:r>
              <a:rPr lang="en-US" dirty="0" smtClean="0"/>
              <a:t> and Moya 2011), it was found that HIP-1 was found to be highly abundant within Cyanobacteria</a:t>
            </a:r>
          </a:p>
          <a:p>
            <a:r>
              <a:rPr lang="en-US" dirty="0" smtClean="0"/>
              <a:t>Later studies (</a:t>
            </a:r>
            <a:r>
              <a:rPr lang="en-US" dirty="0" err="1" smtClean="0"/>
              <a:t>Elhai</a:t>
            </a:r>
            <a:r>
              <a:rPr lang="en-US" dirty="0" smtClean="0"/>
              <a:t> 2015) showed that HIP-1 was almost absent in certain species of </a:t>
            </a:r>
            <a:r>
              <a:rPr lang="en-US" i="1" dirty="0" err="1" smtClean="0"/>
              <a:t>Syncechococcus</a:t>
            </a:r>
            <a:r>
              <a:rPr lang="en-US" i="1" dirty="0" smtClean="0"/>
              <a:t> and </a:t>
            </a:r>
            <a:r>
              <a:rPr lang="en-US" i="1" dirty="0" err="1" smtClean="0"/>
              <a:t>Prochlorococcus</a:t>
            </a:r>
            <a:r>
              <a:rPr lang="en-US" i="1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407" y="3725331"/>
            <a:ext cx="5128505" cy="28278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7688" y="6570132"/>
            <a:ext cx="116388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Elhai</a:t>
            </a:r>
            <a:r>
              <a:rPr lang="en-US" sz="1000" dirty="0" smtClean="0"/>
              <a:t>, J. 2015  </a:t>
            </a:r>
            <a:r>
              <a:rPr lang="en-US" sz="1000" i="1" dirty="0" smtClean="0"/>
              <a:t>Highly Iterated Palindromic Sequences (HIPs) and Their Relationship to DNA </a:t>
            </a:r>
            <a:r>
              <a:rPr lang="en-US" sz="1000" i="1" dirty="0" err="1" smtClean="0"/>
              <a:t>Methyltransferases</a:t>
            </a:r>
            <a:r>
              <a:rPr lang="en-US" sz="1000" i="1" dirty="0" smtClean="0"/>
              <a:t>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6302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486" y="2603500"/>
            <a:ext cx="8761413" cy="3416300"/>
          </a:xfrm>
        </p:spPr>
        <p:txBody>
          <a:bodyPr/>
          <a:lstStyle/>
          <a:p>
            <a:r>
              <a:rPr lang="en-US" dirty="0" smtClean="0"/>
              <a:t>Due to the abundance of Highly Iterated Palindrome-1 in the genomes of Cyanobacteria,</a:t>
            </a:r>
          </a:p>
          <a:p>
            <a:pPr lvl="1"/>
            <a:r>
              <a:rPr lang="en-US" dirty="0" smtClean="0"/>
              <a:t>I want to examine the position of HIP-1 in relation to the </a:t>
            </a:r>
            <a:r>
              <a:rPr lang="en-US" dirty="0" err="1" smtClean="0"/>
              <a:t>Deoxyadenosine</a:t>
            </a:r>
            <a:r>
              <a:rPr lang="en-US" dirty="0" smtClean="0"/>
              <a:t> </a:t>
            </a:r>
            <a:r>
              <a:rPr lang="en-US" dirty="0" err="1" smtClean="0"/>
              <a:t>Methylase</a:t>
            </a:r>
            <a:r>
              <a:rPr lang="en-US" dirty="0" smtClean="0"/>
              <a:t> gene in the genomes of </a:t>
            </a:r>
            <a:r>
              <a:rPr lang="en-US" i="1" dirty="0" err="1" smtClean="0"/>
              <a:t>Thermosynechococcus</a:t>
            </a:r>
            <a:r>
              <a:rPr lang="en-US" i="1" dirty="0" smtClean="0"/>
              <a:t> </a:t>
            </a:r>
            <a:r>
              <a:rPr lang="en-US" i="1" dirty="0" err="1" smtClean="0"/>
              <a:t>elongatus</a:t>
            </a:r>
            <a:r>
              <a:rPr lang="en-US" i="1" dirty="0" smtClean="0"/>
              <a:t> BP-1, </a:t>
            </a:r>
            <a:r>
              <a:rPr lang="en-US" i="1" dirty="0" err="1" smtClean="0"/>
              <a:t>Cyanothece</a:t>
            </a:r>
            <a:r>
              <a:rPr lang="en-US" i="1" dirty="0" smtClean="0"/>
              <a:t> SP ATCC 51142, Anabaena </a:t>
            </a:r>
            <a:r>
              <a:rPr lang="en-US" i="1" dirty="0" err="1" smtClean="0"/>
              <a:t>Variabilis</a:t>
            </a:r>
            <a:r>
              <a:rPr lang="en-US" i="1" dirty="0" smtClean="0"/>
              <a:t> ATCC 29413, </a:t>
            </a:r>
            <a:r>
              <a:rPr lang="en-US" i="1" dirty="0" err="1" smtClean="0"/>
              <a:t>Nostoc</a:t>
            </a:r>
            <a:r>
              <a:rPr lang="en-US" i="1" dirty="0" smtClean="0"/>
              <a:t> </a:t>
            </a:r>
            <a:r>
              <a:rPr lang="en-US" i="1" dirty="0" err="1" smtClean="0"/>
              <a:t>Punctiforme</a:t>
            </a:r>
            <a:r>
              <a:rPr lang="en-US" i="1" dirty="0" smtClean="0"/>
              <a:t> PCC 7310, </a:t>
            </a:r>
            <a:r>
              <a:rPr lang="en-US" i="1" dirty="0" err="1" smtClean="0"/>
              <a:t>Synechococcus</a:t>
            </a:r>
            <a:r>
              <a:rPr lang="en-US" i="1" dirty="0" smtClean="0"/>
              <a:t> </a:t>
            </a:r>
            <a:r>
              <a:rPr lang="en-US" i="1" dirty="0" err="1" smtClean="0"/>
              <a:t>elongatus</a:t>
            </a:r>
            <a:r>
              <a:rPr lang="en-US" i="1" dirty="0" smtClean="0"/>
              <a:t> PCC 6301 and </a:t>
            </a:r>
            <a:r>
              <a:rPr lang="en-US" i="1" dirty="0" err="1" smtClean="0"/>
              <a:t>Synechococcus</a:t>
            </a:r>
            <a:r>
              <a:rPr lang="en-US" i="1" dirty="0" smtClean="0"/>
              <a:t> </a:t>
            </a:r>
            <a:r>
              <a:rPr lang="en-US" i="1" dirty="0" err="1" smtClean="0"/>
              <a:t>elongatus</a:t>
            </a:r>
            <a:r>
              <a:rPr lang="en-US" i="1" dirty="0" smtClean="0"/>
              <a:t> PCC 7942.</a:t>
            </a:r>
          </a:p>
          <a:p>
            <a:pPr lvl="2"/>
            <a:r>
              <a:rPr lang="en-US" dirty="0" smtClean="0"/>
              <a:t>Where does this sequence occur in relation to the </a:t>
            </a:r>
            <a:r>
              <a:rPr lang="en-US" dirty="0" err="1" smtClean="0"/>
              <a:t>Deoxyadenosine</a:t>
            </a:r>
            <a:r>
              <a:rPr lang="en-US" dirty="0" smtClean="0"/>
              <a:t> </a:t>
            </a:r>
            <a:r>
              <a:rPr lang="en-US" dirty="0" err="1" smtClean="0"/>
              <a:t>Methylase</a:t>
            </a:r>
            <a:r>
              <a:rPr lang="en-US" dirty="0" smtClean="0"/>
              <a:t> gene? Does it occur before the start of the gene, after the end of the gene or during the coding region of the gene itself?</a:t>
            </a:r>
          </a:p>
          <a:p>
            <a:pPr lvl="2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898" y="3629025"/>
            <a:ext cx="2659457" cy="276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95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733431"/>
            <a:ext cx="8761413" cy="1106658"/>
          </a:xfrm>
        </p:spPr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Find the number of HIP-1 sequences in EACH organism.</a:t>
            </a:r>
          </a:p>
          <a:p>
            <a:r>
              <a:rPr lang="en-US" dirty="0" smtClean="0"/>
              <a:t>2. Determine where the </a:t>
            </a:r>
            <a:r>
              <a:rPr lang="en-US" dirty="0" err="1" smtClean="0"/>
              <a:t>Deoxyadenosine</a:t>
            </a:r>
            <a:r>
              <a:rPr lang="en-US" dirty="0" smtClean="0"/>
              <a:t> </a:t>
            </a:r>
            <a:r>
              <a:rPr lang="en-US" dirty="0" err="1" smtClean="0"/>
              <a:t>Methylase</a:t>
            </a:r>
            <a:r>
              <a:rPr lang="en-US" dirty="0" smtClean="0"/>
              <a:t> gene is. </a:t>
            </a:r>
          </a:p>
          <a:p>
            <a:r>
              <a:rPr lang="en-US" dirty="0" smtClean="0"/>
              <a:t>3. Find the relation of HIP-1 to the gene</a:t>
            </a:r>
          </a:p>
          <a:p>
            <a:pPr lvl="1"/>
            <a:r>
              <a:rPr lang="en-US" dirty="0" smtClean="0"/>
              <a:t>Whether it occurs, directly before, during or after and accounts of all.</a:t>
            </a:r>
          </a:p>
          <a:p>
            <a:r>
              <a:rPr lang="en-US" dirty="0" smtClean="0"/>
              <a:t>4. Compare results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56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Count-of and presence of HIP-1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37" y="2345739"/>
            <a:ext cx="11450269" cy="177470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226" y="4120444"/>
            <a:ext cx="2695575" cy="504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36" y="4789784"/>
            <a:ext cx="11663003" cy="161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96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5265" y="688275"/>
            <a:ext cx="8761413" cy="1106658"/>
          </a:xfrm>
        </p:spPr>
        <p:txBody>
          <a:bodyPr/>
          <a:lstStyle/>
          <a:p>
            <a:r>
              <a:rPr lang="en-US" dirty="0" smtClean="0"/>
              <a:t>Presence of HIP-1 around </a:t>
            </a:r>
            <a:r>
              <a:rPr lang="en-US" dirty="0" err="1" smtClean="0"/>
              <a:t>Methylase</a:t>
            </a:r>
            <a:r>
              <a:rPr lang="en-US" dirty="0" smtClean="0"/>
              <a:t> gene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24" y="1932037"/>
            <a:ext cx="8761413" cy="252402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24" y="4456063"/>
            <a:ext cx="8772702" cy="162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44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46494"/>
              </p:ext>
            </p:extLst>
          </p:nvPr>
        </p:nvGraphicFramePr>
        <p:xfrm>
          <a:off x="38100" y="2298697"/>
          <a:ext cx="12052300" cy="3121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0460"/>
                <a:gridCol w="2410460"/>
                <a:gridCol w="2410460"/>
                <a:gridCol w="2410460"/>
                <a:gridCol w="2410460"/>
              </a:tblGrid>
              <a:tr h="368351">
                <a:tc>
                  <a:txBody>
                    <a:bodyPr/>
                    <a:lstStyle/>
                    <a:p>
                      <a:r>
                        <a:rPr lang="en-US" dirty="0" smtClean="0"/>
                        <a:t>Organism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Methylase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Coord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HIP-1 Before?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HIP-1</a:t>
                      </a:r>
                      <a:r>
                        <a:rPr lang="en-US" baseline="0" dirty="0" smtClean="0"/>
                        <a:t> After?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HIP-1 During?</a:t>
                      </a:r>
                      <a:endParaRPr lang="en-US" dirty="0"/>
                    </a:p>
                  </a:txBody>
                  <a:tcPr/>
                </a:tc>
              </a:tr>
              <a:tr h="526216"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Thermosynechococcus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1546230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 1546892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1, 075 </a:t>
                      </a:r>
                      <a:r>
                        <a:rPr lang="en-US" dirty="0" err="1" smtClean="0"/>
                        <a:t>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4,845 </a:t>
                      </a:r>
                      <a:r>
                        <a:rPr lang="en-US" dirty="0" err="1" smtClean="0"/>
                        <a:t>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68351"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Cyanothece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10104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 11072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5,091 </a:t>
                      </a:r>
                      <a:r>
                        <a:rPr lang="en-US" dirty="0" err="1" smtClean="0"/>
                        <a:t>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1,540 </a:t>
                      </a:r>
                      <a:r>
                        <a:rPr lang="en-US" dirty="0" err="1" smtClean="0"/>
                        <a:t>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526216">
                <a:tc>
                  <a:txBody>
                    <a:bodyPr/>
                    <a:lstStyle/>
                    <a:p>
                      <a:r>
                        <a:rPr lang="en-US" i="1" dirty="0" smtClean="0"/>
                        <a:t>Anabaena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3294260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 3295093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904 </a:t>
                      </a:r>
                      <a:r>
                        <a:rPr lang="en-US" dirty="0" err="1" smtClean="0"/>
                        <a:t>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1,088 </a:t>
                      </a:r>
                      <a:r>
                        <a:rPr lang="en-US" dirty="0" err="1" smtClean="0"/>
                        <a:t>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223 </a:t>
                      </a:r>
                      <a:r>
                        <a:rPr lang="en-US" dirty="0" err="1" smtClean="0"/>
                        <a:t>nt</a:t>
                      </a:r>
                      <a:r>
                        <a:rPr lang="en-US" dirty="0" smtClean="0"/>
                        <a:t> after start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68351"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Nostoc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Punc</a:t>
                      </a:r>
                      <a:r>
                        <a:rPr lang="en-US" i="1" baseline="0" dirty="0" smtClean="0"/>
                        <a:t>.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833361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 834218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2,110 </a:t>
                      </a:r>
                      <a:r>
                        <a:rPr lang="en-US" dirty="0" err="1" smtClean="0"/>
                        <a:t>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954 </a:t>
                      </a:r>
                      <a:r>
                        <a:rPr lang="en-US" dirty="0" err="1" smtClean="0"/>
                        <a:t>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68351"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Synech</a:t>
                      </a:r>
                      <a:r>
                        <a:rPr lang="en-US" i="1" dirty="0" smtClean="0"/>
                        <a:t>. - 6301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2455241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 2455879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270 </a:t>
                      </a:r>
                      <a:r>
                        <a:rPr lang="en-US" dirty="0" err="1" smtClean="0"/>
                        <a:t>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283 </a:t>
                      </a:r>
                      <a:r>
                        <a:rPr lang="en-US" dirty="0" err="1" smtClean="0"/>
                        <a:t>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6835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Synech</a:t>
                      </a:r>
                      <a:r>
                        <a:rPr lang="en-US" dirty="0" smtClean="0"/>
                        <a:t>. - 7942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1861019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 1861810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117 </a:t>
                      </a:r>
                      <a:r>
                        <a:rPr lang="en-US" dirty="0" err="1" smtClean="0"/>
                        <a:t>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283 </a:t>
                      </a:r>
                      <a:r>
                        <a:rPr lang="en-US" dirty="0" err="1" smtClean="0"/>
                        <a:t>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</a:t>
                      </a:r>
                      <a:r>
                        <a:rPr lang="en-US" dirty="0" err="1" smtClean="0"/>
                        <a:t>nt</a:t>
                      </a:r>
                      <a:r>
                        <a:rPr lang="en-US" dirty="0" smtClean="0"/>
                        <a:t> after start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2054578"/>
            <a:ext cx="824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Table 1.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4178" y="5700889"/>
            <a:ext cx="64572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Table 1.</a:t>
            </a:r>
            <a:r>
              <a:rPr lang="en-US" sz="1200" dirty="0" smtClean="0"/>
              <a:t> Shows the location of HIP-1 relative to </a:t>
            </a:r>
            <a:r>
              <a:rPr lang="en-US" sz="1200" dirty="0" err="1" smtClean="0"/>
              <a:t>Deoxyadenosine</a:t>
            </a:r>
            <a:r>
              <a:rPr lang="en-US" sz="1200" dirty="0" smtClean="0"/>
              <a:t> </a:t>
            </a:r>
            <a:r>
              <a:rPr lang="en-US" sz="1200" dirty="0" err="1" smtClean="0"/>
              <a:t>methylase</a:t>
            </a:r>
            <a:r>
              <a:rPr lang="en-US" sz="1200" dirty="0" smtClean="0"/>
              <a:t> gene. 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47044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229</TotalTime>
  <Words>721</Words>
  <Application>Microsoft Office PowerPoint</Application>
  <PresentationFormat>Widescreen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Wingdings</vt:lpstr>
      <vt:lpstr>Wingdings 3</vt:lpstr>
      <vt:lpstr>Ion Boardroom</vt:lpstr>
      <vt:lpstr>Position of HIP-1 (Highly Iterated Palindrome -1) in Cyanobacteria around Deoxyadenosine Methylase loci.</vt:lpstr>
      <vt:lpstr>Background</vt:lpstr>
      <vt:lpstr>Palindromes</vt:lpstr>
      <vt:lpstr>Previous work</vt:lpstr>
      <vt:lpstr>Question</vt:lpstr>
      <vt:lpstr>Experimental Design</vt:lpstr>
      <vt:lpstr>Count-of and presence of HIP-1</vt:lpstr>
      <vt:lpstr>Presence of HIP-1 around Methylase gene</vt:lpstr>
      <vt:lpstr>Data</vt:lpstr>
      <vt:lpstr>Results</vt:lpstr>
      <vt:lpstr>Future Work</vt:lpstr>
      <vt:lpstr>Works Cited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Position of HIP-1 (Highly Iterated Palindrome -1) in Cyanobacteria around Deoxyadenosine Methylase</dc:title>
  <dc:creator>Liam Lewis</dc:creator>
  <cp:lastModifiedBy>Liam Lewis</cp:lastModifiedBy>
  <cp:revision>18</cp:revision>
  <dcterms:created xsi:type="dcterms:W3CDTF">2015-04-30T05:51:05Z</dcterms:created>
  <dcterms:modified xsi:type="dcterms:W3CDTF">2015-04-30T15:27:47Z</dcterms:modified>
</cp:coreProperties>
</file>