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63" r:id="rId3"/>
    <p:sldId id="264" r:id="rId4"/>
    <p:sldId id="260" r:id="rId5"/>
    <p:sldId id="261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32493C-2589-48B3-9266-533E1198414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5763C1-E46C-480D-B904-90F576FF46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Regulatory Sequence that influences Transcription of Carboxylase Gene(s)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EJ </a:t>
            </a:r>
            <a:r>
              <a:rPr lang="en-US" dirty="0" err="1" smtClean="0"/>
              <a:t>Kochis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Hawley, D. K. &amp; McClure, W. R. (1983) Nucleic Acids Res. 11, 2237-2255</a:t>
            </a:r>
          </a:p>
          <a:p>
            <a:endParaRPr lang="en-US" dirty="0" smtClean="0"/>
          </a:p>
          <a:p>
            <a:r>
              <a:rPr lang="en-US" dirty="0"/>
              <a:t>Gary M. STUDNICKA. "Escherichia Coli Promoter -10 and -35 Region Homologies Correlate with Binding and Isomerization Kinetics."</a:t>
            </a:r>
            <a:r>
              <a:rPr lang="en-US" i="1" dirty="0" err="1"/>
              <a:t>Biochem</a:t>
            </a:r>
            <a:r>
              <a:rPr lang="en-US" i="1" dirty="0"/>
              <a:t>.</a:t>
            </a:r>
            <a:r>
              <a:rPr lang="en-US" dirty="0"/>
              <a:t> (1988) 252, 825-831 (</a:t>
            </a:r>
            <a:r>
              <a:rPr lang="en-US" dirty="0" err="1"/>
              <a:t>n.d.</a:t>
            </a:r>
            <a:r>
              <a:rPr lang="en-US" dirty="0"/>
              <a:t>): n. </a:t>
            </a:r>
            <a:r>
              <a:rPr lang="en-US" dirty="0" err="1"/>
              <a:t>pag</a:t>
            </a:r>
            <a:r>
              <a:rPr lang="en-US" dirty="0"/>
              <a:t>. Web. 14 Apr. 2015.</a:t>
            </a:r>
          </a:p>
          <a:p>
            <a:endParaRPr lang="en-US" dirty="0" smtClean="0"/>
          </a:p>
          <a:p>
            <a:r>
              <a:rPr lang="en-US" dirty="0" smtClean="0"/>
              <a:t>Kinney</a:t>
            </a:r>
            <a:r>
              <a:rPr lang="en-US" dirty="0"/>
              <a:t>, James N., et al. "Elucidating essential role of conserved </a:t>
            </a:r>
            <a:r>
              <a:rPr lang="en-US" dirty="0" err="1"/>
              <a:t>carboxysomal</a:t>
            </a:r>
            <a:r>
              <a:rPr lang="en-US" dirty="0"/>
              <a:t> protein </a:t>
            </a:r>
            <a:r>
              <a:rPr lang="en-US" dirty="0" err="1"/>
              <a:t>CcmN</a:t>
            </a:r>
            <a:r>
              <a:rPr lang="en-US" dirty="0"/>
              <a:t> reveals common feature of bacterial </a:t>
            </a:r>
            <a:r>
              <a:rPr lang="en-US" dirty="0" err="1"/>
              <a:t>microcompartment</a:t>
            </a:r>
            <a:r>
              <a:rPr lang="en-US" dirty="0"/>
              <a:t> assembly." </a:t>
            </a:r>
            <a:r>
              <a:rPr lang="en-US" i="1" dirty="0"/>
              <a:t>Journal of Biological Chemistry</a:t>
            </a:r>
            <a:r>
              <a:rPr lang="en-US" dirty="0"/>
              <a:t> 287.21 (2012): 17729-17736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Transcription in Prokaryotes." </a:t>
            </a:r>
            <a:r>
              <a:rPr lang="en-US" i="1" dirty="0"/>
              <a:t>Transcription in Prokaryotes</a:t>
            </a:r>
            <a:r>
              <a:rPr lang="en-US" dirty="0"/>
              <a:t>. </a:t>
            </a:r>
            <a:r>
              <a:rPr lang="en-US" dirty="0" err="1"/>
              <a:t>CliffsNotes</a:t>
            </a:r>
            <a:r>
              <a:rPr lang="en-US" dirty="0"/>
              <a:t>, </a:t>
            </a:r>
            <a:r>
              <a:rPr lang="en-US" dirty="0" err="1"/>
              <a:t>n.d.</a:t>
            </a:r>
            <a:r>
              <a:rPr lang="en-US" dirty="0"/>
              <a:t> Web. 27 Apr. 2015.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Vogel</a:t>
            </a:r>
            <a:r>
              <a:rPr lang="en-US" dirty="0"/>
              <a:t>, </a:t>
            </a:r>
            <a:r>
              <a:rPr lang="en-US" dirty="0" err="1"/>
              <a:t>Jörg</a:t>
            </a:r>
            <a:r>
              <a:rPr lang="en-US" dirty="0"/>
              <a:t>, et al. "Experimental and computational analysis of transcriptional start sites in the cyanobacterium </a:t>
            </a:r>
            <a:r>
              <a:rPr lang="en-US" dirty="0" err="1"/>
              <a:t>Prochlorococcus</a:t>
            </a:r>
            <a:r>
              <a:rPr lang="en-US" dirty="0"/>
              <a:t> MED4." </a:t>
            </a:r>
            <a:r>
              <a:rPr lang="en-US" i="1" dirty="0"/>
              <a:t>Nucleic acids research</a:t>
            </a:r>
            <a:r>
              <a:rPr lang="en-US" dirty="0"/>
              <a:t> 31.11 (2003): 2890-2899.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sequences found in intergenic regions of DNA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different types!</a:t>
            </a:r>
          </a:p>
          <a:p>
            <a:endParaRPr lang="en-US" dirty="0" smtClean="0"/>
          </a:p>
          <a:p>
            <a:r>
              <a:rPr lang="en-US" dirty="0" smtClean="0"/>
              <a:t>Repressor</a:t>
            </a:r>
          </a:p>
          <a:p>
            <a:r>
              <a:rPr lang="en-US" dirty="0" smtClean="0"/>
              <a:t>Promoter</a:t>
            </a:r>
          </a:p>
          <a:p>
            <a:r>
              <a:rPr lang="en-US" dirty="0" err="1" smtClean="0"/>
              <a:t>DNAa</a:t>
            </a:r>
            <a:r>
              <a:rPr lang="en-US" dirty="0" smtClean="0"/>
              <a:t> Sites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4953000"/>
            <a:ext cx="39338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http://upload.wikimedia.org/wikipedia/commons/thumb/2/22/Lac_Operon.svg/512px-Lac_Opero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0"/>
            <a:ext cx="2646073" cy="197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959" y="2438400"/>
            <a:ext cx="3962400" cy="209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5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of my Research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20" y="5109865"/>
            <a:ext cx="7772400" cy="153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3469" y="1755917"/>
            <a:ext cx="8123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Article by Vogel et Al published in 2003 about PrMED4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38662" y="2603730"/>
            <a:ext cx="4495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Intergenic DNA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38662" y="3206747"/>
            <a:ext cx="5638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Near Transcription Site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0161" y="3710743"/>
            <a:ext cx="361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on Transcription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2603730"/>
            <a:ext cx="48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ym typeface="Wingdings"/>
              </a:rPr>
              <a:t>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744697" y="3063638"/>
            <a:ext cx="694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ym typeface="Wingdings"/>
              </a:rPr>
              <a:t>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68161" y="375690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???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0161" y="4343400"/>
            <a:ext cx="7633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Attempt to find this sequence in other organisms and try to discern it’s significance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627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379" y="3472004"/>
            <a:ext cx="79248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050" y="2967336"/>
            <a:ext cx="5562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used the code below to find the sequence</a:t>
            </a:r>
            <a:endParaRPr lang="en-US" sz="2400" dirty="0"/>
          </a:p>
        </p:txBody>
      </p:sp>
      <p:sp>
        <p:nvSpPr>
          <p:cNvPr id="8" name="Frame 7"/>
          <p:cNvSpPr/>
          <p:nvPr/>
        </p:nvSpPr>
        <p:spPr>
          <a:xfrm>
            <a:off x="1904999" y="3581400"/>
            <a:ext cx="1447800" cy="457200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5400000">
            <a:off x="2337887" y="4195904"/>
            <a:ext cx="514349" cy="3810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5400000">
            <a:off x="5831711" y="4217827"/>
            <a:ext cx="514349" cy="3810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05661" y="4674653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Nucleotide sequence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43694" y="4742703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Organism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618524" y="5480659"/>
            <a:ext cx="7162800" cy="381000"/>
          </a:xfrm>
          <a:prstGeom prst="rect">
            <a:avLst/>
          </a:prstGeom>
        </p:spPr>
      </p:pic>
      <p:sp>
        <p:nvSpPr>
          <p:cNvPr id="14" name="Frame 13"/>
          <p:cNvSpPr/>
          <p:nvPr/>
        </p:nvSpPr>
        <p:spPr>
          <a:xfrm>
            <a:off x="2705100" y="5480659"/>
            <a:ext cx="979363" cy="365760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6962835" y="5480659"/>
            <a:ext cx="818489" cy="365760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5586" y="5867400"/>
            <a:ext cx="7443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Results of function, highlighted nucleotides are matches of </a:t>
            </a:r>
            <a:r>
              <a:rPr lang="en-US" sz="2400" dirty="0" err="1" smtClean="0"/>
              <a:t>Vogels</a:t>
            </a:r>
            <a:r>
              <a:rPr lang="en-US" sz="2400" dirty="0" smtClean="0"/>
              <a:t> conserved sequence</a:t>
            </a: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95" y="1736468"/>
            <a:ext cx="6242258" cy="123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89924" y="1436215"/>
            <a:ext cx="8449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examined 25 organisms all </a:t>
            </a:r>
            <a:r>
              <a:rPr lang="en-US" sz="2400" dirty="0" err="1" smtClean="0"/>
              <a:t>Prochlrococcus</a:t>
            </a:r>
            <a:r>
              <a:rPr lang="en-US" sz="2400" dirty="0" smtClean="0"/>
              <a:t> and </a:t>
            </a:r>
            <a:r>
              <a:rPr lang="en-US" sz="2400" dirty="0" err="1" smtClean="0"/>
              <a:t>Synechococus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337" y="1836537"/>
            <a:ext cx="4267200" cy="484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err="1" smtClean="0">
                <a:effectLst/>
                <a:latin typeface="Calibri"/>
                <a:ea typeface="Calibri"/>
                <a:cs typeface="Times New Roman"/>
              </a:rPr>
              <a:t>Prochlororcocus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050" dirty="0" err="1" smtClean="0">
                <a:effectLst/>
                <a:latin typeface="Calibri"/>
                <a:ea typeface="Calibri"/>
                <a:cs typeface="Times New Roman"/>
              </a:rPr>
              <a:t>Marinius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 as9601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312    259   303   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TTATAAGTACTTAATGAAGCATTCTTCGGATT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endParaRPr lang="en-US" sz="105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MED4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296   258   302   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TTATCAGTACGTTATGGACCATTCTTCGGATT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MIT 9301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299   262   306   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TTATAAGTACTTAATGAAGCATTCTTCGAATT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MIT 9303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467    99   143   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GGAAGGATGGGCTGCAGAGCATTGTCCATTGC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endParaRPr lang="en-US" sz="105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MIT 9313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823    69     23   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GGAAGTTGCCTGCGCAGAGCATTCTCCTTCCC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MIT 9515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335   259   303   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TTATAAGTACGTTATGGACCATTCTTCCAATT</a:t>
            </a:r>
            <a:r>
              <a:rPr lang="en-US" sz="105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r>
              <a:rPr lang="en-US" sz="1050" dirty="0" smtClean="0">
                <a:effectLst/>
                <a:latin typeface="Calibri"/>
                <a:ea typeface="Calibri"/>
                <a:cs typeface="Times New Roman"/>
              </a:rPr>
              <a:t>   </a:t>
            </a:r>
            <a:endParaRPr lang="en-US" sz="105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1958238"/>
            <a:ext cx="5105400" cy="4604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err="1" smtClean="0">
                <a:effectLst/>
                <a:latin typeface="Calibri"/>
                <a:ea typeface="Calibri"/>
                <a:cs typeface="Times New Roman"/>
              </a:rPr>
              <a:t>Synechococcus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Carboxylase promoters: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Bl107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1068431   1068475   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GGCGAGGGTCTTGGCAGAGCAATGTCCCGAGC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endParaRPr lang="en-US" sz="1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CC9311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1173   69    23   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GAGTTGGCCTCCGGCAGACCAATGTCATCGGC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endParaRPr lang="en-US" sz="1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CC9605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399   262   306   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GGGAAGGGTTCTGGCGAAGCAATGTCCCCAGC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endParaRPr lang="en-US" sz="1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CC9902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900     68     22   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GGCGAGGGTCTTGGCAGAGCAATGTCCCGAGC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endParaRPr lang="en-US" sz="1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WH 7803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348   223   267   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GGCCAGGCCTCTGGCAGAGCAGTCTCGGCGGC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endParaRPr lang="en-US" sz="1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WH 8102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880     68     22   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GGGAAGGGATCTGGCGGACCAATGTCCCGAGC</a:t>
            </a:r>
            <a:r>
              <a:rPr lang="en-US" sz="1200" dirty="0" smtClean="0">
                <a:effectLst/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endParaRPr lang="en-US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474941"/>
            <a:ext cx="842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12 promoters found out of 25 organisms queried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64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I found them…so what?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They are ALL upstream of a gene coding for Carboxylase</a:t>
            </a:r>
            <a:endParaRPr lang="en-US" dirty="0"/>
          </a:p>
          <a:p>
            <a:pPr marL="118872" indent="0"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86200"/>
            <a:ext cx="8229600" cy="19050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 rot="3734291">
            <a:off x="5453914" y="5600700"/>
            <a:ext cx="514349" cy="3810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604837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Carboxylase Gene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 rot="8127223">
            <a:off x="4631743" y="5671072"/>
            <a:ext cx="514349" cy="381000"/>
          </a:xfrm>
          <a:prstGeom prst="lef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43300" y="610750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Promoters?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 </a:t>
            </a:r>
            <a:endParaRPr lang="en-US" sz="1800" dirty="0" smtClean="0">
              <a:highlight>
                <a:srgbClr val="FFFF00"/>
              </a:highlight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endParaRPr lang="en-US" sz="1800" dirty="0">
              <a:highlight>
                <a:srgbClr val="FFFF00"/>
              </a:highlight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endParaRPr lang="en-US" sz="1800" dirty="0" smtClean="0">
              <a:highlight>
                <a:srgbClr val="FFFF00"/>
              </a:highlight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endParaRPr lang="en-US" sz="1800" dirty="0">
              <a:highlight>
                <a:srgbClr val="FFFF00"/>
              </a:highlight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endParaRPr lang="en-US" sz="1800" dirty="0" smtClean="0">
              <a:highlight>
                <a:srgbClr val="FFFF00"/>
              </a:highlight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endParaRPr lang="en-US" sz="1800" dirty="0">
              <a:highlight>
                <a:srgbClr val="FFFF00"/>
              </a:highlight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endParaRPr lang="en-US" sz="1800" dirty="0" smtClean="0">
              <a:highlight>
                <a:srgbClr val="FFFF00"/>
              </a:highlight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endParaRPr lang="en-US" sz="1800" dirty="0">
              <a:highlight>
                <a:srgbClr val="FFFF00"/>
              </a:highlight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endParaRPr lang="en-US" sz="1800" dirty="0" smtClean="0">
              <a:highlight>
                <a:srgbClr val="FFFF00"/>
              </a:highlight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r>
              <a:rPr lang="en-US" sz="1800" dirty="0" smtClean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GCTTGAC</a:t>
            </a:r>
            <a:r>
              <a:rPr lang="en-US" sz="1800" dirty="0" smtClean="0">
                <a:latin typeface="Calibri"/>
                <a:ea typeface="Calibri"/>
                <a:cs typeface="Times New Roman"/>
              </a:rPr>
              <a:t>GGATATG</a:t>
            </a:r>
            <a:r>
              <a:rPr lang="en-US" sz="1800" dirty="0" smtClean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</a:t>
            </a:r>
            <a:r>
              <a:rPr lang="en-US" sz="1800" dirty="0" smtClean="0">
                <a:latin typeface="Calibri"/>
                <a:ea typeface="Calibri"/>
                <a:cs typeface="Times New Roman"/>
              </a:rPr>
              <a:t>GA </a:t>
            </a:r>
            <a:r>
              <a:rPr lang="en-US" sz="1800" dirty="0">
                <a:latin typeface="Calibri"/>
                <a:ea typeface="Calibri"/>
                <a:cs typeface="Times New Roman"/>
              </a:rPr>
              <a:t>[T/C]  [T/G] TGGC [A/G] G</a:t>
            </a: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A</a:t>
            </a:r>
            <a:r>
              <a:rPr lang="en-US" sz="1800" dirty="0">
                <a:latin typeface="Calibri"/>
                <a:ea typeface="Calibri"/>
                <a:cs typeface="Times New Roman"/>
              </a:rPr>
              <a:t>G</a:t>
            </a: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CA</a:t>
            </a:r>
            <a:r>
              <a:rPr lang="en-US" sz="1800" dirty="0">
                <a:latin typeface="Calibri"/>
                <a:ea typeface="Calibri"/>
                <a:cs typeface="Times New Roman"/>
              </a:rPr>
              <a:t>T</a:t>
            </a: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T</a:t>
            </a:r>
            <a:r>
              <a:rPr lang="en-US" sz="1800" dirty="0">
                <a:latin typeface="Calibri"/>
                <a:ea typeface="Calibri"/>
                <a:cs typeface="Times New Roman"/>
              </a:rPr>
              <a:t> [G/C] </a:t>
            </a: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T</a:t>
            </a:r>
            <a:r>
              <a:rPr lang="en-US" sz="1800" dirty="0">
                <a:latin typeface="Calibri"/>
                <a:ea typeface="Calibri"/>
                <a:cs typeface="Times New Roman"/>
              </a:rPr>
              <a:t>CCCGAGC</a:t>
            </a: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GAACAT</a:t>
            </a:r>
            <a:endParaRPr lang="en-US" sz="1800" dirty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</a:pPr>
            <a:r>
              <a:rPr lang="en-US" sz="1800" b="1" dirty="0">
                <a:latin typeface="Calibri"/>
                <a:ea typeface="Calibri"/>
                <a:cs typeface="Times New Roman"/>
              </a:rPr>
              <a:t>  -35						-10		</a:t>
            </a:r>
            <a:r>
              <a:rPr lang="en-US" sz="1800" b="1" dirty="0" smtClean="0">
                <a:latin typeface="Calibri"/>
                <a:ea typeface="Calibri"/>
                <a:cs typeface="Times New Roman"/>
              </a:rPr>
              <a:t>TSS</a:t>
            </a:r>
            <a:r>
              <a:rPr lang="en-US" sz="1800" b="1" dirty="0">
                <a:latin typeface="Calibri"/>
                <a:ea typeface="Calibri"/>
                <a:cs typeface="Times New Roman"/>
              </a:rPr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07879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sequences have the </a:t>
            </a:r>
            <a:r>
              <a:rPr lang="en-US" dirty="0" smtClean="0"/>
              <a:t>characteristics of a promoter sequence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799"/>
            <a:ext cx="3276600" cy="4701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28194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an alignment I formed a consensus sequence from my 12 matches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9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to </a:t>
            </a:r>
            <a:r>
              <a:rPr lang="en-US" dirty="0"/>
              <a:t>O</a:t>
            </a:r>
            <a:r>
              <a:rPr lang="en-US" dirty="0" smtClean="0"/>
              <a:t>ther Promoters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 35 region-   </a:t>
            </a:r>
          </a:p>
          <a:p>
            <a:r>
              <a:rPr lang="en-US" dirty="0" smtClean="0"/>
              <a:t>Experimental 35 region -   GCTTGAC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Consensus -10 region-     T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TA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TG</a:t>
            </a:r>
          </a:p>
          <a:p>
            <a:r>
              <a:rPr lang="en-US" dirty="0" smtClean="0"/>
              <a:t>Experimental 10 region- G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GC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GT</a:t>
            </a:r>
          </a:p>
          <a:p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247362" y="1816500"/>
            <a:ext cx="1676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TTGACA</a:t>
            </a:r>
            <a:endParaRPr lang="en-US" sz="3200" dirty="0"/>
          </a:p>
        </p:txBody>
      </p:sp>
      <p:sp>
        <p:nvSpPr>
          <p:cNvPr id="9" name="Frame 8"/>
          <p:cNvSpPr/>
          <p:nvPr/>
        </p:nvSpPr>
        <p:spPr>
          <a:xfrm>
            <a:off x="5638800" y="2344908"/>
            <a:ext cx="1447800" cy="572475"/>
          </a:xfrm>
          <a:prstGeom prst="fram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5247362" y="1822649"/>
            <a:ext cx="1676400" cy="572475"/>
          </a:xfrm>
          <a:prstGeom prst="fram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Further Research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752600"/>
            <a:ext cx="464820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76400"/>
            <a:ext cx="41750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Carboxylase is in every cyanobacteria found thus far. Why isn’t this possible promoter?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0386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List of organisms that the consensus sequence was found in </a:t>
            </a:r>
          </a:p>
          <a:p>
            <a:r>
              <a:rPr lang="en-US" sz="2800" dirty="0" smtClean="0"/>
              <a:t>100+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128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929</TotalTime>
  <Words>354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Proposed Regulatory Sequence that influences Transcription of Carboxylase Gene(s)</vt:lpstr>
      <vt:lpstr>Area of Interest</vt:lpstr>
      <vt:lpstr>Object of my Research</vt:lpstr>
      <vt:lpstr>Methods</vt:lpstr>
      <vt:lpstr>Results!</vt:lpstr>
      <vt:lpstr>Context of Sequences</vt:lpstr>
      <vt:lpstr>Possible Promoters?</vt:lpstr>
      <vt:lpstr>Similarities to Other Promoters </vt:lpstr>
      <vt:lpstr>Possible Further Research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Regulatory Sequence that influences Transcription of the Carboxylase Gene(s) in Prochlrococcus and Synechococcus</dc:title>
  <dc:creator>EJ Kochis</dc:creator>
  <cp:lastModifiedBy>EJ Kochis</cp:lastModifiedBy>
  <cp:revision>23</cp:revision>
  <dcterms:created xsi:type="dcterms:W3CDTF">2015-04-29T22:51:15Z</dcterms:created>
  <dcterms:modified xsi:type="dcterms:W3CDTF">2015-04-30T14:20:55Z</dcterms:modified>
</cp:coreProperties>
</file>