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0" autoAdjust="0"/>
    <p:restoredTop sz="94585" autoAdjust="0"/>
  </p:normalViewPr>
  <p:slideViewPr>
    <p:cSldViewPr snapToGrid="0" snapToObjects="1">
      <p:cViewPr varScale="1">
        <p:scale>
          <a:sx n="92" d="100"/>
          <a:sy n="92" d="100"/>
        </p:scale>
        <p:origin x="-115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03CEC41E-48BD-4881-B6FF-D82EEBBCD904}" type="datetimeFigureOut">
              <a:rPr lang="en-US" smtClean="0"/>
              <a:t>4/29/15</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03CEC41E-48BD-4881-B6FF-D82EEBBCD904}" type="datetimeFigureOut">
              <a:rPr lang="en-US" smtClean="0"/>
              <a:t>4/29/15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03CEC41E-48BD-4881-B6FF-D82EEBBCD904}" type="datetimeFigureOut">
              <a:rPr lang="en-US" smtClean="0"/>
              <a:t>4/29/15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4/29/15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4/29/15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4/29/15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03CEC41E-48BD-4881-B6FF-D82EEBBCD904}" type="datetimeFigureOut">
              <a:rPr lang="en-US" smtClean="0"/>
              <a:t>4/29/15</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CEC41E-48BD-4881-B6FF-D82EEBBCD904}" type="datetimeFigureOut">
              <a:rPr lang="en-US" smtClean="0"/>
              <a:t>4/29/15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3CEC41E-48BD-4881-B6FF-D82EEBBCD904}" type="datetimeFigureOut">
              <a:rPr lang="en-US" smtClean="0"/>
              <a:t>4/29/15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3CEC41E-48BD-4881-B6FF-D82EEBBCD904}" type="datetimeFigureOut">
              <a:rPr lang="en-US" smtClean="0"/>
              <a:t>4/29/15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9A5F39-4CE7-434C-A5CB-50A363451602}" type="slidenum">
              <a:rPr lang="en-US" smtClean="0"/>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3CEC41E-48BD-4881-B6FF-D82EEBBCD904}" type="datetimeFigureOut">
              <a:rPr lang="en-US" smtClean="0"/>
              <a:t>4/29/15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03CEC41E-48BD-4881-B6FF-D82EEBBCD904}" type="datetimeFigureOut">
              <a:rPr lang="en-US" smtClean="0"/>
              <a:t>4/29/15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CEC41E-48BD-4881-B6FF-D82EEBBCD904}" type="datetimeFigureOut">
              <a:rPr lang="en-US" smtClean="0"/>
              <a:t>4/29/15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459A5F39-4CE7-434C-A5CB-50A3634516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03CEC41E-48BD-4881-B6FF-D82EEBBCD904}" type="datetimeFigureOut">
              <a:rPr lang="en-US" smtClean="0"/>
              <a:t>4/29/15</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459A5F39-4CE7-434C-A5CB-50A363451602}" type="slidenum">
              <a:rPr lang="en-US" smtClean="0"/>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 id="2147483871" r:id="rId12"/>
    <p:sldLayoutId id="2147483872" r:id="rId13"/>
  </p:sldLayoutIdLst>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8222" y="3693645"/>
            <a:ext cx="6116680" cy="1470025"/>
          </a:xfrm>
        </p:spPr>
        <p:txBody>
          <a:bodyPr/>
          <a:lstStyle/>
          <a:p>
            <a:r>
              <a:rPr lang="en-US" sz="6000" dirty="0" smtClean="0">
                <a:latin typeface="Baskerville"/>
                <a:cs typeface="Baskerville"/>
              </a:rPr>
              <a:t>Positioning of DNA Uptake Sequences in the </a:t>
            </a:r>
            <a:r>
              <a:rPr lang="en-US" sz="6000" dirty="0" err="1">
                <a:latin typeface="Baskerville"/>
                <a:cs typeface="Baskerville"/>
              </a:rPr>
              <a:t>Pasteurellaceae</a:t>
            </a:r>
            <a:r>
              <a:rPr lang="en-US" sz="6000" dirty="0">
                <a:latin typeface="Baskerville"/>
                <a:cs typeface="Baskerville"/>
              </a:rPr>
              <a:t> family </a:t>
            </a:r>
            <a:endParaRPr lang="en-US" sz="6000" dirty="0">
              <a:latin typeface="Baskerville"/>
              <a:cs typeface="Baskerville"/>
            </a:endParaRPr>
          </a:p>
        </p:txBody>
      </p:sp>
      <p:sp>
        <p:nvSpPr>
          <p:cNvPr id="3" name="Subtitle 2"/>
          <p:cNvSpPr>
            <a:spLocks noGrp="1"/>
          </p:cNvSpPr>
          <p:nvPr>
            <p:ph type="subTitle" idx="1"/>
          </p:nvPr>
        </p:nvSpPr>
        <p:spPr/>
        <p:txBody>
          <a:bodyPr>
            <a:normAutofit/>
          </a:bodyPr>
          <a:lstStyle/>
          <a:p>
            <a:r>
              <a:rPr lang="en-US" sz="2000" dirty="0" smtClean="0"/>
              <a:t>Farrah Hermes</a:t>
            </a:r>
            <a:endParaRPr lang="en-US" sz="2000" dirty="0"/>
          </a:p>
        </p:txBody>
      </p:sp>
    </p:spTree>
    <p:extLst>
      <p:ext uri="{BB962C8B-B14F-4D97-AF65-F5344CB8AC3E}">
        <p14:creationId xmlns:p14="http://schemas.microsoft.com/office/powerpoint/2010/main" val="333173237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939"/>
            <a:ext cx="9144000" cy="1721224"/>
          </a:xfrm>
        </p:spPr>
        <p:txBody>
          <a:bodyPr/>
          <a:lstStyle/>
          <a:p>
            <a:r>
              <a:rPr lang="en-US" dirty="0" smtClean="0"/>
              <a:t>Closer look into </a:t>
            </a:r>
            <a:br>
              <a:rPr lang="en-US" dirty="0" smtClean="0"/>
            </a:br>
            <a:r>
              <a:rPr lang="en-US" sz="4800" dirty="0" smtClean="0"/>
              <a:t>Actinobacillus pleuropneumoniae  </a:t>
            </a:r>
            <a:endParaRPr lang="en-US" sz="4800" dirty="0"/>
          </a:p>
        </p:txBody>
      </p:sp>
      <p:sp>
        <p:nvSpPr>
          <p:cNvPr id="3" name="Content Placeholder 2"/>
          <p:cNvSpPr>
            <a:spLocks noGrp="1"/>
          </p:cNvSpPr>
          <p:nvPr>
            <p:ph idx="1"/>
          </p:nvPr>
        </p:nvSpPr>
        <p:spPr/>
        <p:txBody>
          <a:bodyPr>
            <a:normAutofit fontScale="92500" lnSpcReduction="10000"/>
          </a:bodyPr>
          <a:lstStyle/>
          <a:p>
            <a:r>
              <a:rPr lang="en-US" dirty="0" smtClean="0"/>
              <a:t>Uptake sequence occurs in genes that suggest competence </a:t>
            </a:r>
          </a:p>
          <a:p>
            <a:r>
              <a:rPr lang="en-US" dirty="0" smtClean="0"/>
              <a:t>Found the “AAGTGCGGT” in genes that coded for </a:t>
            </a:r>
          </a:p>
          <a:p>
            <a:r>
              <a:rPr lang="en-US" dirty="0" smtClean="0"/>
              <a:t>Chromosome segregation </a:t>
            </a:r>
            <a:r>
              <a:rPr lang="en-US" dirty="0" err="1" smtClean="0"/>
              <a:t>ATPases</a:t>
            </a:r>
            <a:endParaRPr lang="en-US" dirty="0" smtClean="0"/>
          </a:p>
          <a:p>
            <a:r>
              <a:rPr lang="en-US" dirty="0" smtClean="0"/>
              <a:t>Site-specific </a:t>
            </a:r>
            <a:r>
              <a:rPr lang="en-US" dirty="0" err="1" smtClean="0"/>
              <a:t>recombinase</a:t>
            </a:r>
            <a:endParaRPr lang="en-US" dirty="0" smtClean="0"/>
          </a:p>
          <a:p>
            <a:r>
              <a:rPr lang="en-US" dirty="0" smtClean="0"/>
              <a:t>Putative </a:t>
            </a:r>
            <a:r>
              <a:rPr lang="en-US" dirty="0" err="1" smtClean="0"/>
              <a:t>periplasmic</a:t>
            </a:r>
            <a:r>
              <a:rPr lang="en-US" dirty="0" smtClean="0"/>
              <a:t> phosphate binding </a:t>
            </a:r>
          </a:p>
          <a:p>
            <a:r>
              <a:rPr lang="en-US" dirty="0" smtClean="0"/>
              <a:t>Phage portal protein </a:t>
            </a:r>
            <a:endParaRPr lang="en-US" dirty="0"/>
          </a:p>
        </p:txBody>
      </p:sp>
    </p:spTree>
    <p:extLst>
      <p:ext uri="{BB962C8B-B14F-4D97-AF65-F5344CB8AC3E}">
        <p14:creationId xmlns:p14="http://schemas.microsoft.com/office/powerpoint/2010/main" val="155872644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next step…</a:t>
            </a:r>
            <a:endParaRPr lang="en-US" dirty="0"/>
          </a:p>
        </p:txBody>
      </p:sp>
      <p:sp>
        <p:nvSpPr>
          <p:cNvPr id="6" name="TextBox 5"/>
          <p:cNvSpPr txBox="1"/>
          <p:nvPr/>
        </p:nvSpPr>
        <p:spPr>
          <a:xfrm>
            <a:off x="455561" y="2084666"/>
            <a:ext cx="7523653" cy="2862323"/>
          </a:xfrm>
          <a:prstGeom prst="rect">
            <a:avLst/>
          </a:prstGeom>
          <a:noFill/>
        </p:spPr>
        <p:txBody>
          <a:bodyPr wrap="square" rtlCol="0">
            <a:spAutoFit/>
          </a:bodyPr>
          <a:lstStyle/>
          <a:p>
            <a:pPr marL="285750" indent="-285750">
              <a:buFont typeface="Wingdings" charset="2"/>
              <a:buChar char="Ø"/>
            </a:pPr>
            <a:r>
              <a:rPr lang="en-US" dirty="0" smtClean="0"/>
              <a:t>The frequency of </a:t>
            </a:r>
            <a:r>
              <a:rPr lang="en-US" dirty="0" err="1" smtClean="0"/>
              <a:t>occurences</a:t>
            </a:r>
            <a:r>
              <a:rPr lang="en-US" dirty="0" smtClean="0"/>
              <a:t> of the DNA Uptake sequence within genes and in genes will be compared to the expected frequency of occurrence.</a:t>
            </a:r>
          </a:p>
          <a:p>
            <a:pPr marL="285750" indent="-285750">
              <a:buFont typeface="Wingdings" charset="2"/>
              <a:buChar char="Ø"/>
            </a:pPr>
            <a:endParaRPr lang="en-US" dirty="0"/>
          </a:p>
          <a:p>
            <a:pPr marL="285750" indent="-285750">
              <a:buFont typeface="Wingdings" charset="2"/>
              <a:buChar char="Ø"/>
            </a:pPr>
            <a:r>
              <a:rPr lang="en-US" dirty="0" smtClean="0"/>
              <a:t>This will be done by examining the composition of the genome in terms of the sequences (e.g. what proportion is coding vs. non coding) and then calculating the expected occurrences of the DUS.</a:t>
            </a:r>
          </a:p>
          <a:p>
            <a:pPr marL="285750" indent="-285750">
              <a:buFont typeface="Wingdings" charset="2"/>
              <a:buChar char="Ø"/>
            </a:pPr>
            <a:endParaRPr lang="en-US" dirty="0"/>
          </a:p>
          <a:p>
            <a:pPr marL="285750" indent="-285750">
              <a:buFont typeface="Wingdings" charset="2"/>
              <a:buChar char="Ø"/>
            </a:pPr>
            <a:r>
              <a:rPr lang="en-US" dirty="0" smtClean="0"/>
              <a:t>This will help us observe some of the patterns of occurrence of the sequence across the genome, and any anomalies can then be further examined.</a:t>
            </a:r>
            <a:endParaRPr lang="en-US" dirty="0"/>
          </a:p>
        </p:txBody>
      </p:sp>
    </p:spTree>
    <p:extLst>
      <p:ext uri="{BB962C8B-B14F-4D97-AF65-F5344CB8AC3E}">
        <p14:creationId xmlns:p14="http://schemas.microsoft.com/office/powerpoint/2010/main" val="2355937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start</a:t>
            </a:r>
            <a:endParaRPr lang="en-US" dirty="0"/>
          </a:p>
        </p:txBody>
      </p:sp>
      <p:pic>
        <p:nvPicPr>
          <p:cNvPr id="4" name="Picture 3" descr="Screen Shot 2015-04-30 at 9.43.53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9214" y="2260600"/>
            <a:ext cx="8425851" cy="3082220"/>
          </a:xfrm>
          <a:prstGeom prst="rect">
            <a:avLst/>
          </a:prstGeom>
          <a:ln>
            <a:solidFill>
              <a:srgbClr val="000000"/>
            </a:solidFill>
          </a:ln>
        </p:spPr>
      </p:pic>
    </p:spTree>
    <p:extLst>
      <p:ext uri="{BB962C8B-B14F-4D97-AF65-F5344CB8AC3E}">
        <p14:creationId xmlns:p14="http://schemas.microsoft.com/office/powerpoint/2010/main" val="846293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 </a:t>
            </a:r>
            <a:endParaRPr lang="en-US" dirty="0"/>
          </a:p>
        </p:txBody>
      </p:sp>
      <p:sp>
        <p:nvSpPr>
          <p:cNvPr id="3" name="Content Placeholder 2"/>
          <p:cNvSpPr>
            <a:spLocks noGrp="1"/>
          </p:cNvSpPr>
          <p:nvPr>
            <p:ph idx="1"/>
          </p:nvPr>
        </p:nvSpPr>
        <p:spPr/>
        <p:txBody>
          <a:bodyPr/>
          <a:lstStyle/>
          <a:p>
            <a:r>
              <a:rPr lang="en-US" sz="1600" b="1" dirty="0" err="1"/>
              <a:t>Maughan</a:t>
            </a:r>
            <a:r>
              <a:rPr lang="en-US" sz="1600" b="1" dirty="0"/>
              <a:t>, H., </a:t>
            </a:r>
            <a:r>
              <a:rPr lang="en-US" sz="1600" b="1" dirty="0" err="1"/>
              <a:t>Sinha</a:t>
            </a:r>
            <a:r>
              <a:rPr lang="en-US" sz="1600" b="1" dirty="0"/>
              <a:t>, S., et al. “Competence, DNA Uptake and </a:t>
            </a:r>
            <a:r>
              <a:rPr lang="en-US" sz="1600" b="1" dirty="0" err="1"/>
              <a:t>Transformationi</a:t>
            </a:r>
            <a:r>
              <a:rPr lang="en-US" sz="1600" b="1" dirty="0"/>
              <a:t> n </a:t>
            </a:r>
            <a:r>
              <a:rPr lang="en-US" sz="1600" b="1" dirty="0" err="1"/>
              <a:t>Pasteurellaceae</a:t>
            </a:r>
            <a:r>
              <a:rPr lang="en-US" sz="1600" b="1" dirty="0"/>
              <a:t>” </a:t>
            </a:r>
            <a:r>
              <a:rPr lang="en-US" sz="1600" b="1" dirty="0" err="1"/>
              <a:t>pg</a:t>
            </a:r>
            <a:r>
              <a:rPr lang="en-US" sz="1600" b="1" dirty="0"/>
              <a:t> 82-100</a:t>
            </a:r>
            <a:endParaRPr lang="en-US" sz="1600" dirty="0"/>
          </a:p>
          <a:p>
            <a:r>
              <a:rPr lang="en-US" sz="1600" b="1" dirty="0"/>
              <a:t>Smith, H., et al. “ DNA uptake signal sequences in naturally transformable bacteria” Research in Microbiology v. 150, 1999. </a:t>
            </a:r>
            <a:r>
              <a:rPr lang="en-US" sz="1600" b="1" dirty="0" err="1"/>
              <a:t>Pg</a:t>
            </a:r>
            <a:r>
              <a:rPr lang="en-US" sz="1600" b="1" dirty="0"/>
              <a:t> 603-616. </a:t>
            </a:r>
            <a:endParaRPr lang="en-US" sz="1600" b="1" dirty="0" smtClean="0"/>
          </a:p>
          <a:p>
            <a:r>
              <a:rPr lang="en-US" sz="1600" b="1" dirty="0"/>
              <a:t>Chen, I. and </a:t>
            </a:r>
            <a:r>
              <a:rPr lang="en-US" sz="1600" b="1" dirty="0" err="1"/>
              <a:t>Dubnau</a:t>
            </a:r>
            <a:r>
              <a:rPr lang="en-US" sz="1600" b="1" dirty="0"/>
              <a:t>, D. “DNA uptake during bacterial transformation.” Microbiology. March 2004 </a:t>
            </a:r>
            <a:r>
              <a:rPr lang="en-US" sz="1600" b="1" dirty="0" err="1"/>
              <a:t>pg</a:t>
            </a:r>
            <a:r>
              <a:rPr lang="en-US" sz="1600" b="1" dirty="0"/>
              <a:t> 241-249</a:t>
            </a:r>
            <a:r>
              <a:rPr lang="en-US" sz="1600" b="1" dirty="0" smtClean="0"/>
              <a:t>.</a:t>
            </a:r>
          </a:p>
          <a:p>
            <a:r>
              <a:rPr lang="en-US" sz="1600" b="1" dirty="0"/>
              <a:t>Redfield, Rosemary J et al. “Evolution of Competence and DNA Uptake Specificity in the </a:t>
            </a:r>
            <a:r>
              <a:rPr lang="en-US" sz="1600" b="1" dirty="0" err="1"/>
              <a:t>Pasteurellaceae</a:t>
            </a:r>
            <a:r>
              <a:rPr lang="en-US" sz="1600" b="1" dirty="0"/>
              <a:t>.” </a:t>
            </a:r>
            <a:r>
              <a:rPr lang="en-US" sz="1600" b="1" i="1" dirty="0"/>
              <a:t>BMC Evolutionary Biology</a:t>
            </a:r>
            <a:r>
              <a:rPr lang="en-US" sz="1600" b="1" dirty="0"/>
              <a:t> 6 (2006): 82. </a:t>
            </a:r>
            <a:r>
              <a:rPr lang="en-US" sz="1600" b="1" i="1" dirty="0"/>
              <a:t>PMC</a:t>
            </a:r>
            <a:r>
              <a:rPr lang="en-US" sz="1600" b="1" dirty="0"/>
              <a:t>. Web. 30 Apr. 2015.</a:t>
            </a:r>
            <a:endParaRPr lang="en-US" sz="1600" b="1" dirty="0"/>
          </a:p>
          <a:p>
            <a:endParaRPr lang="en-US" dirty="0"/>
          </a:p>
        </p:txBody>
      </p:sp>
    </p:spTree>
    <p:extLst>
      <p:ext uri="{BB962C8B-B14F-4D97-AF65-F5344CB8AC3E}">
        <p14:creationId xmlns:p14="http://schemas.microsoft.com/office/powerpoint/2010/main" val="1835852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DNA uptake</a:t>
            </a:r>
            <a:endParaRPr lang="en-US" dirty="0"/>
          </a:p>
        </p:txBody>
      </p:sp>
      <p:pic>
        <p:nvPicPr>
          <p:cNvPr id="4" name="Picture 3" descr="Screen Shot 2015-04-30 at 9.46.55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418" y="1761736"/>
            <a:ext cx="7871576" cy="4533132"/>
          </a:xfrm>
          <a:prstGeom prst="rect">
            <a:avLst/>
          </a:prstGeom>
          <a:ln>
            <a:solidFill>
              <a:srgbClr val="000000"/>
            </a:solidFill>
          </a:ln>
        </p:spPr>
      </p:pic>
    </p:spTree>
    <p:extLst>
      <p:ext uri="{BB962C8B-B14F-4D97-AF65-F5344CB8AC3E}">
        <p14:creationId xmlns:p14="http://schemas.microsoft.com/office/powerpoint/2010/main" val="129424886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err="1"/>
              <a:t>Pasteurellaceae</a:t>
            </a:r>
            <a:r>
              <a:rPr lang="en-US" dirty="0"/>
              <a:t> </a:t>
            </a:r>
            <a:r>
              <a:rPr lang="en-US" dirty="0" smtClean="0"/>
              <a:t>family, </a:t>
            </a:r>
            <a:r>
              <a:rPr lang="en-US" dirty="0" err="1" smtClean="0"/>
              <a:t>hin</a:t>
            </a:r>
            <a:r>
              <a:rPr lang="en-US" dirty="0" smtClean="0"/>
              <a:t> </a:t>
            </a:r>
            <a:r>
              <a:rPr lang="en-US" dirty="0" err="1" smtClean="0"/>
              <a:t>subclade</a:t>
            </a:r>
            <a:endParaRPr lang="en-US" dirty="0"/>
          </a:p>
        </p:txBody>
      </p:sp>
      <p:pic>
        <p:nvPicPr>
          <p:cNvPr id="8" name="Picture 7" descr="Screen Shot 2015-04-30 at 9.49.44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780" y="1981200"/>
            <a:ext cx="8172484" cy="3996684"/>
          </a:xfrm>
          <a:prstGeom prst="rect">
            <a:avLst/>
          </a:prstGeom>
        </p:spPr>
      </p:pic>
    </p:spTree>
    <p:extLst>
      <p:ext uri="{BB962C8B-B14F-4D97-AF65-F5344CB8AC3E}">
        <p14:creationId xmlns:p14="http://schemas.microsoft.com/office/powerpoint/2010/main" val="190920989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of Interest</a:t>
            </a:r>
            <a:endParaRPr lang="en-US" dirty="0"/>
          </a:p>
        </p:txBody>
      </p:sp>
      <p:sp>
        <p:nvSpPr>
          <p:cNvPr id="3" name="Content Placeholder 2"/>
          <p:cNvSpPr>
            <a:spLocks noGrp="1"/>
          </p:cNvSpPr>
          <p:nvPr>
            <p:ph idx="1"/>
          </p:nvPr>
        </p:nvSpPr>
        <p:spPr/>
        <p:txBody>
          <a:bodyPr/>
          <a:lstStyle/>
          <a:p>
            <a:r>
              <a:rPr lang="en-US" dirty="0" smtClean="0"/>
              <a:t>(5’-AAGTGCGGT-3’)</a:t>
            </a:r>
          </a:p>
          <a:p>
            <a:r>
              <a:rPr lang="en-US" dirty="0" smtClean="0"/>
              <a:t>DNA Uptake sequence found in </a:t>
            </a:r>
            <a:r>
              <a:rPr lang="en-US" dirty="0" err="1" smtClean="0"/>
              <a:t>hin</a:t>
            </a:r>
            <a:r>
              <a:rPr lang="en-US" dirty="0" smtClean="0"/>
              <a:t> </a:t>
            </a:r>
            <a:r>
              <a:rPr lang="en-US" dirty="0" err="1" smtClean="0"/>
              <a:t>subclade</a:t>
            </a:r>
            <a:endParaRPr lang="en-US" dirty="0" smtClean="0"/>
          </a:p>
          <a:p>
            <a:r>
              <a:rPr lang="en-US" dirty="0" smtClean="0"/>
              <a:t>Studied mostly in H. influenza </a:t>
            </a:r>
            <a:endParaRPr lang="en-US" dirty="0"/>
          </a:p>
        </p:txBody>
      </p:sp>
    </p:spTree>
    <p:extLst>
      <p:ext uri="{BB962C8B-B14F-4D97-AF65-F5344CB8AC3E}">
        <p14:creationId xmlns:p14="http://schemas.microsoft.com/office/powerpoint/2010/main" val="138327579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creen Shot 2015-04-30 at 9.00.16 AM.png"/>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1057398" y="2112278"/>
            <a:ext cx="7833434" cy="3258154"/>
          </a:xfrm>
          <a:prstGeom prst="rect">
            <a:avLst/>
          </a:prstGeom>
          <a:ln>
            <a:solidFill>
              <a:srgbClr val="000000"/>
            </a:solidFill>
          </a:ln>
        </p:spPr>
      </p:pic>
    </p:spTree>
    <p:extLst>
      <p:ext uri="{BB962C8B-B14F-4D97-AF65-F5344CB8AC3E}">
        <p14:creationId xmlns:p14="http://schemas.microsoft.com/office/powerpoint/2010/main" val="46815809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ent Arrow 8"/>
          <p:cNvSpPr/>
          <p:nvPr/>
        </p:nvSpPr>
        <p:spPr>
          <a:xfrm>
            <a:off x="117677" y="4922286"/>
            <a:ext cx="813816" cy="868680"/>
          </a:xfrm>
          <a:prstGeom prst="ben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 name="TextBox 2"/>
          <p:cNvSpPr txBox="1"/>
          <p:nvPr/>
        </p:nvSpPr>
        <p:spPr>
          <a:xfrm>
            <a:off x="849230" y="6102136"/>
            <a:ext cx="2361682" cy="369332"/>
          </a:xfrm>
          <a:prstGeom prst="rect">
            <a:avLst/>
          </a:prstGeom>
          <a:noFill/>
        </p:spPr>
        <p:txBody>
          <a:bodyPr wrap="none" rtlCol="0">
            <a:spAutoFit/>
          </a:bodyPr>
          <a:lstStyle/>
          <a:p>
            <a:r>
              <a:rPr lang="en-US" dirty="0" smtClean="0"/>
              <a:t>From the </a:t>
            </a:r>
            <a:r>
              <a:rPr lang="en-US" dirty="0" err="1" smtClean="0"/>
              <a:t>Apl</a:t>
            </a:r>
            <a:r>
              <a:rPr lang="en-US" dirty="0" smtClean="0"/>
              <a:t> </a:t>
            </a:r>
            <a:r>
              <a:rPr lang="en-US" dirty="0" err="1" smtClean="0"/>
              <a:t>subclade</a:t>
            </a:r>
            <a:endParaRPr lang="en-US" dirty="0"/>
          </a:p>
        </p:txBody>
      </p:sp>
      <p:pic>
        <p:nvPicPr>
          <p:cNvPr id="6" name="Picture 5" descr="Screen Shot 2015-04-30 at 9.00.16 AM.png"/>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1057398" y="2112278"/>
            <a:ext cx="7833434" cy="3258154"/>
          </a:xfrm>
          <a:prstGeom prst="rect">
            <a:avLst/>
          </a:prstGeom>
          <a:ln>
            <a:solidFill>
              <a:srgbClr val="000000"/>
            </a:solidFill>
          </a:ln>
        </p:spPr>
      </p:pic>
    </p:spTree>
    <p:extLst>
      <p:ext uri="{BB962C8B-B14F-4D97-AF65-F5344CB8AC3E}">
        <p14:creationId xmlns:p14="http://schemas.microsoft.com/office/powerpoint/2010/main" val="76371921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939"/>
            <a:ext cx="9144000" cy="1721224"/>
          </a:xfrm>
        </p:spPr>
        <p:txBody>
          <a:bodyPr/>
          <a:lstStyle/>
          <a:p>
            <a:r>
              <a:rPr lang="en-US" dirty="0" smtClean="0"/>
              <a:t>Closer look into </a:t>
            </a:r>
            <a:br>
              <a:rPr lang="en-US" dirty="0" smtClean="0"/>
            </a:br>
            <a:r>
              <a:rPr lang="en-US" sz="4800" dirty="0" smtClean="0"/>
              <a:t>Actinobacillus pleuropneumoniae  </a:t>
            </a:r>
            <a:endParaRPr lang="en-US" sz="4800" dirty="0"/>
          </a:p>
        </p:txBody>
      </p:sp>
      <p:sp>
        <p:nvSpPr>
          <p:cNvPr id="3" name="Content Placeholder 2"/>
          <p:cNvSpPr>
            <a:spLocks noGrp="1"/>
          </p:cNvSpPr>
          <p:nvPr>
            <p:ph idx="1"/>
          </p:nvPr>
        </p:nvSpPr>
        <p:spPr/>
        <p:txBody>
          <a:bodyPr/>
          <a:lstStyle/>
          <a:p>
            <a:r>
              <a:rPr lang="en-US" dirty="0" smtClean="0"/>
              <a:t>Uptake sequence occurs in genes that suggest competence </a:t>
            </a:r>
          </a:p>
          <a:p>
            <a:r>
              <a:rPr lang="en-US" dirty="0" smtClean="0"/>
              <a:t>Found the “AAGTGCGGT” in genes that coded for </a:t>
            </a:r>
          </a:p>
          <a:p>
            <a:r>
              <a:rPr lang="en-US" dirty="0" smtClean="0"/>
              <a:t>Chromosome segregation </a:t>
            </a:r>
            <a:r>
              <a:rPr lang="en-US" dirty="0" err="1" smtClean="0"/>
              <a:t>ATPases</a:t>
            </a:r>
            <a:endParaRPr lang="en-US" dirty="0" smtClean="0"/>
          </a:p>
          <a:p>
            <a:endParaRPr lang="en-US" dirty="0"/>
          </a:p>
        </p:txBody>
      </p:sp>
    </p:spTree>
    <p:extLst>
      <p:ext uri="{BB962C8B-B14F-4D97-AF65-F5344CB8AC3E}">
        <p14:creationId xmlns:p14="http://schemas.microsoft.com/office/powerpoint/2010/main" val="63882583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939"/>
            <a:ext cx="9144000" cy="1721224"/>
          </a:xfrm>
        </p:spPr>
        <p:txBody>
          <a:bodyPr/>
          <a:lstStyle/>
          <a:p>
            <a:r>
              <a:rPr lang="en-US" dirty="0" smtClean="0"/>
              <a:t>Closer look into </a:t>
            </a:r>
            <a:br>
              <a:rPr lang="en-US" dirty="0" smtClean="0"/>
            </a:br>
            <a:r>
              <a:rPr lang="en-US" sz="4800" dirty="0" smtClean="0"/>
              <a:t>Actinobacillus pleuropneumoniae  </a:t>
            </a:r>
            <a:endParaRPr lang="en-US" sz="4800" dirty="0"/>
          </a:p>
        </p:txBody>
      </p:sp>
      <p:sp>
        <p:nvSpPr>
          <p:cNvPr id="3" name="Content Placeholder 2"/>
          <p:cNvSpPr>
            <a:spLocks noGrp="1"/>
          </p:cNvSpPr>
          <p:nvPr>
            <p:ph idx="1"/>
          </p:nvPr>
        </p:nvSpPr>
        <p:spPr/>
        <p:txBody>
          <a:bodyPr/>
          <a:lstStyle/>
          <a:p>
            <a:r>
              <a:rPr lang="en-US" dirty="0" smtClean="0"/>
              <a:t>Uptake sequence occurs in genes that suggest competence </a:t>
            </a:r>
          </a:p>
          <a:p>
            <a:r>
              <a:rPr lang="en-US" dirty="0" smtClean="0"/>
              <a:t>Found the “AAGTGCGGT” in genes that coded for </a:t>
            </a:r>
          </a:p>
          <a:p>
            <a:r>
              <a:rPr lang="en-US" dirty="0" smtClean="0"/>
              <a:t>Chromosome segregation </a:t>
            </a:r>
            <a:r>
              <a:rPr lang="en-US" dirty="0" err="1" smtClean="0"/>
              <a:t>ATPases</a:t>
            </a:r>
            <a:endParaRPr lang="en-US" dirty="0" smtClean="0"/>
          </a:p>
          <a:p>
            <a:r>
              <a:rPr lang="en-US" dirty="0" smtClean="0"/>
              <a:t>Site-specific </a:t>
            </a:r>
            <a:r>
              <a:rPr lang="en-US" dirty="0" err="1" smtClean="0"/>
              <a:t>recombinase</a:t>
            </a:r>
            <a:endParaRPr lang="en-US" dirty="0" smtClean="0"/>
          </a:p>
          <a:p>
            <a:endParaRPr lang="en-US" dirty="0"/>
          </a:p>
        </p:txBody>
      </p:sp>
    </p:spTree>
    <p:extLst>
      <p:ext uri="{BB962C8B-B14F-4D97-AF65-F5344CB8AC3E}">
        <p14:creationId xmlns:p14="http://schemas.microsoft.com/office/powerpoint/2010/main" val="183051021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939"/>
            <a:ext cx="9144000" cy="1721224"/>
          </a:xfrm>
        </p:spPr>
        <p:txBody>
          <a:bodyPr/>
          <a:lstStyle/>
          <a:p>
            <a:r>
              <a:rPr lang="en-US" dirty="0" smtClean="0"/>
              <a:t>Closer look into </a:t>
            </a:r>
            <a:br>
              <a:rPr lang="en-US" dirty="0" smtClean="0"/>
            </a:br>
            <a:r>
              <a:rPr lang="en-US" sz="4800" dirty="0" smtClean="0"/>
              <a:t>Actinobacillus pleuropneumoniae  </a:t>
            </a:r>
            <a:endParaRPr lang="en-US" sz="4800" dirty="0"/>
          </a:p>
        </p:txBody>
      </p:sp>
      <p:sp>
        <p:nvSpPr>
          <p:cNvPr id="3" name="Content Placeholder 2"/>
          <p:cNvSpPr>
            <a:spLocks noGrp="1"/>
          </p:cNvSpPr>
          <p:nvPr>
            <p:ph idx="1"/>
          </p:nvPr>
        </p:nvSpPr>
        <p:spPr/>
        <p:txBody>
          <a:bodyPr>
            <a:normAutofit lnSpcReduction="10000"/>
          </a:bodyPr>
          <a:lstStyle/>
          <a:p>
            <a:r>
              <a:rPr lang="en-US" dirty="0" smtClean="0"/>
              <a:t>Uptake sequence occurs in genes that suggest competence </a:t>
            </a:r>
          </a:p>
          <a:p>
            <a:r>
              <a:rPr lang="en-US" dirty="0" smtClean="0"/>
              <a:t>Found the “AAGTGCGGT” in genes that coded for </a:t>
            </a:r>
          </a:p>
          <a:p>
            <a:r>
              <a:rPr lang="en-US" dirty="0" smtClean="0"/>
              <a:t>Chromosome segregation </a:t>
            </a:r>
            <a:r>
              <a:rPr lang="en-US" dirty="0" err="1" smtClean="0"/>
              <a:t>ATPases</a:t>
            </a:r>
            <a:endParaRPr lang="en-US" dirty="0" smtClean="0"/>
          </a:p>
          <a:p>
            <a:r>
              <a:rPr lang="en-US" dirty="0" smtClean="0"/>
              <a:t>Site-specific </a:t>
            </a:r>
            <a:r>
              <a:rPr lang="en-US" dirty="0" err="1" smtClean="0"/>
              <a:t>recombinase</a:t>
            </a:r>
            <a:endParaRPr lang="en-US" dirty="0" smtClean="0"/>
          </a:p>
          <a:p>
            <a:r>
              <a:rPr lang="en-US" dirty="0" smtClean="0"/>
              <a:t>Putative </a:t>
            </a:r>
            <a:r>
              <a:rPr lang="en-US" dirty="0" err="1" smtClean="0"/>
              <a:t>periplasmic</a:t>
            </a:r>
            <a:r>
              <a:rPr lang="en-US" dirty="0" smtClean="0"/>
              <a:t> phosphate binding </a:t>
            </a:r>
            <a:endParaRPr lang="en-US" dirty="0"/>
          </a:p>
        </p:txBody>
      </p:sp>
    </p:spTree>
    <p:extLst>
      <p:ext uri="{BB962C8B-B14F-4D97-AF65-F5344CB8AC3E}">
        <p14:creationId xmlns:p14="http://schemas.microsoft.com/office/powerpoint/2010/main" val="107769628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1055</TotalTime>
  <Words>389</Words>
  <Application>Microsoft Macintosh PowerPoint</Application>
  <PresentationFormat>On-screen Show (4:3)</PresentationFormat>
  <Paragraphs>43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Infusion</vt:lpstr>
      <vt:lpstr>Positioning of DNA Uptake Sequences in the Pasteurellaceae family </vt:lpstr>
      <vt:lpstr>DNA uptake</vt:lpstr>
      <vt:lpstr>The Pasteurellaceae family, hin subclade</vt:lpstr>
      <vt:lpstr>Sequence of Interest</vt:lpstr>
      <vt:lpstr>PowerPoint Presentation</vt:lpstr>
      <vt:lpstr>PowerPoint Presentation</vt:lpstr>
      <vt:lpstr>Closer look into  Actinobacillus pleuropneumoniae  </vt:lpstr>
      <vt:lpstr>Closer look into  Actinobacillus pleuropneumoniae  </vt:lpstr>
      <vt:lpstr>Closer look into  Actinobacillus pleuropneumoniae  </vt:lpstr>
      <vt:lpstr>Closer look into  Actinobacillus pleuropneumoniae  </vt:lpstr>
      <vt:lpstr>The next step…</vt:lpstr>
      <vt:lpstr>Where to start</vt:lpstr>
      <vt:lpstr>Works Cited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DNA Uptake Sequences in the Pasteurellaceae family </dc:title>
  <dc:creator>Farrah Hermes</dc:creator>
  <cp:lastModifiedBy>Farrah Hermes</cp:lastModifiedBy>
  <cp:revision>15</cp:revision>
  <dcterms:created xsi:type="dcterms:W3CDTF">2015-04-29T21:07:58Z</dcterms:created>
  <dcterms:modified xsi:type="dcterms:W3CDTF">2015-04-30T14:43:24Z</dcterms:modified>
</cp:coreProperties>
</file>