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0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57" autoAdjust="0"/>
    <p:restoredTop sz="94660"/>
  </p:normalViewPr>
  <p:slideViewPr>
    <p:cSldViewPr snapToGrid="0">
      <p:cViewPr varScale="1">
        <p:scale>
          <a:sx n="88" d="100"/>
          <a:sy n="88" d="100"/>
        </p:scale>
        <p:origin x="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6C4D95-F603-42DC-82D3-D082C88B8C2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58AF1B1-B71B-4737-BE58-43A12ACFD44D}">
      <dgm:prSet phldrT="[Text]"/>
      <dgm:spPr/>
      <dgm:t>
        <a:bodyPr/>
        <a:lstStyle/>
        <a:p>
          <a:r>
            <a:rPr lang="en-US" dirty="0" smtClean="0"/>
            <a:t>Take start coordinate of each repeat</a:t>
          </a:r>
          <a:endParaRPr lang="en-US" dirty="0"/>
        </a:p>
      </dgm:t>
    </dgm:pt>
    <dgm:pt modelId="{F79F900F-D97F-4FAB-B271-F781621E53B5}" type="parTrans" cxnId="{61AD1217-CE40-414F-B18B-93D8E2A10CB1}">
      <dgm:prSet/>
      <dgm:spPr/>
      <dgm:t>
        <a:bodyPr/>
        <a:lstStyle/>
        <a:p>
          <a:endParaRPr lang="en-US"/>
        </a:p>
      </dgm:t>
    </dgm:pt>
    <dgm:pt modelId="{D3B05092-B523-47FA-8D64-9A2EC84CE12C}" type="sibTrans" cxnId="{61AD1217-CE40-414F-B18B-93D8E2A10CB1}">
      <dgm:prSet/>
      <dgm:spPr/>
      <dgm:t>
        <a:bodyPr/>
        <a:lstStyle/>
        <a:p>
          <a:endParaRPr lang="en-US"/>
        </a:p>
      </dgm:t>
    </dgm:pt>
    <dgm:pt modelId="{F3E258E9-400C-43E0-B505-9CE12DA1CCFD}">
      <dgm:prSet phldrT="[Text]"/>
      <dgm:spPr/>
      <dgm:t>
        <a:bodyPr/>
        <a:lstStyle/>
        <a:p>
          <a:r>
            <a:rPr lang="en-US" dirty="0" smtClean="0"/>
            <a:t>Divide coordinate by the length of the genome</a:t>
          </a:r>
          <a:endParaRPr lang="en-US" dirty="0"/>
        </a:p>
      </dgm:t>
    </dgm:pt>
    <dgm:pt modelId="{D46884FF-B918-4F93-990E-999F79F15CE3}" type="parTrans" cxnId="{7F5D410C-D638-4A1B-93C5-D0D306B97D25}">
      <dgm:prSet/>
      <dgm:spPr/>
      <dgm:t>
        <a:bodyPr/>
        <a:lstStyle/>
        <a:p>
          <a:endParaRPr lang="en-US"/>
        </a:p>
      </dgm:t>
    </dgm:pt>
    <dgm:pt modelId="{71FDDB0F-384A-4C9D-824F-152C2A94061E}" type="sibTrans" cxnId="{7F5D410C-D638-4A1B-93C5-D0D306B97D25}">
      <dgm:prSet/>
      <dgm:spPr/>
      <dgm:t>
        <a:bodyPr/>
        <a:lstStyle/>
        <a:p>
          <a:endParaRPr lang="en-US"/>
        </a:p>
      </dgm:t>
    </dgm:pt>
    <dgm:pt modelId="{8D44645A-A53B-4756-9902-4441535D701B}">
      <dgm:prSet phldrT="[Text]"/>
      <dgm:spPr/>
      <dgm:t>
        <a:bodyPr/>
        <a:lstStyle/>
        <a:p>
          <a:r>
            <a:rPr lang="en-US" dirty="0" smtClean="0"/>
            <a:t>Plot results in a bar graph</a:t>
          </a:r>
          <a:endParaRPr lang="en-US" dirty="0"/>
        </a:p>
      </dgm:t>
    </dgm:pt>
    <dgm:pt modelId="{350002D2-CDCB-42CB-9E7A-07A214B084C6}" type="parTrans" cxnId="{F9353C56-E63A-4AAC-8470-78CE13D16D45}">
      <dgm:prSet/>
      <dgm:spPr/>
      <dgm:t>
        <a:bodyPr/>
        <a:lstStyle/>
        <a:p>
          <a:endParaRPr lang="en-US"/>
        </a:p>
      </dgm:t>
    </dgm:pt>
    <dgm:pt modelId="{5E77927F-E60E-4952-BB06-5E743892579E}" type="sibTrans" cxnId="{F9353C56-E63A-4AAC-8470-78CE13D16D45}">
      <dgm:prSet/>
      <dgm:spPr/>
      <dgm:t>
        <a:bodyPr/>
        <a:lstStyle/>
        <a:p>
          <a:endParaRPr lang="en-US"/>
        </a:p>
      </dgm:t>
    </dgm:pt>
    <dgm:pt modelId="{64B28D79-7634-4FA4-8624-176F0FA71322}" type="pres">
      <dgm:prSet presAssocID="{A76C4D95-F603-42DC-82D3-D082C88B8C2E}" presName="Name0" presStyleCnt="0">
        <dgm:presLayoutVars>
          <dgm:dir/>
          <dgm:resizeHandles val="exact"/>
        </dgm:presLayoutVars>
      </dgm:prSet>
      <dgm:spPr/>
    </dgm:pt>
    <dgm:pt modelId="{7621F025-E058-4B5D-B3D0-9025B11FED65}" type="pres">
      <dgm:prSet presAssocID="{D58AF1B1-B71B-4737-BE58-43A12ACFD44D}" presName="parTxOnly" presStyleLbl="node1" presStyleIdx="0" presStyleCnt="3">
        <dgm:presLayoutVars>
          <dgm:bulletEnabled val="1"/>
        </dgm:presLayoutVars>
      </dgm:prSet>
      <dgm:spPr/>
    </dgm:pt>
    <dgm:pt modelId="{A74F6662-9296-49DC-8642-84E00480E332}" type="pres">
      <dgm:prSet presAssocID="{D3B05092-B523-47FA-8D64-9A2EC84CE12C}" presName="parSpace" presStyleCnt="0"/>
      <dgm:spPr/>
    </dgm:pt>
    <dgm:pt modelId="{AAEF9994-9C44-4BC1-8E32-2ED0E53A6BB6}" type="pres">
      <dgm:prSet presAssocID="{F3E258E9-400C-43E0-B505-9CE12DA1CCFD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C9FFF-1227-417C-9D8E-9ED1822E37BF}" type="pres">
      <dgm:prSet presAssocID="{71FDDB0F-384A-4C9D-824F-152C2A94061E}" presName="parSpace" presStyleCnt="0"/>
      <dgm:spPr/>
    </dgm:pt>
    <dgm:pt modelId="{53B05BCB-9295-4033-9942-2C92FB7A4819}" type="pres">
      <dgm:prSet presAssocID="{8D44645A-A53B-4756-9902-4441535D701B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20698F76-D158-4382-8915-F3857CE25ABF}" type="presOf" srcId="{F3E258E9-400C-43E0-B505-9CE12DA1CCFD}" destId="{AAEF9994-9C44-4BC1-8E32-2ED0E53A6BB6}" srcOrd="0" destOrd="0" presId="urn:microsoft.com/office/officeart/2005/8/layout/hChevron3"/>
    <dgm:cxn modelId="{F9353C56-E63A-4AAC-8470-78CE13D16D45}" srcId="{A76C4D95-F603-42DC-82D3-D082C88B8C2E}" destId="{8D44645A-A53B-4756-9902-4441535D701B}" srcOrd="2" destOrd="0" parTransId="{350002D2-CDCB-42CB-9E7A-07A214B084C6}" sibTransId="{5E77927F-E60E-4952-BB06-5E743892579E}"/>
    <dgm:cxn modelId="{7F5D410C-D638-4A1B-93C5-D0D306B97D25}" srcId="{A76C4D95-F603-42DC-82D3-D082C88B8C2E}" destId="{F3E258E9-400C-43E0-B505-9CE12DA1CCFD}" srcOrd="1" destOrd="0" parTransId="{D46884FF-B918-4F93-990E-999F79F15CE3}" sibTransId="{71FDDB0F-384A-4C9D-824F-152C2A94061E}"/>
    <dgm:cxn modelId="{D5368297-75F1-435C-9663-F05D670C5F06}" type="presOf" srcId="{D58AF1B1-B71B-4737-BE58-43A12ACFD44D}" destId="{7621F025-E058-4B5D-B3D0-9025B11FED65}" srcOrd="0" destOrd="0" presId="urn:microsoft.com/office/officeart/2005/8/layout/hChevron3"/>
    <dgm:cxn modelId="{61AD1217-CE40-414F-B18B-93D8E2A10CB1}" srcId="{A76C4D95-F603-42DC-82D3-D082C88B8C2E}" destId="{D58AF1B1-B71B-4737-BE58-43A12ACFD44D}" srcOrd="0" destOrd="0" parTransId="{F79F900F-D97F-4FAB-B271-F781621E53B5}" sibTransId="{D3B05092-B523-47FA-8D64-9A2EC84CE12C}"/>
    <dgm:cxn modelId="{5320D0BD-E772-47F6-BED1-9FBD0F5B2C7D}" type="presOf" srcId="{A76C4D95-F603-42DC-82D3-D082C88B8C2E}" destId="{64B28D79-7634-4FA4-8624-176F0FA71322}" srcOrd="0" destOrd="0" presId="urn:microsoft.com/office/officeart/2005/8/layout/hChevron3"/>
    <dgm:cxn modelId="{4F6484C8-9DAD-4F78-AE2D-14097B887612}" type="presOf" srcId="{8D44645A-A53B-4756-9902-4441535D701B}" destId="{53B05BCB-9295-4033-9942-2C92FB7A4819}" srcOrd="0" destOrd="0" presId="urn:microsoft.com/office/officeart/2005/8/layout/hChevron3"/>
    <dgm:cxn modelId="{F3F7FF23-DDDD-4F08-B0AD-F266958928AE}" type="presParOf" srcId="{64B28D79-7634-4FA4-8624-176F0FA71322}" destId="{7621F025-E058-4B5D-B3D0-9025B11FED65}" srcOrd="0" destOrd="0" presId="urn:microsoft.com/office/officeart/2005/8/layout/hChevron3"/>
    <dgm:cxn modelId="{5BF5BAE0-F25D-4495-A6A0-C5BD27A0AF10}" type="presParOf" srcId="{64B28D79-7634-4FA4-8624-176F0FA71322}" destId="{A74F6662-9296-49DC-8642-84E00480E332}" srcOrd="1" destOrd="0" presId="urn:microsoft.com/office/officeart/2005/8/layout/hChevron3"/>
    <dgm:cxn modelId="{1D614470-6A48-49F8-AADC-C17127AE613C}" type="presParOf" srcId="{64B28D79-7634-4FA4-8624-176F0FA71322}" destId="{AAEF9994-9C44-4BC1-8E32-2ED0E53A6BB6}" srcOrd="2" destOrd="0" presId="urn:microsoft.com/office/officeart/2005/8/layout/hChevron3"/>
    <dgm:cxn modelId="{EE813997-D816-4840-BA6A-BABC30E19BB4}" type="presParOf" srcId="{64B28D79-7634-4FA4-8624-176F0FA71322}" destId="{4A1C9FFF-1227-417C-9D8E-9ED1822E37BF}" srcOrd="3" destOrd="0" presId="urn:microsoft.com/office/officeart/2005/8/layout/hChevron3"/>
    <dgm:cxn modelId="{6E2330D4-8E54-4E17-8287-1952BF54E176}" type="presParOf" srcId="{64B28D79-7634-4FA4-8624-176F0FA71322}" destId="{53B05BCB-9295-4033-9942-2C92FB7A4819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6C4D95-F603-42DC-82D3-D082C88B8C2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58AF1B1-B71B-4737-BE58-43A12ACFD44D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dirty="0" smtClean="0"/>
            <a:t>Take start coordinate of </a:t>
          </a:r>
        </a:p>
        <a:p>
          <a:pPr>
            <a:spcAft>
              <a:spcPct val="35000"/>
            </a:spcAft>
          </a:pPr>
          <a:r>
            <a:rPr lang="en-US" dirty="0" smtClean="0"/>
            <a:t>each repeat</a:t>
          </a:r>
          <a:endParaRPr lang="en-US" dirty="0"/>
        </a:p>
      </dgm:t>
    </dgm:pt>
    <dgm:pt modelId="{F79F900F-D97F-4FAB-B271-F781621E53B5}" type="parTrans" cxnId="{61AD1217-CE40-414F-B18B-93D8E2A10CB1}">
      <dgm:prSet/>
      <dgm:spPr/>
      <dgm:t>
        <a:bodyPr/>
        <a:lstStyle/>
        <a:p>
          <a:endParaRPr lang="en-US"/>
        </a:p>
      </dgm:t>
    </dgm:pt>
    <dgm:pt modelId="{D3B05092-B523-47FA-8D64-9A2EC84CE12C}" type="sibTrans" cxnId="{61AD1217-CE40-414F-B18B-93D8E2A10CB1}">
      <dgm:prSet/>
      <dgm:spPr/>
      <dgm:t>
        <a:bodyPr/>
        <a:lstStyle/>
        <a:p>
          <a:endParaRPr lang="en-US"/>
        </a:p>
      </dgm:t>
    </dgm:pt>
    <dgm:pt modelId="{F3E258E9-400C-43E0-B505-9CE12DA1CCFD}">
      <dgm:prSet phldrT="[Text]"/>
      <dgm:spPr/>
      <dgm:t>
        <a:bodyPr/>
        <a:lstStyle/>
        <a:p>
          <a:r>
            <a:rPr lang="en-US" dirty="0" smtClean="0"/>
            <a:t>Divide coordinate by the length of the genome</a:t>
          </a:r>
          <a:endParaRPr lang="en-US" dirty="0"/>
        </a:p>
      </dgm:t>
    </dgm:pt>
    <dgm:pt modelId="{D46884FF-B918-4F93-990E-999F79F15CE3}" type="parTrans" cxnId="{7F5D410C-D638-4A1B-93C5-D0D306B97D25}">
      <dgm:prSet/>
      <dgm:spPr/>
      <dgm:t>
        <a:bodyPr/>
        <a:lstStyle/>
        <a:p>
          <a:endParaRPr lang="en-US"/>
        </a:p>
      </dgm:t>
    </dgm:pt>
    <dgm:pt modelId="{71FDDB0F-384A-4C9D-824F-152C2A94061E}" type="sibTrans" cxnId="{7F5D410C-D638-4A1B-93C5-D0D306B97D25}">
      <dgm:prSet/>
      <dgm:spPr/>
      <dgm:t>
        <a:bodyPr/>
        <a:lstStyle/>
        <a:p>
          <a:endParaRPr lang="en-US"/>
        </a:p>
      </dgm:t>
    </dgm:pt>
    <dgm:pt modelId="{64B28D79-7634-4FA4-8624-176F0FA71322}" type="pres">
      <dgm:prSet presAssocID="{A76C4D95-F603-42DC-82D3-D082C88B8C2E}" presName="Name0" presStyleCnt="0">
        <dgm:presLayoutVars>
          <dgm:dir/>
          <dgm:resizeHandles val="exact"/>
        </dgm:presLayoutVars>
      </dgm:prSet>
      <dgm:spPr/>
    </dgm:pt>
    <dgm:pt modelId="{7621F025-E058-4B5D-B3D0-9025B11FED65}" type="pres">
      <dgm:prSet presAssocID="{D58AF1B1-B71B-4737-BE58-43A12ACFD44D}" presName="parTxOnly" presStyleLbl="node1" presStyleIdx="0" presStyleCnt="2">
        <dgm:presLayoutVars>
          <dgm:bulletEnabled val="1"/>
        </dgm:presLayoutVars>
      </dgm:prSet>
      <dgm:spPr/>
    </dgm:pt>
    <dgm:pt modelId="{A74F6662-9296-49DC-8642-84E00480E332}" type="pres">
      <dgm:prSet presAssocID="{D3B05092-B523-47FA-8D64-9A2EC84CE12C}" presName="parSpace" presStyleCnt="0"/>
      <dgm:spPr/>
    </dgm:pt>
    <dgm:pt modelId="{AAEF9994-9C44-4BC1-8E32-2ED0E53A6BB6}" type="pres">
      <dgm:prSet presAssocID="{F3E258E9-400C-43E0-B505-9CE12DA1CCFD}" presName="parTxOnly" presStyleLbl="node1" presStyleIdx="1" presStyleCnt="2">
        <dgm:presLayoutVars>
          <dgm:bulletEnabled val="1"/>
        </dgm:presLayoutVars>
      </dgm:prSet>
      <dgm:spPr/>
    </dgm:pt>
  </dgm:ptLst>
  <dgm:cxnLst>
    <dgm:cxn modelId="{7F5D410C-D638-4A1B-93C5-D0D306B97D25}" srcId="{A76C4D95-F603-42DC-82D3-D082C88B8C2E}" destId="{F3E258E9-400C-43E0-B505-9CE12DA1CCFD}" srcOrd="1" destOrd="0" parTransId="{D46884FF-B918-4F93-990E-999F79F15CE3}" sibTransId="{71FDDB0F-384A-4C9D-824F-152C2A94061E}"/>
    <dgm:cxn modelId="{C90250B3-0F35-4FFE-8246-5BADA8C23636}" type="presOf" srcId="{D58AF1B1-B71B-4737-BE58-43A12ACFD44D}" destId="{7621F025-E058-4B5D-B3D0-9025B11FED65}" srcOrd="0" destOrd="0" presId="urn:microsoft.com/office/officeart/2005/8/layout/hChevron3"/>
    <dgm:cxn modelId="{47B7EEF7-D222-44A3-892C-D03B38EDDA07}" type="presOf" srcId="{F3E258E9-400C-43E0-B505-9CE12DA1CCFD}" destId="{AAEF9994-9C44-4BC1-8E32-2ED0E53A6BB6}" srcOrd="0" destOrd="0" presId="urn:microsoft.com/office/officeart/2005/8/layout/hChevron3"/>
    <dgm:cxn modelId="{0A8FFC5E-77EF-4F4D-9659-162CAAA66F95}" type="presOf" srcId="{A76C4D95-F603-42DC-82D3-D082C88B8C2E}" destId="{64B28D79-7634-4FA4-8624-176F0FA71322}" srcOrd="0" destOrd="0" presId="urn:microsoft.com/office/officeart/2005/8/layout/hChevron3"/>
    <dgm:cxn modelId="{61AD1217-CE40-414F-B18B-93D8E2A10CB1}" srcId="{A76C4D95-F603-42DC-82D3-D082C88B8C2E}" destId="{D58AF1B1-B71B-4737-BE58-43A12ACFD44D}" srcOrd="0" destOrd="0" parTransId="{F79F900F-D97F-4FAB-B271-F781621E53B5}" sibTransId="{D3B05092-B523-47FA-8D64-9A2EC84CE12C}"/>
    <dgm:cxn modelId="{6132CE3A-34D3-4ACC-8AFE-12946C2D91E1}" type="presParOf" srcId="{64B28D79-7634-4FA4-8624-176F0FA71322}" destId="{7621F025-E058-4B5D-B3D0-9025B11FED65}" srcOrd="0" destOrd="0" presId="urn:microsoft.com/office/officeart/2005/8/layout/hChevron3"/>
    <dgm:cxn modelId="{1D1CE5C3-B451-4556-8BC4-9CD3CF483658}" type="presParOf" srcId="{64B28D79-7634-4FA4-8624-176F0FA71322}" destId="{A74F6662-9296-49DC-8642-84E00480E332}" srcOrd="1" destOrd="0" presId="urn:microsoft.com/office/officeart/2005/8/layout/hChevron3"/>
    <dgm:cxn modelId="{F16EFBBE-7792-499D-93BA-C1D0C0EF6BB1}" type="presParOf" srcId="{64B28D79-7634-4FA4-8624-176F0FA71322}" destId="{AAEF9994-9C44-4BC1-8E32-2ED0E53A6BB6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6C4D95-F603-42DC-82D3-D082C88B8C2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8D44645A-A53B-4756-9902-4441535D701B}">
      <dgm:prSet phldrT="[Text]"/>
      <dgm:spPr/>
      <dgm:t>
        <a:bodyPr/>
        <a:lstStyle/>
        <a:p>
          <a:r>
            <a:rPr lang="en-US" dirty="0" smtClean="0"/>
            <a:t>Plot results in a bar graph</a:t>
          </a:r>
          <a:endParaRPr lang="en-US" dirty="0"/>
        </a:p>
      </dgm:t>
    </dgm:pt>
    <dgm:pt modelId="{350002D2-CDCB-42CB-9E7A-07A214B084C6}" type="parTrans" cxnId="{F9353C56-E63A-4AAC-8470-78CE13D16D45}">
      <dgm:prSet/>
      <dgm:spPr/>
      <dgm:t>
        <a:bodyPr/>
        <a:lstStyle/>
        <a:p>
          <a:endParaRPr lang="en-US"/>
        </a:p>
      </dgm:t>
    </dgm:pt>
    <dgm:pt modelId="{5E77927F-E60E-4952-BB06-5E743892579E}" type="sibTrans" cxnId="{F9353C56-E63A-4AAC-8470-78CE13D16D45}">
      <dgm:prSet/>
      <dgm:spPr/>
      <dgm:t>
        <a:bodyPr/>
        <a:lstStyle/>
        <a:p>
          <a:endParaRPr lang="en-US"/>
        </a:p>
      </dgm:t>
    </dgm:pt>
    <dgm:pt modelId="{64B28D79-7634-4FA4-8624-176F0FA71322}" type="pres">
      <dgm:prSet presAssocID="{A76C4D95-F603-42DC-82D3-D082C88B8C2E}" presName="Name0" presStyleCnt="0">
        <dgm:presLayoutVars>
          <dgm:dir/>
          <dgm:resizeHandles val="exact"/>
        </dgm:presLayoutVars>
      </dgm:prSet>
      <dgm:spPr/>
    </dgm:pt>
    <dgm:pt modelId="{53B05BCB-9295-4033-9942-2C92FB7A4819}" type="pres">
      <dgm:prSet presAssocID="{8D44645A-A53B-4756-9902-4441535D701B}" presName="parTxOnly" presStyleLbl="node1" presStyleIdx="0" presStyleCnt="1" custLinFactX="-2289" custLinFactY="-100000" custLinFactNeighborX="-100000" custLinFactNeighborY="-106217">
        <dgm:presLayoutVars>
          <dgm:bulletEnabled val="1"/>
        </dgm:presLayoutVars>
      </dgm:prSet>
      <dgm:spPr/>
    </dgm:pt>
  </dgm:ptLst>
  <dgm:cxnLst>
    <dgm:cxn modelId="{15404A0C-6E6A-4F35-A6DE-D3B0DDFA7EEF}" type="presOf" srcId="{8D44645A-A53B-4756-9902-4441535D701B}" destId="{53B05BCB-9295-4033-9942-2C92FB7A4819}" srcOrd="0" destOrd="0" presId="urn:microsoft.com/office/officeart/2005/8/layout/hChevron3"/>
    <dgm:cxn modelId="{345E240C-4E69-46DF-8DB1-A4513F8F0CDB}" type="presOf" srcId="{A76C4D95-F603-42DC-82D3-D082C88B8C2E}" destId="{64B28D79-7634-4FA4-8624-176F0FA71322}" srcOrd="0" destOrd="0" presId="urn:microsoft.com/office/officeart/2005/8/layout/hChevron3"/>
    <dgm:cxn modelId="{F9353C56-E63A-4AAC-8470-78CE13D16D45}" srcId="{A76C4D95-F603-42DC-82D3-D082C88B8C2E}" destId="{8D44645A-A53B-4756-9902-4441535D701B}" srcOrd="0" destOrd="0" parTransId="{350002D2-CDCB-42CB-9E7A-07A214B084C6}" sibTransId="{5E77927F-E60E-4952-BB06-5E743892579E}"/>
    <dgm:cxn modelId="{E133BDFF-9A32-466B-B651-9A3E1F123385}" type="presParOf" srcId="{64B28D79-7634-4FA4-8624-176F0FA71322}" destId="{53B05BCB-9295-4033-9942-2C92FB7A4819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1F025-E058-4B5D-B3D0-9025B11FED65}">
      <dsp:nvSpPr>
        <dsp:cNvPr id="0" name=""/>
        <dsp:cNvSpPr/>
      </dsp:nvSpPr>
      <dsp:spPr>
        <a:xfrm>
          <a:off x="4739" y="178973"/>
          <a:ext cx="4144724" cy="165788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72009" rIns="36005" bIns="72009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Take start coordinate of each repeat</a:t>
          </a:r>
          <a:endParaRPr lang="en-US" sz="2700" kern="1200" dirty="0"/>
        </a:p>
      </dsp:txBody>
      <dsp:txXfrm>
        <a:off x="4739" y="178973"/>
        <a:ext cx="3730252" cy="1657889"/>
      </dsp:txXfrm>
    </dsp:sp>
    <dsp:sp modelId="{AAEF9994-9C44-4BC1-8E32-2ED0E53A6BB6}">
      <dsp:nvSpPr>
        <dsp:cNvPr id="0" name=""/>
        <dsp:cNvSpPr/>
      </dsp:nvSpPr>
      <dsp:spPr>
        <a:xfrm>
          <a:off x="3320519" y="178973"/>
          <a:ext cx="4144724" cy="16578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72009" rIns="36005" bIns="72009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Divide coordinate by the length of the genome</a:t>
          </a:r>
          <a:endParaRPr lang="en-US" sz="2700" kern="1200" dirty="0"/>
        </a:p>
      </dsp:txBody>
      <dsp:txXfrm>
        <a:off x="4149464" y="178973"/>
        <a:ext cx="2486835" cy="1657889"/>
      </dsp:txXfrm>
    </dsp:sp>
    <dsp:sp modelId="{53B05BCB-9295-4033-9942-2C92FB7A4819}">
      <dsp:nvSpPr>
        <dsp:cNvPr id="0" name=""/>
        <dsp:cNvSpPr/>
      </dsp:nvSpPr>
      <dsp:spPr>
        <a:xfrm>
          <a:off x="6636299" y="178973"/>
          <a:ext cx="4144724" cy="16578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72009" rIns="36005" bIns="72009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Plot results in a bar graph</a:t>
          </a:r>
          <a:endParaRPr lang="en-US" sz="2700" kern="1200" dirty="0"/>
        </a:p>
      </dsp:txBody>
      <dsp:txXfrm>
        <a:off x="7465244" y="178973"/>
        <a:ext cx="2486835" cy="16578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1F025-E058-4B5D-B3D0-9025B11FED65}">
      <dsp:nvSpPr>
        <dsp:cNvPr id="0" name=""/>
        <dsp:cNvSpPr/>
      </dsp:nvSpPr>
      <dsp:spPr>
        <a:xfrm>
          <a:off x="7752" y="0"/>
          <a:ext cx="5504340" cy="113260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22" tIns="88011" rIns="44006" bIns="88011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300" kern="1200" dirty="0" smtClean="0"/>
            <a:t>Take start coordinate of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each repeat</a:t>
          </a:r>
          <a:endParaRPr lang="en-US" sz="3300" kern="1200" dirty="0"/>
        </a:p>
      </dsp:txBody>
      <dsp:txXfrm>
        <a:off x="7752" y="0"/>
        <a:ext cx="5221188" cy="1132609"/>
      </dsp:txXfrm>
    </dsp:sp>
    <dsp:sp modelId="{AAEF9994-9C44-4BC1-8E32-2ED0E53A6BB6}">
      <dsp:nvSpPr>
        <dsp:cNvPr id="0" name=""/>
        <dsp:cNvSpPr/>
      </dsp:nvSpPr>
      <dsp:spPr>
        <a:xfrm>
          <a:off x="4411224" y="0"/>
          <a:ext cx="5504340" cy="11326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17" tIns="88011" rIns="44006" bIns="88011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Divide coordinate by the length of the genome</a:t>
          </a:r>
          <a:endParaRPr lang="en-US" sz="3300" kern="1200" dirty="0"/>
        </a:p>
      </dsp:txBody>
      <dsp:txXfrm>
        <a:off x="4977529" y="0"/>
        <a:ext cx="4371731" cy="11326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05BCB-9295-4033-9942-2C92FB7A4819}">
      <dsp:nvSpPr>
        <dsp:cNvPr id="0" name=""/>
        <dsp:cNvSpPr/>
      </dsp:nvSpPr>
      <dsp:spPr>
        <a:xfrm>
          <a:off x="0" y="0"/>
          <a:ext cx="5229926" cy="10188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46673" bIns="9334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Plot results in a bar graph</a:t>
          </a:r>
          <a:endParaRPr lang="en-US" sz="3500" kern="1200" dirty="0"/>
        </a:p>
      </dsp:txBody>
      <dsp:txXfrm>
        <a:off x="0" y="0"/>
        <a:ext cx="4975225" cy="1018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FC64-2F27-4AD4-A1DE-E1538B93CA51}" type="datetimeFigureOut">
              <a:rPr lang="en-US" smtClean="0"/>
              <a:t>29-Apr-15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166-7B3D-4083-89F0-E0195BE6B17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145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FC64-2F27-4AD4-A1DE-E1538B93CA51}" type="datetimeFigureOut">
              <a:rPr lang="en-US" smtClean="0"/>
              <a:t>29-Apr-15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166-7B3D-4083-89F0-E0195BE6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FC64-2F27-4AD4-A1DE-E1538B93CA51}" type="datetimeFigureOut">
              <a:rPr lang="en-US" smtClean="0"/>
              <a:t>29-Apr-15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166-7B3D-4083-89F0-E0195BE6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7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FC64-2F27-4AD4-A1DE-E1538B93CA51}" type="datetimeFigureOut">
              <a:rPr lang="en-US" smtClean="0"/>
              <a:t>29-Apr-15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166-7B3D-4083-89F0-E0195BE6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7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FC64-2F27-4AD4-A1DE-E1538B93CA51}" type="datetimeFigureOut">
              <a:rPr lang="en-US" smtClean="0"/>
              <a:t>29-Apr-15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166-7B3D-4083-89F0-E0195BE6B17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663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FC64-2F27-4AD4-A1DE-E1538B93CA51}" type="datetimeFigureOut">
              <a:rPr lang="en-US" smtClean="0"/>
              <a:t>29-Apr-15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166-7B3D-4083-89F0-E0195BE6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90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FC64-2F27-4AD4-A1DE-E1538B93CA51}" type="datetimeFigureOut">
              <a:rPr lang="en-US" smtClean="0"/>
              <a:t>29-Apr-15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166-7B3D-4083-89F0-E0195BE6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7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FC64-2F27-4AD4-A1DE-E1538B93CA51}" type="datetimeFigureOut">
              <a:rPr lang="en-US" smtClean="0"/>
              <a:t>29-Apr-15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166-7B3D-4083-89F0-E0195BE6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53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FC64-2F27-4AD4-A1DE-E1538B93CA51}" type="datetimeFigureOut">
              <a:rPr lang="en-US" smtClean="0"/>
              <a:t>29-Apr-15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166-7B3D-4083-89F0-E0195BE6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6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C6DFC64-2F27-4AD4-A1DE-E1538B93CA51}" type="datetimeFigureOut">
              <a:rPr lang="en-US" smtClean="0"/>
              <a:t>29-Apr-15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7D0166-7B3D-4083-89F0-E0195BE6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0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FC64-2F27-4AD4-A1DE-E1538B93CA51}" type="datetimeFigureOut">
              <a:rPr lang="en-US" smtClean="0"/>
              <a:t>29-Apr-15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166-7B3D-4083-89F0-E0195BE6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2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C6DFC64-2F27-4AD4-A1DE-E1538B93CA51}" type="datetimeFigureOut">
              <a:rPr lang="en-US" smtClean="0"/>
              <a:t>29-Apr-15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87D0166-7B3D-4083-89F0-E0195BE6B17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85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Mysterious Sequence Repeats in Phage Genomes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Akhil Garg</a:t>
            </a:r>
          </a:p>
          <a:p>
            <a:r>
              <a:rPr lang="en-US" dirty="0" smtClean="0"/>
              <a:t>BNFO 301</a:t>
            </a:r>
          </a:p>
          <a:p>
            <a:r>
              <a:rPr lang="en-US" dirty="0" smtClean="0"/>
              <a:t>April 30,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65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Genome location - method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8803" y="1845735"/>
            <a:ext cx="3049157" cy="402272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35010" y="1845735"/>
            <a:ext cx="6648676" cy="424305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58778420"/>
              </p:ext>
            </p:extLst>
          </p:nvPr>
        </p:nvGraphicFramePr>
        <p:xfrm>
          <a:off x="1097280" y="5444836"/>
          <a:ext cx="9923318" cy="1132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8603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within </a:t>
            </a:r>
            <a:br>
              <a:rPr lang="en-US" dirty="0" smtClean="0"/>
            </a:br>
            <a:r>
              <a:rPr lang="en-US" dirty="0" smtClean="0"/>
              <a:t>genome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4049486"/>
            <a:ext cx="4937760" cy="18196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Like the cluster O repeats, these repeats are concentrated in the right end of the genome</a:t>
            </a:r>
          </a:p>
          <a:p>
            <a:endParaRPr lang="en-US" dirty="0"/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Are certain genes nearby?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26480" y="426133"/>
            <a:ext cx="5251475" cy="5442961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19935219"/>
              </p:ext>
            </p:extLst>
          </p:nvPr>
        </p:nvGraphicFramePr>
        <p:xfrm>
          <a:off x="1097279" y="2057400"/>
          <a:ext cx="5235039" cy="1018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590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genome location 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5804562" cy="4023360"/>
          </a:xfrm>
        </p:spPr>
        <p:txBody>
          <a:bodyPr/>
          <a:lstStyle/>
          <a:p>
            <a:r>
              <a:rPr lang="en-US" dirty="0" smtClean="0"/>
              <a:t>Human created – genome location % has no biological meaning</a:t>
            </a:r>
          </a:p>
          <a:p>
            <a:pPr lvl="1"/>
            <a:r>
              <a:rPr lang="en-US" dirty="0" smtClean="0"/>
              <a:t>only a way of searching for anomalies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Need to look at specific genes at the right of genomes</a:t>
            </a:r>
          </a:p>
          <a:p>
            <a:pPr lvl="1"/>
            <a:r>
              <a:rPr lang="en-US" dirty="0" smtClean="0"/>
              <a:t>How is the genome organized near its right?</a:t>
            </a:r>
          </a:p>
          <a:p>
            <a:pPr lvl="1"/>
            <a:r>
              <a:rPr lang="en-US" dirty="0" smtClean="0"/>
              <a:t>Are the genes structural? Lysis-related? Replicative? </a:t>
            </a:r>
            <a:endParaRPr lang="en-US" dirty="0"/>
          </a:p>
        </p:txBody>
      </p:sp>
      <p:pic>
        <p:nvPicPr>
          <p:cNvPr id="5122" name="Picture 2" descr="http://blogs.hsc.edu/biology/files/2012/03/journalpone0026750g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088" y="4458962"/>
            <a:ext cx="8932145" cy="218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88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8096826" cy="4023360"/>
          </a:xfrm>
        </p:spPr>
        <p:txBody>
          <a:bodyPr/>
          <a:lstStyle/>
          <a:p>
            <a:r>
              <a:rPr lang="en-US" dirty="0" smtClean="0"/>
              <a:t>Function? Not yet known.</a:t>
            </a:r>
          </a:p>
          <a:p>
            <a:r>
              <a:rPr lang="en-US" dirty="0" smtClean="0"/>
              <a:t>Need to research this repeat more</a:t>
            </a:r>
          </a:p>
          <a:p>
            <a:pPr lvl="1"/>
            <a:r>
              <a:rPr lang="en-US" dirty="0" smtClean="0"/>
              <a:t>find more context (which genes are around the repeats)</a:t>
            </a:r>
          </a:p>
          <a:p>
            <a:pPr lvl="1"/>
            <a:r>
              <a:rPr lang="en-US" dirty="0" smtClean="0"/>
              <a:t>characterize how it occurs in other clusters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Could lead to insight on phage gene regulation</a:t>
            </a:r>
          </a:p>
          <a:p>
            <a:pPr lvl="1"/>
            <a:r>
              <a:rPr lang="en-US" dirty="0" smtClean="0"/>
              <a:t>does the sequence regulate a specific subset of genes?</a:t>
            </a:r>
          </a:p>
          <a:p>
            <a:pPr lvl="1"/>
            <a:r>
              <a:rPr lang="en-US" dirty="0" smtClean="0"/>
              <a:t>does the sequence control the amount of transcription or translation?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2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Phages are useful!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8164" y="1845735"/>
            <a:ext cx="4062550" cy="4023360"/>
          </a:xfrm>
        </p:spPr>
        <p:txBody>
          <a:bodyPr/>
          <a:lstStyle/>
          <a:p>
            <a:r>
              <a:rPr lang="en-US" dirty="0" smtClean="0"/>
              <a:t>Therapy for antibiotic-resistant bacteria</a:t>
            </a:r>
          </a:p>
          <a:p>
            <a:r>
              <a:rPr lang="en-US" dirty="0" smtClean="0"/>
              <a:t>Way of delivering genes to other organisms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800" dirty="0">
                <a:solidFill>
                  <a:srgbClr val="00B050"/>
                </a:solidFill>
              </a:rPr>
              <a:t>We need to understand how phage genes are regulated in order to use them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http://academic.pgcc.edu/~kroberts/Lecture/Chapter%207/07-31_Transduction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315" y="1756276"/>
            <a:ext cx="6212235" cy="448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97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Phages – near the edge of life</a:t>
            </a:r>
            <a:endParaRPr lang="en-US" dirty="0"/>
          </a:p>
        </p:txBody>
      </p:sp>
      <p:pic>
        <p:nvPicPr>
          <p:cNvPr id="1026" name="Picture 2" descr="http://www.endotoxin-test.com/wp-content/uploads/2013/09/imageedit_7_9693045005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9502" y="1846263"/>
            <a:ext cx="477363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 smtClean="0"/>
              <a:t>Can’t replicate on their own</a:t>
            </a:r>
          </a:p>
          <a:p>
            <a:pPr lvl="1"/>
            <a:r>
              <a:rPr lang="en-US" sz="3200" dirty="0" smtClean="0"/>
              <a:t>Yet have genomes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010892" y="5868988"/>
            <a:ext cx="302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endotoxin-test.com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8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Phage genomes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Short: usually less than 100 000 nucleotides (~1/10 or ~1/100 size of bacteria)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Jam-packed with genes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62159" y="188973"/>
            <a:ext cx="5138005" cy="61286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48545" y="3704350"/>
            <a:ext cx="335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Color: genes</a:t>
            </a:r>
          </a:p>
          <a:p>
            <a:r>
              <a:rPr lang="en-US" dirty="0" smtClean="0"/>
              <a:t>Black: intergenic regions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879283" y="6002527"/>
            <a:ext cx="302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BioBIKE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67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6136" y="286603"/>
            <a:ext cx="6739544" cy="1450757"/>
          </a:xfrm>
        </p:spPr>
        <p:txBody>
          <a:bodyPr/>
          <a:lstStyle/>
          <a:p>
            <a:r>
              <a:rPr lang="en-US" dirty="0" smtClean="0"/>
              <a:t>And yet…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6136" y="1845734"/>
            <a:ext cx="6739544" cy="402336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There are patterns in the intergenic regions!</a:t>
            </a:r>
          </a:p>
          <a:p>
            <a:endParaRPr lang="en-US" dirty="0"/>
          </a:p>
          <a:p>
            <a:r>
              <a:rPr lang="en-US" dirty="0" smtClean="0"/>
              <a:t>On the left: a previously found 17-nucleotide </a:t>
            </a:r>
            <a:r>
              <a:rPr lang="en-US" dirty="0" smtClean="0">
                <a:solidFill>
                  <a:srgbClr val="00B050"/>
                </a:solidFill>
              </a:rPr>
              <a:t>intergenic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palindromic</a:t>
            </a:r>
            <a:r>
              <a:rPr lang="en-US" dirty="0" smtClean="0"/>
              <a:t> repeat in the genomes of cluster O mycobacteriophages</a:t>
            </a:r>
          </a:p>
          <a:p>
            <a:endParaRPr lang="en-US" dirty="0"/>
          </a:p>
          <a:p>
            <a:r>
              <a:rPr lang="en-US" dirty="0" smtClean="0"/>
              <a:t>Could not have arisen by chance</a:t>
            </a:r>
          </a:p>
          <a:p>
            <a:endParaRPr lang="en-US" dirty="0"/>
          </a:p>
          <a:p>
            <a:r>
              <a:rPr lang="en-US" sz="2800" i="1" dirty="0" smtClean="0"/>
              <a:t>What is its function? </a:t>
            </a:r>
            <a:endParaRPr lang="en-US" sz="2800" i="1" dirty="0"/>
          </a:p>
        </p:txBody>
      </p:sp>
      <p:pic>
        <p:nvPicPr>
          <p:cNvPr id="2050" name="Picture 2" descr="Fig 8.  Conserved repeats sequences in the Corndog genom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76649"/>
            <a:ext cx="4104409" cy="620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97036" y="5993786"/>
            <a:ext cx="302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Cresawn</a:t>
            </a:r>
            <a:r>
              <a:rPr lang="en-US" dirty="0" smtClean="0"/>
              <a:t> et al. (2015)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62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phages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Do repeats occur in other phages?</a:t>
            </a:r>
          </a:p>
          <a:p>
            <a:endParaRPr lang="en-US" dirty="0"/>
          </a:p>
          <a:p>
            <a:r>
              <a:rPr lang="en-US" dirty="0" smtClean="0"/>
              <a:t>Cluster (group of closely related phages) A3 has a repeat:</a:t>
            </a:r>
          </a:p>
          <a:p>
            <a:r>
              <a:rPr lang="en-US" dirty="0" smtClean="0"/>
              <a:t>[TC]GT[GT][GC][GT][AC]TGTCAAGT </a:t>
            </a:r>
          </a:p>
          <a:p>
            <a:endParaRPr lang="en-US" dirty="0"/>
          </a:p>
          <a:p>
            <a:r>
              <a:rPr lang="en-US" dirty="0" smtClean="0"/>
              <a:t>(Also occurs in cluster A4 and A10)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33309" y="86701"/>
            <a:ext cx="4904509" cy="614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9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634475"/>
              </p:ext>
            </p:extLst>
          </p:nvPr>
        </p:nvGraphicFramePr>
        <p:xfrm>
          <a:off x="5870864" y="485588"/>
          <a:ext cx="4138994" cy="5298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7833"/>
                <a:gridCol w="1276668"/>
                <a:gridCol w="1404493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Phage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# forward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# backward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Bxz2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Jhc117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Microwolf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Rockstar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Vix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Heldan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Methuselah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Jobu08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Phantastic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Anubis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Marquardt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Phoxy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Spike509*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Farber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QuinnKiro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Tiffany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75407" y="1371599"/>
            <a:ext cx="49356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Cluster A3: </a:t>
            </a:r>
          </a:p>
          <a:p>
            <a:r>
              <a:rPr lang="en-US" dirty="0" smtClean="0"/>
              <a:t>matches of </a:t>
            </a:r>
            <a:r>
              <a:rPr lang="en-US" dirty="0"/>
              <a:t>[TC]GT[GT][GC][GT][</a:t>
            </a:r>
            <a:r>
              <a:rPr lang="en-US" dirty="0" smtClean="0"/>
              <a:t>AC]TGTCAAGT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Very unlikely to arise by chance: p=1/10</a:t>
            </a:r>
            <a:r>
              <a:rPr lang="en-US" baseline="30000" dirty="0" smtClean="0"/>
              <a:t>11</a:t>
            </a:r>
            <a:r>
              <a:rPr lang="en-US" dirty="0" smtClean="0"/>
              <a:t>!  </a:t>
            </a:r>
          </a:p>
          <a:p>
            <a:endParaRPr lang="en-US" dirty="0"/>
          </a:p>
          <a:p>
            <a:r>
              <a:rPr lang="en-US" dirty="0" smtClean="0"/>
              <a:t>Repeat does not exist in bacteria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3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These repeats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Importance?</a:t>
            </a:r>
          </a:p>
          <a:p>
            <a:r>
              <a:rPr lang="en-US" sz="8800" dirty="0" smtClean="0">
                <a:solidFill>
                  <a:srgbClr val="FF0000"/>
                </a:solidFill>
              </a:rPr>
              <a:t>Function?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4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Clues to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Where in the genome?</a:t>
            </a:r>
          </a:p>
          <a:p>
            <a:r>
              <a:rPr lang="en-US" dirty="0" smtClean="0"/>
              <a:t>Within closely-related phages, similar genes tend to be close to each other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01452393"/>
              </p:ext>
            </p:extLst>
          </p:nvPr>
        </p:nvGraphicFramePr>
        <p:xfrm>
          <a:off x="893618" y="3106881"/>
          <a:ext cx="10785764" cy="2015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691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851</TotalTime>
  <Words>454</Words>
  <Application>Microsoft Office PowerPoint</Application>
  <PresentationFormat>Widescreen</PresentationFormat>
  <Paragraphs>133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Retrospect</vt:lpstr>
      <vt:lpstr>Mysterious Sequence Repeats in Phage Genomes</vt:lpstr>
      <vt:lpstr>Phages are useful!</vt:lpstr>
      <vt:lpstr>Phages – near the edge of life</vt:lpstr>
      <vt:lpstr>Phage genomes</vt:lpstr>
      <vt:lpstr>And yet…</vt:lpstr>
      <vt:lpstr>Other phages</vt:lpstr>
      <vt:lpstr>PowerPoint Presentation</vt:lpstr>
      <vt:lpstr>These repeats</vt:lpstr>
      <vt:lpstr>Clues to function</vt:lpstr>
      <vt:lpstr>Genome location - method</vt:lpstr>
      <vt:lpstr>Location within  genome</vt:lpstr>
      <vt:lpstr>Limitations of genome location %</vt:lpstr>
      <vt:lpstr>Conclusions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Akhil Garg</dc:creator>
  <cp:lastModifiedBy>Akhil Garg</cp:lastModifiedBy>
  <cp:revision>34</cp:revision>
  <dcterms:created xsi:type="dcterms:W3CDTF">2015-04-23T14:27:16Z</dcterms:created>
  <dcterms:modified xsi:type="dcterms:W3CDTF">2015-04-30T14:10:41Z</dcterms:modified>
</cp:coreProperties>
</file>