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48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BE2F-DD7E-4BBE-8972-71D9AD8EC5CF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3EAE-63DE-4EA8-95B3-FF3B8F0C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10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BE2F-DD7E-4BBE-8972-71D9AD8EC5CF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3EAE-63DE-4EA8-95B3-FF3B8F0C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17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BE2F-DD7E-4BBE-8972-71D9AD8EC5CF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3EAE-63DE-4EA8-95B3-FF3B8F0CF74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4812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BE2F-DD7E-4BBE-8972-71D9AD8EC5CF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3EAE-63DE-4EA8-95B3-FF3B8F0C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3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BE2F-DD7E-4BBE-8972-71D9AD8EC5CF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3EAE-63DE-4EA8-95B3-FF3B8F0CF74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9828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BE2F-DD7E-4BBE-8972-71D9AD8EC5CF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3EAE-63DE-4EA8-95B3-FF3B8F0C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43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BE2F-DD7E-4BBE-8972-71D9AD8EC5CF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3EAE-63DE-4EA8-95B3-FF3B8F0C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48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BE2F-DD7E-4BBE-8972-71D9AD8EC5CF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3EAE-63DE-4EA8-95B3-FF3B8F0C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3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BE2F-DD7E-4BBE-8972-71D9AD8EC5CF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3EAE-63DE-4EA8-95B3-FF3B8F0C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5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BE2F-DD7E-4BBE-8972-71D9AD8EC5CF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3EAE-63DE-4EA8-95B3-FF3B8F0C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5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BE2F-DD7E-4BBE-8972-71D9AD8EC5CF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3EAE-63DE-4EA8-95B3-FF3B8F0C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8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BE2F-DD7E-4BBE-8972-71D9AD8EC5CF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3EAE-63DE-4EA8-95B3-FF3B8F0C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3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BE2F-DD7E-4BBE-8972-71D9AD8EC5CF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3EAE-63DE-4EA8-95B3-FF3B8F0C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7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BE2F-DD7E-4BBE-8972-71D9AD8EC5CF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3EAE-63DE-4EA8-95B3-FF3B8F0C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0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BE2F-DD7E-4BBE-8972-71D9AD8EC5CF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3EAE-63DE-4EA8-95B3-FF3B8F0C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3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3EAE-63DE-4EA8-95B3-FF3B8F0CF74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BE2F-DD7E-4BBE-8972-71D9AD8EC5CF}" type="datetimeFigureOut">
              <a:rPr lang="en-US" smtClean="0"/>
              <a:t>4/30/2015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9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DBE2F-DD7E-4BBE-8972-71D9AD8EC5CF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FB3EAE-63DE-4EA8-95B3-FF3B8F0C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73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Identification of Tandem Repeats in </a:t>
            </a:r>
            <a:r>
              <a:rPr lang="en-US" sz="4400" dirty="0" err="1"/>
              <a:t>Geobacillus</a:t>
            </a:r>
            <a:r>
              <a:rPr lang="en-US" sz="4400" dirty="0"/>
              <a:t> and </a:t>
            </a:r>
            <a:r>
              <a:rPr lang="en-US" sz="4400" dirty="0" err="1"/>
              <a:t>Heamophilious</a:t>
            </a:r>
            <a:r>
              <a:rPr lang="en-US" sz="4400" dirty="0"/>
              <a:t> </a:t>
            </a:r>
            <a:r>
              <a:rPr lang="en-US" sz="4400" dirty="0" smtClean="0"/>
              <a:t>Phages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Ramey </a:t>
            </a:r>
            <a:r>
              <a:rPr lang="en-US" dirty="0" err="1" smtClean="0"/>
              <a:t>Elsarrag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3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 err="1"/>
              <a:t>Siwach</a:t>
            </a:r>
            <a:r>
              <a:rPr lang="en-US" dirty="0"/>
              <a:t>, </a:t>
            </a:r>
            <a:r>
              <a:rPr lang="en-US" dirty="0" err="1"/>
              <a:t>Pratibha</a:t>
            </a:r>
            <a:r>
              <a:rPr lang="en-US" dirty="0"/>
              <a:t>. "Tandem Repeats in Human Disorders: Mechanisms and Evolution." </a:t>
            </a:r>
            <a:r>
              <a:rPr lang="en-US" i="1" dirty="0"/>
              <a:t>Frontiers in Bioscience</a:t>
            </a:r>
            <a:r>
              <a:rPr lang="en-US" dirty="0"/>
              <a:t>: 4467. Print.</a:t>
            </a:r>
          </a:p>
          <a:p>
            <a:pPr lvl="0"/>
            <a:r>
              <a:rPr lang="en-US" dirty="0"/>
              <a:t>Benson, G. "Tandem Repeats Finder: A Program to Analyze DNA Sequences." </a:t>
            </a:r>
            <a:r>
              <a:rPr lang="en-US" i="1" dirty="0"/>
              <a:t>Nucleic Acids Research</a:t>
            </a:r>
            <a:r>
              <a:rPr lang="en-US" dirty="0"/>
              <a:t>: 573-80. Print.</a:t>
            </a:r>
          </a:p>
          <a:p>
            <a:pPr lvl="0"/>
            <a:r>
              <a:rPr lang="en-US" dirty="0"/>
              <a:t>Van </a:t>
            </a:r>
            <a:r>
              <a:rPr lang="en-US" dirty="0" err="1"/>
              <a:t>Belkum</a:t>
            </a:r>
            <a:r>
              <a:rPr lang="en-US" dirty="0"/>
              <a:t> A, Scherer S, van Alphen L, </a:t>
            </a:r>
            <a:r>
              <a:rPr lang="en-US" dirty="0" err="1"/>
              <a:t>Verbrugh</a:t>
            </a:r>
            <a:r>
              <a:rPr lang="en-US" dirty="0"/>
              <a:t> H. Short-sequence DNA repeats in prokaryotic genomes. </a:t>
            </a:r>
            <a:r>
              <a:rPr lang="en-US" dirty="0" err="1"/>
              <a:t>Microbiol</a:t>
            </a:r>
            <a:r>
              <a:rPr lang="en-US" dirty="0"/>
              <a:t>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err="1"/>
              <a:t>Biol</a:t>
            </a:r>
            <a:r>
              <a:rPr lang="en-US" dirty="0"/>
              <a:t> Review. 1998, 6(2):275-293.</a:t>
            </a:r>
          </a:p>
          <a:p>
            <a:pPr lvl="0"/>
            <a:r>
              <a:rPr lang="en-US" dirty="0"/>
              <a:t>. </a:t>
            </a:r>
            <a:r>
              <a:rPr lang="en-US" dirty="0" err="1"/>
              <a:t>Lupski</a:t>
            </a:r>
            <a:r>
              <a:rPr lang="en-US" dirty="0"/>
              <a:t> J, Weinstock G. Short, interspersed repetitive DNA sequences in prokaryotic genomes. Journal of Bacteriology. July, 174(14):4525-4529</a:t>
            </a:r>
          </a:p>
          <a:p>
            <a:pPr lvl="0"/>
            <a:r>
              <a:rPr lang="en-US" dirty="0"/>
              <a:t>Mazel D, </a:t>
            </a:r>
            <a:r>
              <a:rPr lang="en-US" dirty="0" err="1"/>
              <a:t>Houmard</a:t>
            </a:r>
            <a:r>
              <a:rPr lang="en-US" dirty="0"/>
              <a:t> J, </a:t>
            </a:r>
            <a:r>
              <a:rPr lang="en-US" dirty="0" err="1"/>
              <a:t>Castets</a:t>
            </a:r>
            <a:r>
              <a:rPr lang="en-US" dirty="0"/>
              <a:t> AM, and </a:t>
            </a:r>
            <a:r>
              <a:rPr lang="en-US" dirty="0" err="1"/>
              <a:t>Tandeu</a:t>
            </a:r>
            <a:r>
              <a:rPr lang="en-US" dirty="0"/>
              <a:t> N. Highly repetitive DNA sequences in </a:t>
            </a:r>
            <a:r>
              <a:rPr lang="en-US" dirty="0" err="1"/>
              <a:t>cyanobacterial</a:t>
            </a:r>
            <a:r>
              <a:rPr lang="en-US" dirty="0"/>
              <a:t> genomes. Journal of Bacteriology. 1990, 172(5):2755-2761.</a:t>
            </a:r>
          </a:p>
          <a:p>
            <a:pPr lvl="0"/>
            <a:r>
              <a:rPr lang="en-US" dirty="0" err="1"/>
              <a:t>Lindstedt</a:t>
            </a:r>
            <a:r>
              <a:rPr lang="en-US" dirty="0"/>
              <a:t> B, Heir E, </a:t>
            </a:r>
            <a:r>
              <a:rPr lang="en-US" dirty="0" err="1"/>
              <a:t>Gjernes</a:t>
            </a:r>
            <a:r>
              <a:rPr lang="en-US" dirty="0"/>
              <a:t> E, </a:t>
            </a:r>
            <a:r>
              <a:rPr lang="en-US" dirty="0" err="1"/>
              <a:t>Vardund</a:t>
            </a:r>
            <a:r>
              <a:rPr lang="en-US" dirty="0"/>
              <a:t> T, </a:t>
            </a:r>
            <a:r>
              <a:rPr lang="en-US" dirty="0" err="1"/>
              <a:t>Kapperud</a:t>
            </a:r>
            <a:r>
              <a:rPr lang="en-US" dirty="0"/>
              <a:t> G. DNA Fingerprinting of Shiga-toxin producing Escherichia coli O157 based on multiple-locus variable-number tandem-repeats analysis (MLVA). Annals of Clinical Microbiology and Antimicrobials. 2003, 2:12.</a:t>
            </a:r>
          </a:p>
          <a:p>
            <a:pPr lvl="0"/>
            <a:r>
              <a:rPr lang="en-US" dirty="0" err="1"/>
              <a:t>Lindstedt</a:t>
            </a:r>
            <a:r>
              <a:rPr lang="en-US" dirty="0"/>
              <a:t>, </a:t>
            </a:r>
            <a:r>
              <a:rPr lang="en-US" dirty="0" err="1"/>
              <a:t>Bjørn</a:t>
            </a:r>
            <a:r>
              <a:rPr lang="en-US" dirty="0"/>
              <a:t>-Arne. "Multiple-locus Variable Number Tandem Repeats Analysis for Genetic Fingerprinting of Pathogenic Bacteria." Electrophoresis: 2567-582. Print.</a:t>
            </a:r>
          </a:p>
          <a:p>
            <a:pPr lvl="0"/>
            <a:r>
              <a:rPr lang="en-US" dirty="0" err="1"/>
              <a:t>Elhai</a:t>
            </a:r>
            <a:r>
              <a:rPr lang="en-US" dirty="0"/>
              <a:t>, J., A. </a:t>
            </a:r>
            <a:r>
              <a:rPr lang="en-US" dirty="0" err="1"/>
              <a:t>Taton</a:t>
            </a:r>
            <a:r>
              <a:rPr lang="en-US" dirty="0"/>
              <a:t>, J. </a:t>
            </a:r>
            <a:r>
              <a:rPr lang="en-US" dirty="0" err="1"/>
              <a:t>Massar</a:t>
            </a:r>
            <a:r>
              <a:rPr lang="en-US" dirty="0"/>
              <a:t>, J. K. Myers, M. Travers, J. Casey, M. </a:t>
            </a:r>
            <a:r>
              <a:rPr lang="en-US" dirty="0" err="1"/>
              <a:t>Slupesky</a:t>
            </a:r>
            <a:r>
              <a:rPr lang="en-US" dirty="0"/>
              <a:t>, and J. </a:t>
            </a:r>
            <a:r>
              <a:rPr lang="en-US" dirty="0" err="1"/>
              <a:t>Shrager</a:t>
            </a:r>
            <a:r>
              <a:rPr lang="en-US" dirty="0"/>
              <a:t>. "</a:t>
            </a:r>
            <a:r>
              <a:rPr lang="en-US" dirty="0" err="1"/>
              <a:t>BioBIKE</a:t>
            </a:r>
            <a:r>
              <a:rPr lang="en-US" dirty="0"/>
              <a:t>: A Web-based, Programmable, Integrated Biological Knowledge Base." Nucleic Acids Research (2009): W28-32. Print.</a:t>
            </a:r>
          </a:p>
          <a:p>
            <a:pPr lvl="0"/>
            <a:r>
              <a:rPr lang="en-US" dirty="0" err="1"/>
              <a:t>Korcovelos</a:t>
            </a:r>
            <a:r>
              <a:rPr lang="en-US" dirty="0"/>
              <a:t> E (2014). Determination of tandem repeats in Bacillus bacteriophages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4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Tandem repeats are adjacently repeated patterns of DNA sequences</a:t>
            </a:r>
          </a:p>
          <a:p>
            <a:r>
              <a:rPr lang="en-US" sz="3200" dirty="0" smtClean="0"/>
              <a:t>They are associated with genetic instability and are used for forensic identification</a:t>
            </a:r>
          </a:p>
          <a:p>
            <a:r>
              <a:rPr lang="en-US" sz="3200" dirty="0" smtClean="0"/>
              <a:t>Not much work had been done in characterizing them in bacteriophages phages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3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To characterize Tandem repeats in 4 phages: </a:t>
            </a:r>
            <a:r>
              <a:rPr lang="en-US" sz="2400" dirty="0" err="1"/>
              <a:t>Geobacillus</a:t>
            </a:r>
            <a:r>
              <a:rPr lang="en-US" sz="2400" dirty="0"/>
              <a:t> </a:t>
            </a:r>
            <a:r>
              <a:rPr lang="en-US" sz="2400" dirty="0" smtClean="0"/>
              <a:t>E2, </a:t>
            </a:r>
            <a:r>
              <a:rPr lang="en-US" sz="2400" dirty="0" err="1"/>
              <a:t>Geobacillus</a:t>
            </a:r>
            <a:r>
              <a:rPr lang="en-US" sz="2400" dirty="0"/>
              <a:t> </a:t>
            </a:r>
            <a:r>
              <a:rPr lang="en-US" sz="2400" dirty="0" smtClean="0"/>
              <a:t>GBSV1, </a:t>
            </a:r>
            <a:r>
              <a:rPr lang="en-US" sz="2400" dirty="0" err="1"/>
              <a:t>Heamophilious</a:t>
            </a:r>
            <a:r>
              <a:rPr lang="en-US" sz="2400" dirty="0"/>
              <a:t> </a:t>
            </a:r>
            <a:r>
              <a:rPr lang="en-US" sz="2400" dirty="0" smtClean="0"/>
              <a:t>HP1 and </a:t>
            </a:r>
            <a:r>
              <a:rPr lang="en-US" sz="2400" dirty="0" err="1"/>
              <a:t>Heamophilious</a:t>
            </a:r>
            <a:r>
              <a:rPr lang="en-US" sz="2400" dirty="0"/>
              <a:t> </a:t>
            </a:r>
            <a:r>
              <a:rPr lang="en-US" sz="2400" dirty="0" smtClean="0"/>
              <a:t>HP2</a:t>
            </a:r>
          </a:p>
          <a:p>
            <a:r>
              <a:rPr lang="en-US" sz="2400" dirty="0" smtClean="0"/>
              <a:t>Asses general characteristics of the tandem repeats</a:t>
            </a:r>
          </a:p>
          <a:p>
            <a:pPr lvl="1"/>
            <a:r>
              <a:rPr lang="en-US" sz="2400" dirty="0" smtClean="0"/>
              <a:t>Score</a:t>
            </a:r>
          </a:p>
          <a:p>
            <a:pPr lvl="1"/>
            <a:r>
              <a:rPr lang="en-US" sz="2400" dirty="0" smtClean="0"/>
              <a:t>Identity</a:t>
            </a:r>
          </a:p>
          <a:p>
            <a:pPr lvl="1"/>
            <a:r>
              <a:rPr lang="en-US" sz="2400" dirty="0" smtClean="0"/>
              <a:t>Location</a:t>
            </a:r>
          </a:p>
          <a:p>
            <a:pPr lvl="1"/>
            <a:r>
              <a:rPr lang="en-US" sz="2400" dirty="0" smtClean="0"/>
              <a:t>Associated Proteins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639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Autocorrelation Function:</a:t>
            </a:r>
          </a:p>
          <a:p>
            <a:pPr lvl="1"/>
            <a:r>
              <a:rPr lang="en-US" sz="2000" dirty="0" smtClean="0"/>
              <a:t>Go over sequence of interest in sets of 100 nucleotides</a:t>
            </a:r>
          </a:p>
          <a:p>
            <a:pPr lvl="1"/>
            <a:r>
              <a:rPr lang="en-US" sz="2000" dirty="0" smtClean="0"/>
              <a:t>Use a window of 7</a:t>
            </a:r>
          </a:p>
          <a:p>
            <a:pPr lvl="1"/>
            <a:r>
              <a:rPr lang="en-US" sz="2000" dirty="0" smtClean="0"/>
              <a:t>Attempt to match every 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nucleotide</a:t>
            </a:r>
          </a:p>
          <a:p>
            <a:pPr lvl="1"/>
            <a:r>
              <a:rPr lang="en-US" sz="2000" dirty="0" smtClean="0"/>
              <a:t>For every match increment score</a:t>
            </a:r>
          </a:p>
          <a:p>
            <a:pPr lvl="1"/>
            <a:r>
              <a:rPr lang="en-US" sz="2000" dirty="0" smtClean="0"/>
              <a:t>Find score for 100 nucleotide set</a:t>
            </a:r>
          </a:p>
          <a:p>
            <a:pPr lvl="1"/>
            <a:r>
              <a:rPr lang="en-US" sz="2000" dirty="0" smtClean="0"/>
              <a:t>Repeat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491" y="3234521"/>
            <a:ext cx="2286319" cy="252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Autocorrelation results</a:t>
            </a:r>
            <a:endParaRPr lang="en-US" dirty="0"/>
          </a:p>
        </p:txBody>
      </p:sp>
      <p:pic>
        <p:nvPicPr>
          <p:cNvPr id="4" name="Content Placeholder 3" descr="figure1_301_project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1321" y="1501254"/>
            <a:ext cx="5388694" cy="449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23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049909"/>
              </p:ext>
            </p:extLst>
          </p:nvPr>
        </p:nvGraphicFramePr>
        <p:xfrm>
          <a:off x="1787856" y="1793922"/>
          <a:ext cx="6318914" cy="40719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8624"/>
                <a:gridCol w="1653408"/>
                <a:gridCol w="1646747"/>
                <a:gridCol w="1590135"/>
              </a:tblGrid>
              <a:tr h="407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Organism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Start Coordinate (s)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Score(s)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Context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7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Heamophilious</a:t>
                      </a:r>
                      <a:r>
                        <a:rPr lang="en-US" sz="1100" dirty="0">
                          <a:effectLst/>
                        </a:rPr>
                        <a:t> HP1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Intergenic, HP1p42-HP1p01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7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Heamophilious</a:t>
                      </a:r>
                      <a:r>
                        <a:rPr lang="en-US" sz="1100" dirty="0">
                          <a:effectLst/>
                        </a:rPr>
                        <a:t> HP1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17864-17865, 17868-17906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41-44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HP1p27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7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Heamophilious</a:t>
                      </a:r>
                      <a:r>
                        <a:rPr lang="en-US" sz="1100" dirty="0">
                          <a:effectLst/>
                        </a:rPr>
                        <a:t> HP2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Intergenic, HP2p37-HP2p01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7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Heamophilious</a:t>
                      </a:r>
                      <a:r>
                        <a:rPr lang="en-US" sz="1100" dirty="0">
                          <a:effectLst/>
                        </a:rPr>
                        <a:t> HP2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2165-2168, 2170-2171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41-42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HP2p02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7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Heamophilious HP2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13309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HP2p17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7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Heamophilious HP2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29241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HP2p36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68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Geobacillus E2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31132-31133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GBVE2_gp040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7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Geobacillus GBSV1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6317-6318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41-42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GPGV1_gp11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75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Geobacillus GBSV1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6319-6325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41-42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Intergenic</a:t>
                      </a:r>
                      <a:r>
                        <a:rPr lang="en-US" sz="1100" dirty="0">
                          <a:effectLst/>
                        </a:rPr>
                        <a:t>, GPGV1_gp11- GPGV1_gp12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967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Associated Proteins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171893"/>
              </p:ext>
            </p:extLst>
          </p:nvPr>
        </p:nvGraphicFramePr>
        <p:xfrm>
          <a:off x="1460310" y="1930400"/>
          <a:ext cx="7020112" cy="36617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0056"/>
                <a:gridCol w="3510056"/>
              </a:tblGrid>
              <a:tr h="2408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Protein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Function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08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HP1p42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Phage protein #ACLAME 180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80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HP1p01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Phage Integrase, site-specific tyrosine recombinase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08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HP1p27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Phage tail completion protein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08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HP2p37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Phage protein #ACLAME 180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80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HP2p01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Phage Integrase, site-specific tyrosine recombinase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08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HP2p02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Phage protein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08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HP2p17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Phage Capsid scaffolding protein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08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HP2p36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Phage Protein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08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GBVE2_gp040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DNA helicase, phage associated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80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GPGV1_gp11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Transcriptional regulator ArpU or LmaC associated with virulence in Listeria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08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GPGV1_gp12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Phage Protein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914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 scores above 45: Oddly low</a:t>
            </a:r>
          </a:p>
          <a:p>
            <a:pPr lvl="1"/>
            <a:r>
              <a:rPr lang="en-US" sz="3000" dirty="0" smtClean="0"/>
              <a:t>How many tandem repeats are actually in phages</a:t>
            </a:r>
          </a:p>
          <a:p>
            <a:r>
              <a:rPr lang="en-US" sz="3200" dirty="0" smtClean="0"/>
              <a:t>Tandem repeats within genes?</a:t>
            </a:r>
          </a:p>
          <a:p>
            <a:pPr lvl="1"/>
            <a:r>
              <a:rPr lang="en-US" sz="3000" dirty="0" smtClean="0"/>
              <a:t>Large portion of results in genes</a:t>
            </a:r>
          </a:p>
          <a:p>
            <a:pPr lvl="1"/>
            <a:r>
              <a:rPr lang="en-US" sz="3000" dirty="0" smtClean="0"/>
              <a:t>Phages have ‘efficient’ genomes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19711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386" y="2033516"/>
            <a:ext cx="5057122" cy="3517509"/>
          </a:xfrm>
        </p:spPr>
      </p:pic>
    </p:spTree>
    <p:extLst>
      <p:ext uri="{BB962C8B-B14F-4D97-AF65-F5344CB8AC3E}">
        <p14:creationId xmlns:p14="http://schemas.microsoft.com/office/powerpoint/2010/main" val="19570705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">
      <a:dk1>
        <a:srgbClr val="000000"/>
      </a:dk1>
      <a:lt1>
        <a:sysClr val="window" lastClr="FFFFFF"/>
      </a:lt1>
      <a:dk2>
        <a:srgbClr val="000000"/>
      </a:dk2>
      <a:lt2>
        <a:srgbClr val="F8F8F8"/>
      </a:lt2>
      <a:accent1>
        <a:srgbClr val="7F7F7F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300</Words>
  <Application>Microsoft Office PowerPoint</Application>
  <PresentationFormat>Widescreen</PresentationFormat>
  <Paragraphs>105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Facet</vt:lpstr>
      <vt:lpstr>Identification of Tandem Repeats in Geobacillus and Heamophilious Phages</vt:lpstr>
      <vt:lpstr>Introduction</vt:lpstr>
      <vt:lpstr>Objective</vt:lpstr>
      <vt:lpstr>Methods</vt:lpstr>
      <vt:lpstr>Autocorrelation results</vt:lpstr>
      <vt:lpstr>General Results</vt:lpstr>
      <vt:lpstr>Associated Proteins</vt:lpstr>
      <vt:lpstr>Conclusions</vt:lpstr>
      <vt:lpstr>Questions?</vt:lpstr>
      <vt:lpstr>References</vt:lpstr>
    </vt:vector>
  </TitlesOfParts>
  <Company>VCU Library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Identification of Tandem Repeats in Geobacillus and Heamophilious Phages</dc:title>
  <dc:creator>vculpub</dc:creator>
  <cp:lastModifiedBy>vculpub</cp:lastModifiedBy>
  <cp:revision>6</cp:revision>
  <dcterms:created xsi:type="dcterms:W3CDTF">2015-04-30T13:02:18Z</dcterms:created>
  <dcterms:modified xsi:type="dcterms:W3CDTF">2015-04-30T13:52:28Z</dcterms:modified>
</cp:coreProperties>
</file>