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4"/>
  </p:notesMasterIdLst>
  <p:sldIdLst>
    <p:sldId id="256" r:id="rId2"/>
    <p:sldId id="257" r:id="rId3"/>
    <p:sldId id="258" r:id="rId4"/>
    <p:sldId id="268" r:id="rId5"/>
    <p:sldId id="260" r:id="rId6"/>
    <p:sldId id="261" r:id="rId7"/>
    <p:sldId id="264" r:id="rId8"/>
    <p:sldId id="265" r:id="rId9"/>
    <p:sldId id="267" r:id="rId10"/>
    <p:sldId id="266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78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EB971-9B41-481B-A3B3-0FD4E67A0007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88C80-1ABE-4C9D-BB77-AF18D8098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45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Image: http://www.acsu.buffalo.edu/~koudelka/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88C80-1ABE-4C9D-BB77-AF18D8098E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27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2304-6FA4-46B7-B95A-36EFCFE4D414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C244-5417-4421-92C9-412291D305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2304-6FA4-46B7-B95A-36EFCFE4D414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C244-5417-4421-92C9-412291D30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2304-6FA4-46B7-B95A-36EFCFE4D414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C244-5417-4421-92C9-412291D30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2304-6FA4-46B7-B95A-36EFCFE4D414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C244-5417-4421-92C9-412291D30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2304-6FA4-46B7-B95A-36EFCFE4D414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C244-5417-4421-92C9-412291D305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2304-6FA4-46B7-B95A-36EFCFE4D414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C244-5417-4421-92C9-412291D30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2304-6FA4-46B7-B95A-36EFCFE4D414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C244-5417-4421-92C9-412291D30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2304-6FA4-46B7-B95A-36EFCFE4D414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C244-5417-4421-92C9-412291D30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2304-6FA4-46B7-B95A-36EFCFE4D414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C244-5417-4421-92C9-412291D30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2304-6FA4-46B7-B95A-36EFCFE4D414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C244-5417-4421-92C9-412291D305D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DEC2304-6FA4-46B7-B95A-36EFCFE4D414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3DAC244-5417-4421-92C9-412291D305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DEC2304-6FA4-46B7-B95A-36EFCFE4D414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3DAC244-5417-4421-92C9-412291D305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ndeley.com/library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00400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Identification and comparison of indirect readout sequences in </a:t>
            </a:r>
            <a:r>
              <a:rPr lang="en-US" dirty="0" err="1" smtClean="0"/>
              <a:t>mycobacteriophage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8077200" cy="1499616"/>
          </a:xfrm>
        </p:spPr>
        <p:txBody>
          <a:bodyPr/>
          <a:lstStyle/>
          <a:p>
            <a:r>
              <a:rPr lang="en-US" dirty="0" smtClean="0"/>
              <a:t>By: Kristen Wade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85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In addition to U2, these other phages had the exact same IDR consensus sequence of </a:t>
            </a:r>
            <a:r>
              <a:rPr lang="en-US" dirty="0"/>
              <a:t>g[CG][AGT][</a:t>
            </a:r>
            <a:r>
              <a:rPr lang="en-US" dirty="0" smtClean="0"/>
              <a:t>CT]t:</a:t>
            </a:r>
          </a:p>
          <a:p>
            <a:endParaRPr lang="en-US" dirty="0" smtClean="0"/>
          </a:p>
          <a:p>
            <a:pPr lvl="1"/>
            <a:r>
              <a:rPr lang="en-US" dirty="0" err="1" smtClean="0"/>
              <a:t>Skipole</a:t>
            </a:r>
            <a:endParaRPr lang="en-US" dirty="0" smtClean="0"/>
          </a:p>
          <a:p>
            <a:pPr lvl="1"/>
            <a:r>
              <a:rPr lang="en-US" dirty="0" smtClean="0"/>
              <a:t>Bxb1</a:t>
            </a:r>
          </a:p>
          <a:p>
            <a:pPr lvl="1"/>
            <a:r>
              <a:rPr lang="en-US" dirty="0" smtClean="0"/>
              <a:t>Switzer</a:t>
            </a:r>
          </a:p>
          <a:p>
            <a:pPr lvl="1"/>
            <a:r>
              <a:rPr lang="en-US" dirty="0" smtClean="0"/>
              <a:t>Doom</a:t>
            </a:r>
          </a:p>
          <a:p>
            <a:pPr lvl="1"/>
            <a:r>
              <a:rPr lang="en-US" dirty="0" smtClean="0"/>
              <a:t>Lockley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50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g[CG][AGT][CT]t </a:t>
            </a:r>
            <a:r>
              <a:rPr lang="en-US" sz="2800" dirty="0" smtClean="0"/>
              <a:t>is </a:t>
            </a:r>
            <a:r>
              <a:rPr lang="en-US" sz="2800" dirty="0" smtClean="0"/>
              <a:t>100</a:t>
            </a:r>
            <a:r>
              <a:rPr lang="en-US" sz="2800" dirty="0" smtClean="0"/>
              <a:t>% </a:t>
            </a:r>
            <a:r>
              <a:rPr lang="en-US" sz="2800" dirty="0" smtClean="0"/>
              <a:t>conserved </a:t>
            </a:r>
            <a:r>
              <a:rPr lang="en-US" sz="2800" dirty="0" smtClean="0"/>
              <a:t>in 6 </a:t>
            </a:r>
            <a:r>
              <a:rPr lang="en-US" sz="2800" dirty="0" smtClean="0"/>
              <a:t>out of </a:t>
            </a:r>
            <a:r>
              <a:rPr lang="en-US" sz="2800" dirty="0" smtClean="0"/>
              <a:t>17 phages with very closely related </a:t>
            </a:r>
            <a:r>
              <a:rPr lang="en-US" sz="2800" dirty="0" smtClean="0"/>
              <a:t>proteins</a:t>
            </a:r>
          </a:p>
          <a:p>
            <a:endParaRPr lang="en-US" sz="2800" dirty="0" smtClean="0"/>
          </a:p>
          <a:p>
            <a:r>
              <a:rPr lang="en-US" sz="2800" dirty="0" smtClean="0"/>
              <a:t>Likely represents </a:t>
            </a:r>
            <a:r>
              <a:rPr lang="en-US" sz="2800" dirty="0" smtClean="0"/>
              <a:t>a highly essential mechanism of indirect readout shared between these phages</a:t>
            </a:r>
          </a:p>
          <a:p>
            <a:endParaRPr lang="en-US" sz="2800" dirty="0" smtClean="0"/>
          </a:p>
          <a:p>
            <a:r>
              <a:rPr lang="en-US" sz="2800" dirty="0" smtClean="0"/>
              <a:t>However, that is assuming that these motifs do represent the correct operator sequences of each phage repressor</a:t>
            </a:r>
          </a:p>
          <a:p>
            <a:pPr lvl="1"/>
            <a:r>
              <a:rPr lang="en-US" sz="2400" dirty="0" smtClean="0"/>
              <a:t>Only found on forward strand</a:t>
            </a:r>
          </a:p>
          <a:p>
            <a:pPr lvl="1"/>
            <a:r>
              <a:rPr lang="en-US" sz="2400" dirty="0" smtClean="0"/>
              <a:t>Only three motifs, not 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9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hlinkClick r:id="rId2"/>
              </a:rPr>
              <a:t>Indirect readout of DNA sequence by p22 repressor: roles of DNA and protein functional groups in modulating DNA conformation.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Lydia-Ann Harris, Derrick Watkins, Loren Dean Williams, Gerald B </a:t>
            </a:r>
            <a:r>
              <a:rPr lang="en-US" dirty="0" err="1"/>
              <a:t>Koudelka</a:t>
            </a:r>
            <a:r>
              <a:rPr lang="en-US" dirty="0"/>
              <a:t> (2013) </a:t>
            </a:r>
            <a:r>
              <a:rPr lang="en-US" i="1" dirty="0" smtClean="0"/>
              <a:t>Journal </a:t>
            </a:r>
            <a:r>
              <a:rPr lang="en-US" i="1" dirty="0"/>
              <a:t>of molecular biology</a:t>
            </a:r>
            <a:r>
              <a:rPr lang="en-US" dirty="0"/>
              <a:t> 425 (1) p. 133-43 </a:t>
            </a:r>
            <a:endParaRPr lang="en-US" dirty="0" smtClean="0"/>
          </a:p>
          <a:p>
            <a:pPr marL="118872" indent="0">
              <a:buNone/>
            </a:pP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Non-contacted </a:t>
            </a:r>
            <a:r>
              <a:rPr lang="en-US" dirty="0">
                <a:hlinkClick r:id="rId2"/>
              </a:rPr>
              <a:t>bases affect the affinity of synthetic P22 operators for P22 repressor.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L Wu, A </a:t>
            </a:r>
            <a:r>
              <a:rPr lang="en-US" dirty="0" err="1"/>
              <a:t>Vertino</a:t>
            </a:r>
            <a:r>
              <a:rPr lang="en-US" dirty="0"/>
              <a:t>, G B </a:t>
            </a:r>
            <a:r>
              <a:rPr lang="en-US" dirty="0" err="1"/>
              <a:t>Koudelka</a:t>
            </a:r>
            <a:r>
              <a:rPr lang="en-US" dirty="0"/>
              <a:t> (</a:t>
            </a:r>
            <a:r>
              <a:rPr lang="en-US" dirty="0" smtClean="0"/>
              <a:t>1992)</a:t>
            </a:r>
            <a:r>
              <a:rPr lang="en-US" i="1" dirty="0" smtClean="0"/>
              <a:t>The </a:t>
            </a:r>
            <a:r>
              <a:rPr lang="en-US" i="1" dirty="0"/>
              <a:t>Journal of biological chemistry</a:t>
            </a:r>
            <a:r>
              <a:rPr lang="en-US" dirty="0"/>
              <a:t> 267 (13) p. 9134-9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Image: http://www.acsu.buffalo.edu/~koudelka</a:t>
            </a:r>
          </a:p>
          <a:p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530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indirect readout sites (IDRS)?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639" y="2217360"/>
            <a:ext cx="4344742" cy="3276600"/>
          </a:xfrm>
        </p:spPr>
      </p:pic>
      <p:sp>
        <p:nvSpPr>
          <p:cNvPr id="6" name="TextBox 5"/>
          <p:cNvSpPr txBox="1"/>
          <p:nvPr/>
        </p:nvSpPr>
        <p:spPr>
          <a:xfrm>
            <a:off x="762000" y="3070830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Short (~4 bps), non-contacted DNA sequences that do not directly interact with the binding protein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105400" y="56388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Image adapted from: </a:t>
            </a:r>
            <a:r>
              <a:rPr lang="en-US" sz="1000" dirty="0"/>
              <a:t>http://www.acsu.buffalo.edu/~koudelka/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93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Location:</a:t>
            </a:r>
          </a:p>
          <a:p>
            <a:pPr lvl="1"/>
            <a:r>
              <a:rPr lang="en-US" dirty="0" smtClean="0"/>
              <a:t>In the </a:t>
            </a:r>
            <a:r>
              <a:rPr lang="en-US" sz="2900" b="1" dirty="0" smtClean="0"/>
              <a:t>center of direct protein binding sites </a:t>
            </a:r>
          </a:p>
          <a:p>
            <a:pPr lvl="1"/>
            <a:r>
              <a:rPr lang="en-US" dirty="0" smtClean="0"/>
              <a:t>Usually occur on the </a:t>
            </a:r>
            <a:r>
              <a:rPr lang="en-US" sz="2900" b="1" dirty="0" smtClean="0"/>
              <a:t>minor groove </a:t>
            </a:r>
            <a:r>
              <a:rPr lang="en-US" dirty="0" smtClean="0"/>
              <a:t>of DNA</a:t>
            </a:r>
            <a:endParaRPr lang="en-US" dirty="0"/>
          </a:p>
          <a:p>
            <a:r>
              <a:rPr lang="en-US" dirty="0" smtClean="0"/>
              <a:t>Function:</a:t>
            </a:r>
          </a:p>
          <a:p>
            <a:pPr lvl="1"/>
            <a:r>
              <a:rPr lang="en-US" dirty="0" smtClean="0"/>
              <a:t>Are essential for formation of </a:t>
            </a:r>
            <a:r>
              <a:rPr lang="en-US" sz="2900" b="1" dirty="0" smtClean="0"/>
              <a:t>B’ </a:t>
            </a:r>
            <a:r>
              <a:rPr lang="en-US" sz="2900" b="1" dirty="0" smtClean="0"/>
              <a:t>DNA</a:t>
            </a:r>
            <a:endParaRPr lang="en-US" dirty="0"/>
          </a:p>
          <a:p>
            <a:pPr lvl="2"/>
            <a:r>
              <a:rPr lang="en-US" dirty="0" smtClean="0"/>
              <a:t>Stretches DNA </a:t>
            </a:r>
          </a:p>
          <a:p>
            <a:pPr lvl="2"/>
            <a:r>
              <a:rPr lang="en-US" dirty="0" smtClean="0"/>
              <a:t>This </a:t>
            </a:r>
            <a:r>
              <a:rPr lang="en-US" sz="2500" b="1" dirty="0" smtClean="0"/>
              <a:t>allows for protein to access </a:t>
            </a:r>
            <a:r>
              <a:rPr lang="en-US" dirty="0" smtClean="0"/>
              <a:t>direct readout sites</a:t>
            </a:r>
          </a:p>
          <a:p>
            <a:pPr lvl="1"/>
            <a:r>
              <a:rPr lang="en-US" sz="2900" b="1" dirty="0" smtClean="0"/>
              <a:t>Mechanism of regulation</a:t>
            </a:r>
          </a:p>
        </p:txBody>
      </p:sp>
    </p:spTree>
    <p:extLst>
      <p:ext uri="{BB962C8B-B14F-4D97-AF65-F5344CB8AC3E}">
        <p14:creationId xmlns:p14="http://schemas.microsoft.com/office/powerpoint/2010/main" val="314518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752600"/>
            <a:ext cx="4660611" cy="2338841"/>
          </a:xfrm>
        </p:spPr>
      </p:pic>
      <p:sp>
        <p:nvSpPr>
          <p:cNvPr id="5" name="Rectangle 4"/>
          <p:cNvSpPr/>
          <p:nvPr/>
        </p:nvSpPr>
        <p:spPr>
          <a:xfrm>
            <a:off x="1752600" y="3276600"/>
            <a:ext cx="47244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40386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 In Wu, et al 1992, the operator sites of phage P22’s repressor binding site were evaluated by their IDR sites.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5105400"/>
            <a:ext cx="57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 Red box surrounds the IDR sites. The authors noted that a characteristic trait of these sequences is that of a greater base pair diversity, as compared to the surrounding direct readout sequences.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81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Can these sites be </a:t>
            </a:r>
            <a:r>
              <a:rPr lang="en-US" b="1" dirty="0" smtClean="0">
                <a:solidFill>
                  <a:schemeClr val="accent1"/>
                </a:solidFill>
              </a:rPr>
              <a:t>identified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bioinformatically</a:t>
            </a:r>
            <a:r>
              <a:rPr lang="en-US" b="1" dirty="0" smtClean="0">
                <a:solidFill>
                  <a:schemeClr val="tx1"/>
                </a:solidFill>
              </a:rPr>
              <a:t> within </a:t>
            </a:r>
            <a:r>
              <a:rPr lang="en-US" b="1" dirty="0" err="1" smtClean="0">
                <a:solidFill>
                  <a:schemeClr val="accent1"/>
                </a:solidFill>
              </a:rPr>
              <a:t>mycobacteriophage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5181600"/>
            <a:ext cx="6096000" cy="944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66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work: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667000"/>
            <a:ext cx="8229600" cy="33149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4731" y="1676400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Top hits for proteins similar to Little E-0183 (repressor), Pham 54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933131" y="207651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Mostly in cluster A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04800" y="31242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04800" y="32766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04800" y="35814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04800" y="36576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04800" y="41148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04800" y="43434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90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Little E did not have any good motif matches in its upstream sequence (where the operator sequences should be</a:t>
            </a:r>
            <a:r>
              <a:rPr lang="en-US" dirty="0" smtClean="0"/>
              <a:t>).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However, several of the other phages with similar proteins did…</a:t>
            </a:r>
          </a:p>
        </p:txBody>
      </p:sp>
    </p:spTree>
    <p:extLst>
      <p:ext uri="{BB962C8B-B14F-4D97-AF65-F5344CB8AC3E}">
        <p14:creationId xmlns:p14="http://schemas.microsoft.com/office/powerpoint/2010/main" val="245727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Phage U2 (3</a:t>
            </a:r>
            <a:r>
              <a:rPr lang="en-US" baseline="30000" dirty="0" smtClean="0"/>
              <a:t>rd</a:t>
            </a:r>
            <a:r>
              <a:rPr lang="en-US" dirty="0" smtClean="0"/>
              <a:t> match) had a motif with a consensus sequence at the 3 central bases that displayed more sequence diversity than the surrounding positions: g[CG][AGT][CT]t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183527"/>
            <a:ext cx="6930104" cy="2072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45958" y="4191000"/>
            <a:ext cx="354842" cy="92934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1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87522" y="517267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 Location of putative operator motifs (red) in the upstream sequence of U2 repressor. Central consensus sequence is identified in blue.</a:t>
            </a:r>
            <a:endParaRPr lang="en-US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043" y="1828800"/>
            <a:ext cx="6405357" cy="3155503"/>
          </a:xfrm>
        </p:spPr>
      </p:pic>
    </p:spTree>
    <p:extLst>
      <p:ext uri="{BB962C8B-B14F-4D97-AF65-F5344CB8AC3E}">
        <p14:creationId xmlns:p14="http://schemas.microsoft.com/office/powerpoint/2010/main" val="224789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289</TotalTime>
  <Words>395</Words>
  <Application>Microsoft Office PowerPoint</Application>
  <PresentationFormat>On-screen Show (4:3)</PresentationFormat>
  <Paragraphs>51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Identification and comparison of indirect readout sequences in mycobacteriophage</vt:lpstr>
      <vt:lpstr>What are indirect readout sites (IDRS)?</vt:lpstr>
      <vt:lpstr>PowerPoint Presentation</vt:lpstr>
      <vt:lpstr>Identification</vt:lpstr>
      <vt:lpstr>Can these sites be identified bioinformatically within mycobacteriophage?</vt:lpstr>
      <vt:lpstr>My work:</vt:lpstr>
      <vt:lpstr>PowerPoint Presentation</vt:lpstr>
      <vt:lpstr>PowerPoint Presentation</vt:lpstr>
      <vt:lpstr>PowerPoint Presentation</vt:lpstr>
      <vt:lpstr>PowerPoint Presentation</vt:lpstr>
      <vt:lpstr>Final thoughts…</vt:lpstr>
      <vt:lpstr>References</vt:lpstr>
    </vt:vector>
  </TitlesOfParts>
  <Company>VCU Library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Identification and comparison of indirect readout sequences in mycobacteriophage</dc:title>
  <dc:creator>vculpub</dc:creator>
  <cp:lastModifiedBy>vculpub</cp:lastModifiedBy>
  <cp:revision>25</cp:revision>
  <dcterms:created xsi:type="dcterms:W3CDTF">2013-04-25T00:47:21Z</dcterms:created>
  <dcterms:modified xsi:type="dcterms:W3CDTF">2013-04-25T09:01:46Z</dcterms:modified>
</cp:coreProperties>
</file>