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tiff" ContentType="image/tiff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4" r:id="rId3"/>
    <p:sldId id="265" r:id="rId4"/>
    <p:sldId id="258" r:id="rId5"/>
    <p:sldId id="259" r:id="rId6"/>
    <p:sldId id="260" r:id="rId7"/>
    <p:sldId id="261" r:id="rId8"/>
    <p:sldId id="266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9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27539-362C-B847-9359-76FBBD825E57}" type="datetimeFigureOut">
              <a:rPr lang="en-US" smtClean="0"/>
              <a:t>4/25/13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67881-F81E-CA4F-848B-9FE847046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687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27539-362C-B847-9359-76FBBD825E57}" type="datetimeFigureOut">
              <a:rPr lang="en-US" smtClean="0"/>
              <a:t>4/25/13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67881-F81E-CA4F-848B-9FE847046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915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27539-362C-B847-9359-76FBBD825E57}" type="datetimeFigureOut">
              <a:rPr lang="en-US" smtClean="0"/>
              <a:t>4/25/13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67881-F81E-CA4F-848B-9FE847046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06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27539-362C-B847-9359-76FBBD825E57}" type="datetimeFigureOut">
              <a:rPr lang="en-US" smtClean="0"/>
              <a:t>4/25/13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67881-F81E-CA4F-848B-9FE847046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492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27539-362C-B847-9359-76FBBD825E57}" type="datetimeFigureOut">
              <a:rPr lang="en-US" smtClean="0"/>
              <a:t>4/25/13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67881-F81E-CA4F-848B-9FE847046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255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27539-362C-B847-9359-76FBBD825E57}" type="datetimeFigureOut">
              <a:rPr lang="en-US" smtClean="0"/>
              <a:t>4/25/13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67881-F81E-CA4F-848B-9FE847046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276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27539-362C-B847-9359-76FBBD825E57}" type="datetimeFigureOut">
              <a:rPr lang="en-US" smtClean="0"/>
              <a:t>4/25/13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67881-F81E-CA4F-848B-9FE847046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35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27539-362C-B847-9359-76FBBD825E57}" type="datetimeFigureOut">
              <a:rPr lang="en-US" smtClean="0"/>
              <a:t>4/25/13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67881-F81E-CA4F-848B-9FE847046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026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27539-362C-B847-9359-76FBBD825E57}" type="datetimeFigureOut">
              <a:rPr lang="en-US" smtClean="0"/>
              <a:t>4/25/13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67881-F81E-CA4F-848B-9FE847046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044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27539-362C-B847-9359-76FBBD825E57}" type="datetimeFigureOut">
              <a:rPr lang="en-US" smtClean="0"/>
              <a:t>4/25/13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67881-F81E-CA4F-848B-9FE847046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914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27539-362C-B847-9359-76FBBD825E57}" type="datetimeFigureOut">
              <a:rPr lang="en-US" smtClean="0"/>
              <a:t>4/25/13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67881-F81E-CA4F-848B-9FE847046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658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27539-362C-B847-9359-76FBBD825E57}" type="datetimeFigureOut">
              <a:rPr lang="en-US" smtClean="0"/>
              <a:t>4/25/13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67881-F81E-CA4F-848B-9FE847046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432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tif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4630" y="1"/>
            <a:ext cx="7772400" cy="2394824"/>
          </a:xfrm>
        </p:spPr>
        <p:txBody>
          <a:bodyPr>
            <a:normAutofit/>
          </a:bodyPr>
          <a:lstStyle/>
          <a:p>
            <a:r>
              <a:rPr lang="en-US" sz="3600" dirty="0" smtClean="0"/>
              <a:t>	Structure of repressor protein </a:t>
            </a:r>
            <a:r>
              <a:rPr lang="en-US" sz="3600" dirty="0" smtClean="0"/>
              <a:t>and how the structure can help understand  </a:t>
            </a:r>
            <a:r>
              <a:rPr lang="en-US" sz="3600" dirty="0" smtClean="0"/>
              <a:t>the </a:t>
            </a:r>
            <a:r>
              <a:rPr lang="en-US" sz="3600" dirty="0" smtClean="0"/>
              <a:t>binding to </a:t>
            </a:r>
            <a:r>
              <a:rPr lang="en-US" sz="3600" dirty="0" smtClean="0"/>
              <a:t>various operators. 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20830" y="2603728"/>
            <a:ext cx="6400800" cy="1752600"/>
          </a:xfrm>
        </p:spPr>
        <p:txBody>
          <a:bodyPr/>
          <a:lstStyle/>
          <a:p>
            <a:r>
              <a:rPr lang="en-US" dirty="0" smtClean="0"/>
              <a:t>By Supriya Pokhrel </a:t>
            </a:r>
            <a:endParaRPr lang="en-US" dirty="0"/>
          </a:p>
        </p:txBody>
      </p:sp>
      <p:pic>
        <p:nvPicPr>
          <p:cNvPr id="5" name="Picture 4" descr="cro_rep2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3626" y="3278878"/>
            <a:ext cx="3714407" cy="336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1336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5028" y="1233512"/>
            <a:ext cx="6800725" cy="45259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en-US" sz="2400" dirty="0" smtClean="0"/>
          </a:p>
          <a:p>
            <a:pPr marL="0" lvl="2" indent="0">
              <a:buNone/>
            </a:pPr>
            <a:r>
              <a:rPr lang="en-US" dirty="0" err="1" smtClean="0"/>
              <a:t>Mazumder</a:t>
            </a:r>
            <a:r>
              <a:rPr lang="en-US" dirty="0" smtClean="0"/>
              <a:t>, </a:t>
            </a:r>
            <a:r>
              <a:rPr lang="en-US" dirty="0" err="1" smtClean="0"/>
              <a:t>Abishek</a:t>
            </a:r>
            <a:r>
              <a:rPr lang="en-US" dirty="0" smtClean="0"/>
              <a:t>, and </a:t>
            </a:r>
            <a:r>
              <a:rPr lang="en-US" dirty="0" err="1" smtClean="0"/>
              <a:t>Sumita</a:t>
            </a:r>
            <a:r>
              <a:rPr lang="en-US" dirty="0" smtClean="0"/>
              <a:t> </a:t>
            </a:r>
            <a:r>
              <a:rPr lang="en-US" dirty="0" err="1" smtClean="0"/>
              <a:t>Bandyopadhyay</a:t>
            </a:r>
            <a:r>
              <a:rPr lang="en-US" dirty="0" smtClean="0"/>
              <a:t>. "A Genetic Network That Balances Two Outcomes Utilizes Asymmetric Recognition of Operator Sites.” Biophysical Journal  Elsevier </a:t>
            </a:r>
            <a:r>
              <a:rPr lang="en-US" dirty="0" err="1" smtClean="0"/>
              <a:t>Inc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Vol</a:t>
            </a:r>
            <a:r>
              <a:rPr lang="en-US" dirty="0" smtClean="0">
                <a:solidFill>
                  <a:srgbClr val="000000"/>
                </a:solidFill>
              </a:rPr>
              <a:t> 102, issue 107</a:t>
            </a:r>
            <a:r>
              <a:rPr lang="en-US" dirty="0" smtClean="0"/>
              <a:t>, 4 April 	2012, Pages 1580–1589.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sz="2400" dirty="0" smtClean="0"/>
              <a:t>Bell, Charles E. “Crystal Structure of the </a:t>
            </a:r>
            <a:r>
              <a:rPr lang="en-US" sz="2400" dirty="0" err="1" smtClean="0"/>
              <a:t>λ</a:t>
            </a:r>
            <a:r>
              <a:rPr lang="en-US" sz="2400" dirty="0" smtClean="0"/>
              <a:t> Repressor C-Terminal Domain Provides a Model for Cooperative Operator Binding.” Cell Press, June 23 2000. Volume 101, 801-811. </a:t>
            </a:r>
          </a:p>
          <a:p>
            <a:pPr marL="0" indent="0">
              <a:buNone/>
            </a:pPr>
            <a:endParaRPr lang="en-US" sz="2400" dirty="0"/>
          </a:p>
          <a:p>
            <a:pPr marL="0" lvl="2" indent="0">
              <a:buNone/>
            </a:pPr>
            <a:r>
              <a:rPr lang="en-US" dirty="0" err="1"/>
              <a:t>Ganguly</a:t>
            </a:r>
            <a:r>
              <a:rPr lang="en-US" dirty="0"/>
              <a:t>, </a:t>
            </a:r>
            <a:r>
              <a:rPr lang="en-US" dirty="0" err="1"/>
              <a:t>Tribid</a:t>
            </a:r>
            <a:r>
              <a:rPr lang="en-US" dirty="0"/>
              <a:t> and </a:t>
            </a:r>
            <a:r>
              <a:rPr lang="en-US" dirty="0" err="1"/>
              <a:t>Bandhu</a:t>
            </a:r>
            <a:r>
              <a:rPr lang="en-US" dirty="0"/>
              <a:t>, </a:t>
            </a:r>
            <a:r>
              <a:rPr lang="en-US" dirty="0" err="1"/>
              <a:t>Amitava</a:t>
            </a:r>
            <a:r>
              <a:rPr lang="en-US" dirty="0"/>
              <a:t>. “Repressor of temperate </a:t>
            </a:r>
            <a:r>
              <a:rPr lang="en-US" dirty="0" err="1"/>
              <a:t>mycobacteriophage</a:t>
            </a:r>
            <a:r>
              <a:rPr lang="en-US" dirty="0"/>
              <a:t> L1 harbors a stable C-terminal domain and binds to different operator DNAs with variable affinity.” Virology Journal 2007, 4:64. 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45131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Lysogenic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Phages reproduce either through a lytic cycle or lysogenic cycle.</a:t>
            </a:r>
          </a:p>
          <a:p>
            <a:r>
              <a:rPr lang="en-US" dirty="0" smtClean="0"/>
              <a:t>During a lysogenic cycle, phage DNA is integrated into the host chromosome allowing the host to replicate normally. Phages remain dormant until </a:t>
            </a:r>
            <a:r>
              <a:rPr lang="en-US" dirty="0"/>
              <a:t>environmental factors compel them to enter the lytic life </a:t>
            </a:r>
            <a:r>
              <a:rPr lang="en-US" dirty="0" smtClean="0"/>
              <a:t>cycle. </a:t>
            </a:r>
          </a:p>
          <a:p>
            <a:r>
              <a:rPr lang="en-US" dirty="0"/>
              <a:t>There are some proteins that play an important role in determining </a:t>
            </a:r>
            <a:r>
              <a:rPr lang="en-US" dirty="0" smtClean="0"/>
              <a:t>mode </a:t>
            </a:r>
            <a:r>
              <a:rPr lang="en-US" dirty="0"/>
              <a:t>of replication. Repressor proteins </a:t>
            </a:r>
            <a:r>
              <a:rPr lang="en-US" dirty="0" smtClean="0"/>
              <a:t>are such type </a:t>
            </a:r>
            <a:r>
              <a:rPr lang="en-US" dirty="0"/>
              <a:t>of proteins that control the lysogenic life cycle of various bacteriophages by binding </a:t>
            </a:r>
            <a:r>
              <a:rPr lang="en-US" dirty="0" smtClean="0"/>
              <a:t>to  </a:t>
            </a:r>
            <a:r>
              <a:rPr lang="en-US" dirty="0"/>
              <a:t>operators. </a:t>
            </a:r>
          </a:p>
        </p:txBody>
      </p:sp>
    </p:spTree>
    <p:extLst>
      <p:ext uri="{BB962C8B-B14F-4D97-AF65-F5344CB8AC3E}">
        <p14:creationId xmlns:p14="http://schemas.microsoft.com/office/powerpoint/2010/main" val="147790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Lysogenic vs. Lytic cycle</a:t>
            </a:r>
            <a:endParaRPr lang="en-US" dirty="0"/>
          </a:p>
        </p:txBody>
      </p:sp>
      <p:pic>
        <p:nvPicPr>
          <p:cNvPr id="4" name="Content Placeholder 3" descr="lytic-vs-lysogenic1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7" r="477"/>
          <a:stretch>
            <a:fillRect/>
          </a:stretch>
        </p:blipFill>
        <p:spPr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296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Repressor protein and its role in lysogenic phages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Repressor is a product of CI gene. </a:t>
            </a:r>
          </a:p>
          <a:p>
            <a:r>
              <a:rPr lang="en-US" dirty="0" smtClean="0"/>
              <a:t>Repressor binds to operators and enhance repression of promoters to maintain lysogenic cycle.</a:t>
            </a:r>
          </a:p>
          <a:p>
            <a:r>
              <a:rPr lang="en-US" dirty="0" smtClean="0"/>
              <a:t>It was found that L1 and lambda repressors had two domains: C-terminal domain and N-terminal domain (</a:t>
            </a:r>
            <a:r>
              <a:rPr lang="en-US" dirty="0" err="1" smtClean="0"/>
              <a:t>Ganguly</a:t>
            </a:r>
            <a:r>
              <a:rPr lang="en-US" dirty="0" smtClean="0"/>
              <a:t> et al.). </a:t>
            </a:r>
          </a:p>
          <a:p>
            <a:r>
              <a:rPr lang="en-US" dirty="0" smtClean="0"/>
              <a:t>Repressor protein of lambda phage have been studied and compared to many other lysogenic phages.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28312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436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C-terminal domain and N-terminal domain</a:t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C-terminal domain: Carboxyl terminus is the end of the amino acid chain. It consists of a carboxyl  group –COOH.</a:t>
            </a:r>
          </a:p>
          <a:p>
            <a:r>
              <a:rPr lang="en-US" dirty="0" smtClean="0"/>
              <a:t>N-terminal domain: Amino-terminus group refers to the start of the protein and it consists of a free -NH</a:t>
            </a:r>
            <a:r>
              <a:rPr lang="en-US" baseline="-25000" dirty="0" smtClean="0"/>
              <a:t>2 </a:t>
            </a:r>
            <a:r>
              <a:rPr lang="en-US" dirty="0" smtClean="0"/>
              <a:t>group. </a:t>
            </a:r>
          </a:p>
          <a:p>
            <a:r>
              <a:rPr lang="en-US" dirty="0" smtClean="0"/>
              <a:t>During translation, protein starts translation from the N-terminal domain to C-terminal domain.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421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Callout 3"/>
          <p:cNvSpPr/>
          <p:nvPr/>
        </p:nvSpPr>
        <p:spPr>
          <a:xfrm>
            <a:off x="385857" y="1384037"/>
            <a:ext cx="8585312" cy="3697251"/>
          </a:xfrm>
          <a:prstGeom prst="cloud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What is the structure of repressor  protein and how </a:t>
            </a:r>
            <a:r>
              <a:rPr lang="en-US" sz="3200" dirty="0" smtClean="0"/>
              <a:t>can  </a:t>
            </a:r>
            <a:r>
              <a:rPr lang="en-US" sz="3200" dirty="0" smtClean="0"/>
              <a:t>it help understand the binding to operators? 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988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639324" cy="468512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Lambda repressor consisted of C-terminal domain and N-terminal domain. </a:t>
            </a:r>
          </a:p>
          <a:p>
            <a:r>
              <a:rPr lang="en-US" dirty="0" smtClean="0"/>
              <a:t>These domains were detected using proteolysis of His-CI; two digestive enzymes chymotrypsin and trypsin were used separately(</a:t>
            </a:r>
            <a:r>
              <a:rPr lang="en-US" dirty="0" err="1" smtClean="0"/>
              <a:t>Ganguly</a:t>
            </a:r>
            <a:r>
              <a:rPr lang="en-US" dirty="0" smtClean="0"/>
              <a:t> et al.)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6524" y="1600200"/>
            <a:ext cx="3590276" cy="4668616"/>
          </a:xfrm>
          <a:prstGeom prst="rect">
            <a:avLst/>
          </a:prstGeom>
          <a:extLst>
            <a:ext uri="{FAA26D3D-D897-4be2-8F04-BA451C77F1D7}">
              <ma14:placeholderFlag xmlns:ma14="http://schemas.microsoft.com/office/mac/drawingml/2011/main"/>
            </a:ext>
          </a:extLst>
        </p:spPr>
      </p:pic>
    </p:spTree>
    <p:extLst>
      <p:ext uri="{BB962C8B-B14F-4D97-AF65-F5344CB8AC3E}">
        <p14:creationId xmlns:p14="http://schemas.microsoft.com/office/powerpoint/2010/main" val="3048699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3924"/>
            <a:ext cx="8229600" cy="45259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" y="1044874"/>
            <a:ext cx="8922936" cy="5016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 lysogenic phages like lambda, a stable </a:t>
            </a:r>
            <a:r>
              <a:rPr lang="en-US" sz="2400" dirty="0" err="1" smtClean="0"/>
              <a:t>lysogen</a:t>
            </a:r>
            <a:r>
              <a:rPr lang="en-US" sz="2400" dirty="0" smtClean="0"/>
              <a:t> is maintained by the binding of CI to operators (O</a:t>
            </a:r>
            <a:r>
              <a:rPr lang="en-US" sz="2400" baseline="-25000" dirty="0" smtClean="0"/>
              <a:t>L</a:t>
            </a:r>
            <a:r>
              <a:rPr lang="en-US" sz="2400" dirty="0" smtClean="0"/>
              <a:t> and O</a:t>
            </a:r>
            <a:r>
              <a:rPr lang="en-US" sz="2400" baseline="-25000" dirty="0" smtClean="0"/>
              <a:t>R</a:t>
            </a:r>
            <a:r>
              <a:rPr lang="en-US" sz="2400" dirty="0" smtClean="0"/>
              <a:t>). </a:t>
            </a:r>
          </a:p>
          <a:p>
            <a:endParaRPr lang="en-US" sz="2400" dirty="0" smtClean="0"/>
          </a:p>
          <a:p>
            <a:r>
              <a:rPr lang="en-US" sz="2400" dirty="0" smtClean="0"/>
              <a:t>Due to CI’s asymmetric nature, it binds to O</a:t>
            </a:r>
            <a:r>
              <a:rPr lang="en-US" sz="2400" baseline="-25000" dirty="0" smtClean="0"/>
              <a:t>64 </a:t>
            </a:r>
            <a:r>
              <a:rPr lang="en-US" sz="2400" dirty="0" smtClean="0"/>
              <a:t>strongly than O</a:t>
            </a:r>
            <a:r>
              <a:rPr lang="en-US" sz="2400" baseline="-25000" dirty="0" smtClean="0"/>
              <a:t>L</a:t>
            </a:r>
            <a:r>
              <a:rPr lang="en-US" sz="2400" dirty="0" smtClean="0"/>
              <a:t>. This conclusion was based on an experiment using gel shift assays. (L5 phage)</a:t>
            </a:r>
          </a:p>
          <a:p>
            <a:endParaRPr lang="en-US" sz="2400" dirty="0"/>
          </a:p>
          <a:p>
            <a:r>
              <a:rPr lang="en-US" sz="2400" dirty="0" smtClean="0"/>
              <a:t>A mixture of 20ul buffer A contained repressor and operator DNA was labeled then incubated at 25°C for about 20 minutes. </a:t>
            </a:r>
          </a:p>
          <a:p>
            <a:r>
              <a:rPr lang="en-US" sz="2400" dirty="0" smtClean="0"/>
              <a:t>CI had a higher affinity to O</a:t>
            </a:r>
            <a:r>
              <a:rPr lang="en-US" sz="2400" baseline="-25000" dirty="0" smtClean="0"/>
              <a:t>64</a:t>
            </a:r>
            <a:r>
              <a:rPr lang="en-US" sz="2400" dirty="0" smtClean="0"/>
              <a:t> operator because its distance was shorter (140 nm) than that of O</a:t>
            </a:r>
            <a:r>
              <a:rPr lang="en-US" sz="2400" baseline="-25000" dirty="0" smtClean="0"/>
              <a:t>L</a:t>
            </a:r>
            <a:r>
              <a:rPr lang="en-US" sz="2400" dirty="0" smtClean="0"/>
              <a:t> (370). This proved that operator 64 binds strongly to CI repressor than O left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39450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426" y="1143000"/>
            <a:ext cx="4398164" cy="57150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As a result of proteolysis experiment, CI structure posses both C-terminal domain and N-terminal domain with amino acid residues. </a:t>
            </a:r>
          </a:p>
          <a:p>
            <a:r>
              <a:rPr lang="en-US" dirty="0" smtClean="0"/>
              <a:t>CI </a:t>
            </a:r>
            <a:r>
              <a:rPr lang="en-US" dirty="0"/>
              <a:t>had a higher affinity to O</a:t>
            </a:r>
            <a:r>
              <a:rPr lang="en-US" baseline="-25000" dirty="0"/>
              <a:t>64</a:t>
            </a:r>
            <a:r>
              <a:rPr lang="en-US" dirty="0"/>
              <a:t> operator because its distance was shorter (140 nm) than that of O</a:t>
            </a:r>
            <a:r>
              <a:rPr lang="en-US" baseline="-25000" dirty="0"/>
              <a:t>L</a:t>
            </a:r>
            <a:r>
              <a:rPr lang="en-US" dirty="0"/>
              <a:t> (370). This proved that operator 64 binds strongly to CI repressor than O left. </a:t>
            </a:r>
            <a:endParaRPr lang="en-US" dirty="0" smtClean="0"/>
          </a:p>
          <a:p>
            <a:r>
              <a:rPr lang="en-US" dirty="0" smtClean="0"/>
              <a:t>The C-terminal domain mediates the interactions of two repressor dimers to operator </a:t>
            </a:r>
            <a:r>
              <a:rPr lang="en-US" dirty="0" smtClean="0"/>
              <a:t>sites, O</a:t>
            </a:r>
            <a:r>
              <a:rPr lang="en-US" baseline="-25000" dirty="0" smtClean="0"/>
              <a:t>64 </a:t>
            </a:r>
            <a:r>
              <a:rPr lang="en-US" dirty="0" smtClean="0"/>
              <a:t>and O</a:t>
            </a:r>
            <a:r>
              <a:rPr lang="en-US" baseline="-25000" dirty="0" smtClean="0"/>
              <a:t>L</a:t>
            </a:r>
            <a:r>
              <a:rPr lang="en-US" dirty="0" smtClean="0"/>
              <a:t>. </a:t>
            </a:r>
            <a:r>
              <a:rPr lang="en-US" dirty="0" smtClean="0"/>
              <a:t>The N-terminal domain mediates the interaction with RNA polymerase (lysogenic promoter for repressor maintenance) and thus, activating the CI gene. (Bell et al.) </a:t>
            </a:r>
          </a:p>
          <a:p>
            <a:r>
              <a:rPr lang="en-US" dirty="0" smtClean="0"/>
              <a:t>Therefore, above reasons are why the structure of repressor protein (CI, containing CTD and NTD) is important </a:t>
            </a:r>
            <a:r>
              <a:rPr lang="en-US" dirty="0"/>
              <a:t> </a:t>
            </a:r>
            <a:r>
              <a:rPr lang="en-US" dirty="0" smtClean="0"/>
              <a:t>and how that helps during the binding to operators.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0950" y="501107"/>
            <a:ext cx="2547731" cy="5987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925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606</Words>
  <Application>Microsoft Macintosh PowerPoint</Application>
  <PresentationFormat>On-screen Show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 Structure of repressor protein and how the structure can help understand  the binding to various operators. </vt:lpstr>
      <vt:lpstr>Lysogenic cycle</vt:lpstr>
      <vt:lpstr>Lysogenic vs. Lytic cycle</vt:lpstr>
      <vt:lpstr>Repressor protein and its role in lysogenic phages</vt:lpstr>
      <vt:lpstr>C-terminal domain and N-terminal domain </vt:lpstr>
      <vt:lpstr>PowerPoint Presentation</vt:lpstr>
      <vt:lpstr>Experimental Method</vt:lpstr>
      <vt:lpstr>PowerPoint Presentation</vt:lpstr>
      <vt:lpstr>Results</vt:lpstr>
      <vt:lpstr>References</vt:lpstr>
    </vt:vector>
  </TitlesOfParts>
  <Company>Brigham Young University-Hawaii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supriya pokhrel</dc:creator>
  <cp:lastModifiedBy>supriya pokhrel</cp:lastModifiedBy>
  <cp:revision>24</cp:revision>
  <dcterms:created xsi:type="dcterms:W3CDTF">2013-04-25T01:26:31Z</dcterms:created>
  <dcterms:modified xsi:type="dcterms:W3CDTF">2013-04-25T07:03:58Z</dcterms:modified>
</cp:coreProperties>
</file>