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4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8A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025" autoAdjust="0"/>
  </p:normalViewPr>
  <p:slideViewPr>
    <p:cSldViewPr snapToGrid="0" snapToObjects="1">
      <p:cViewPr>
        <p:scale>
          <a:sx n="108" d="100"/>
          <a:sy n="108" d="100"/>
        </p:scale>
        <p:origin x="-912" y="4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552836-A1E8-754E-9B5B-6B64C450046A}" type="datetimeFigureOut">
              <a:rPr lang="en-US" smtClean="0"/>
              <a:t>4/24/13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3AC676-FAB3-B944-96FD-89A384B3E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61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GG********H***********************HN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3AC676-FAB3-B944-96FD-89A384B3E6B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2033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3AC676-FAB3-B944-96FD-89A384B3E6B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5954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3AC676-FAB3-B944-96FD-89A384B3E6B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612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4/24/13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4/24/13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4/24/13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4/24/13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Identifying New Motifs in Class 3 Inteins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Mobile Elements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240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Similar Are they?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2506" y="1609148"/>
            <a:ext cx="5960746" cy="42817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93983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obligatory motif in splice site in addition to WCT triplet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GG</a:t>
            </a:r>
            <a:r>
              <a:rPr lang="en-US" dirty="0"/>
              <a:t>********H***********************</a:t>
            </a:r>
            <a:r>
              <a:rPr lang="en-US" dirty="0" smtClean="0"/>
              <a:t>HN 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Inteins from SCOTT, SPUD, ET08, </a:t>
            </a:r>
            <a:r>
              <a:rPr lang="en-US" dirty="0" err="1"/>
              <a:t>Drazdys</a:t>
            </a:r>
            <a:r>
              <a:rPr lang="en-US" dirty="0"/>
              <a:t>, Ghost, </a:t>
            </a:r>
            <a:r>
              <a:rPr lang="en-US" dirty="0" err="1"/>
              <a:t>Catera</a:t>
            </a:r>
            <a:r>
              <a:rPr lang="en-US" dirty="0"/>
              <a:t>, RIZAL are closely related </a:t>
            </a:r>
            <a:endParaRPr lang="en-US" dirty="0" smtClean="0"/>
          </a:p>
          <a:p>
            <a:r>
              <a:rPr lang="en-US" dirty="0" smtClean="0"/>
              <a:t>Inteins from Omega</a:t>
            </a:r>
            <a:r>
              <a:rPr lang="en-US" dirty="0"/>
              <a:t>, </a:t>
            </a:r>
            <a:r>
              <a:rPr lang="en-US" dirty="0" err="1" smtClean="0"/>
              <a:t>LittleE</a:t>
            </a:r>
            <a:r>
              <a:rPr lang="en-US" dirty="0" smtClean="0"/>
              <a:t> are closely related </a:t>
            </a:r>
          </a:p>
          <a:p>
            <a:r>
              <a:rPr lang="en-US" dirty="0" smtClean="0"/>
              <a:t>Inteins from BAKA, </a:t>
            </a:r>
            <a:r>
              <a:rPr lang="en-US" dirty="0" err="1" smtClean="0"/>
              <a:t>Optimus</a:t>
            </a:r>
            <a:r>
              <a:rPr lang="en-US" dirty="0" smtClean="0"/>
              <a:t>, </a:t>
            </a:r>
            <a:r>
              <a:rPr lang="en-US" dirty="0" err="1" smtClean="0"/>
              <a:t>Thibault</a:t>
            </a:r>
            <a:r>
              <a:rPr lang="en-US" dirty="0" smtClean="0"/>
              <a:t> are closely related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723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this motif conserved in Class 1 inteins?</a:t>
            </a:r>
          </a:p>
          <a:p>
            <a:pPr marL="0" indent="0">
              <a:buNone/>
            </a:pPr>
            <a:r>
              <a:rPr lang="en-US" dirty="0" smtClean="0">
                <a:sym typeface="Wingdings"/>
              </a:rPr>
              <a:t>Why I care: if it is = poor diagnostic tool</a:t>
            </a:r>
          </a:p>
          <a:p>
            <a:r>
              <a:rPr lang="en-US" dirty="0" smtClean="0">
                <a:sym typeface="Wingdings"/>
              </a:rPr>
              <a:t>Are the other </a:t>
            </a:r>
            <a:r>
              <a:rPr lang="en-US" dirty="0" err="1" smtClean="0">
                <a:sym typeface="Wingdings"/>
              </a:rPr>
              <a:t>mycobacteriophage</a:t>
            </a:r>
            <a:r>
              <a:rPr lang="en-US" dirty="0" smtClean="0">
                <a:sym typeface="Wingdings"/>
              </a:rPr>
              <a:t> that were similar to </a:t>
            </a:r>
            <a:r>
              <a:rPr lang="en-US" dirty="0" err="1" smtClean="0">
                <a:sym typeface="Wingdings"/>
              </a:rPr>
              <a:t>Mp</a:t>
            </a:r>
            <a:r>
              <a:rPr lang="en-US" dirty="0" smtClean="0">
                <a:sym typeface="Wingdings"/>
              </a:rPr>
              <a:t>-Be </a:t>
            </a:r>
            <a:r>
              <a:rPr lang="en-US" dirty="0" err="1" smtClean="0">
                <a:sym typeface="Wingdings"/>
              </a:rPr>
              <a:t>intein</a:t>
            </a:r>
            <a:r>
              <a:rPr lang="en-US" dirty="0" smtClean="0">
                <a:sym typeface="Wingdings"/>
              </a:rPr>
              <a:t> but lacked similarity within the </a:t>
            </a:r>
            <a:r>
              <a:rPr lang="en-US" dirty="0" err="1" smtClean="0">
                <a:sym typeface="Wingdings"/>
              </a:rPr>
              <a:t>intein</a:t>
            </a:r>
            <a:r>
              <a:rPr lang="en-US" dirty="0" smtClean="0">
                <a:sym typeface="Wingdings"/>
              </a:rPr>
              <a:t> region, related? </a:t>
            </a:r>
          </a:p>
          <a:p>
            <a:pPr marL="0" indent="0">
              <a:buNone/>
            </a:pPr>
            <a:r>
              <a:rPr lang="en-US" dirty="0" smtClean="0">
                <a:sym typeface="Wingdings"/>
              </a:rPr>
              <a:t> Why I care: Perhaps inteins prefer some host proteins to others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167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This work would not have been possible without the support of:</a:t>
            </a:r>
          </a:p>
          <a:p>
            <a:r>
              <a:rPr lang="en-US" dirty="0" smtClean="0"/>
              <a:t>Dr. Jeff </a:t>
            </a:r>
            <a:r>
              <a:rPr lang="en-US" dirty="0" err="1" smtClean="0"/>
              <a:t>Elhai</a:t>
            </a:r>
            <a:endParaRPr lang="en-US" dirty="0" smtClean="0"/>
          </a:p>
          <a:p>
            <a:r>
              <a:rPr lang="en-US" dirty="0" smtClean="0"/>
              <a:t>Mobile Elements Group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67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Inteins – What? Where? 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173" y="1861837"/>
            <a:ext cx="8042276" cy="4343400"/>
          </a:xfrm>
        </p:spPr>
        <p:txBody>
          <a:bodyPr/>
          <a:lstStyle/>
          <a:p>
            <a:r>
              <a:rPr lang="en-US" dirty="0" smtClean="0"/>
              <a:t>Protein equivalents of introns</a:t>
            </a:r>
          </a:p>
          <a:p>
            <a:r>
              <a:rPr lang="en-US" dirty="0" smtClean="0"/>
              <a:t>Sandwiched between </a:t>
            </a:r>
            <a:r>
              <a:rPr lang="en-US" dirty="0" err="1" smtClean="0"/>
              <a:t>extein</a:t>
            </a:r>
            <a:r>
              <a:rPr lang="en-US" dirty="0" smtClean="0"/>
              <a:t> regions </a:t>
            </a:r>
          </a:p>
          <a:p>
            <a:r>
              <a:rPr lang="en-US" dirty="0" smtClean="0"/>
              <a:t>Mobile elements in a genome </a:t>
            </a:r>
          </a:p>
          <a:p>
            <a:r>
              <a:rPr lang="en-US" dirty="0" smtClean="0"/>
              <a:t>Many found in helicase, </a:t>
            </a:r>
            <a:r>
              <a:rPr lang="en-US" dirty="0" err="1" smtClean="0"/>
              <a:t>terminase</a:t>
            </a:r>
            <a:r>
              <a:rPr lang="en-US" dirty="0" smtClean="0"/>
              <a:t> proteins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819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Closer </a:t>
            </a:r>
            <a:r>
              <a:rPr lang="en-US" dirty="0"/>
              <a:t>L</a:t>
            </a:r>
            <a:r>
              <a:rPr lang="en-US" dirty="0" smtClean="0"/>
              <a:t>ook at Intein Structure.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05965" y="2797257"/>
            <a:ext cx="1270119" cy="514833"/>
          </a:xfrm>
          <a:prstGeom prst="rect">
            <a:avLst/>
          </a:prstGeom>
          <a:solidFill>
            <a:schemeClr val="accent4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476084" y="2797257"/>
            <a:ext cx="1888015" cy="514833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919427" y="2797257"/>
            <a:ext cx="1888015" cy="514833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364099" y="2797257"/>
            <a:ext cx="2555328" cy="514833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807442" y="2797257"/>
            <a:ext cx="1270119" cy="514833"/>
          </a:xfrm>
          <a:prstGeom prst="rect">
            <a:avLst/>
          </a:prstGeom>
          <a:solidFill>
            <a:schemeClr val="accent4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-120146" y="3552343"/>
            <a:ext cx="1760084" cy="58477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N-terminal</a:t>
            </a:r>
          </a:p>
          <a:p>
            <a:pPr algn="ctr"/>
            <a:r>
              <a:rPr lang="en-US" sz="16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Extein</a:t>
            </a:r>
            <a:endParaRPr lang="en-US" sz="1600" b="1" cap="none" spc="0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476084" y="1966260"/>
            <a:ext cx="176008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N-terminal Splicing Domain</a:t>
            </a:r>
            <a:endParaRPr lang="en-US" sz="1600" b="1" cap="none" spc="0" dirty="0">
              <a:ln w="12700">
                <a:solidFill>
                  <a:schemeClr val="accent5"/>
                </a:solidFill>
                <a:prstDash val="solid"/>
              </a:ln>
              <a:solidFill>
                <a:schemeClr val="accent5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19427" y="1939784"/>
            <a:ext cx="176008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b="1" dirty="0">
                <a:ln w="12700">
                  <a:solidFill>
                    <a:srgbClr val="7EB606"/>
                  </a:solidFill>
                  <a:prstDash val="solid"/>
                </a:ln>
                <a:solidFill>
                  <a:srgbClr val="7EB60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</a:t>
            </a:r>
            <a:r>
              <a:rPr lang="en-US" sz="1600" b="1" dirty="0" smtClean="0">
                <a:ln w="12700">
                  <a:solidFill>
                    <a:srgbClr val="7EB606"/>
                  </a:solidFill>
                  <a:prstDash val="solid"/>
                </a:ln>
                <a:solidFill>
                  <a:srgbClr val="7EB60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-terminal Splicing Domain</a:t>
            </a:r>
            <a:endParaRPr lang="en-US" sz="1600" b="1" cap="none" spc="0" dirty="0">
              <a:ln w="12700">
                <a:solidFill>
                  <a:srgbClr val="7EB606"/>
                </a:solidFill>
                <a:prstDash val="solid"/>
              </a:ln>
              <a:solidFill>
                <a:srgbClr val="7EB60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525038" y="3552343"/>
            <a:ext cx="1760084" cy="58477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</a:t>
            </a:r>
            <a:r>
              <a:rPr lang="en-US" sz="16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-terminal</a:t>
            </a:r>
          </a:p>
          <a:p>
            <a:pPr algn="ctr"/>
            <a:r>
              <a:rPr lang="en-US" sz="16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Extein</a:t>
            </a:r>
            <a:endParaRPr lang="en-US" sz="1600" b="1" cap="none" spc="0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585155" y="3552343"/>
            <a:ext cx="176008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Homing Endonuclease Domain </a:t>
            </a:r>
            <a:endParaRPr lang="en-US" sz="16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Frame 16"/>
          <p:cNvSpPr/>
          <p:nvPr/>
        </p:nvSpPr>
        <p:spPr>
          <a:xfrm>
            <a:off x="1476084" y="1578820"/>
            <a:ext cx="6331358" cy="3380735"/>
          </a:xfrm>
          <a:prstGeom prst="frame">
            <a:avLst>
              <a:gd name="adj1" fmla="val 1339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585155" y="5283563"/>
            <a:ext cx="1760084" cy="63094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500" b="1" cap="none" spc="0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INTEIN </a:t>
            </a:r>
            <a:endParaRPr lang="en-US" sz="3500" b="1" cap="none" spc="0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1001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 animBg="1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Splice Sites and Endonuclease Domains.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Inteins contain splice sites which </a:t>
            </a:r>
            <a:r>
              <a:rPr lang="en-US" dirty="0" err="1" smtClean="0">
                <a:solidFill>
                  <a:schemeClr val="tx1"/>
                </a:solidFill>
              </a:rPr>
              <a:t>autocatalyze</a:t>
            </a:r>
            <a:r>
              <a:rPr lang="en-US" dirty="0" smtClean="0">
                <a:solidFill>
                  <a:schemeClr val="tx1"/>
                </a:solidFill>
              </a:rPr>
              <a:t> excision from host </a:t>
            </a:r>
            <a:r>
              <a:rPr lang="en-US" dirty="0" err="1" smtClean="0">
                <a:solidFill>
                  <a:schemeClr val="tx1"/>
                </a:solidFill>
              </a:rPr>
              <a:t>extein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2 known kinds of splicing mechanisms exist – Class 1 and Class 2 Inteins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Tori et al. suggest a third – Class 3 Inteins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Endonuclease domain responsible for spread of </a:t>
            </a:r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intein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51282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Conserved Motifs in Splice Sites.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76084" y="2797257"/>
            <a:ext cx="1888015" cy="514833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919427" y="2797257"/>
            <a:ext cx="1888015" cy="514833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364099" y="2797257"/>
            <a:ext cx="2555328" cy="514833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476084" y="1791428"/>
            <a:ext cx="176008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N-terminal Splicing Domain</a:t>
            </a:r>
            <a:endParaRPr lang="en-US" sz="1600" b="1" cap="none" spc="0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919427" y="1808589"/>
            <a:ext cx="176008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b="1" dirty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</a:t>
            </a:r>
            <a:r>
              <a:rPr lang="en-US" sz="16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-terminal Splicing Domain</a:t>
            </a:r>
            <a:endParaRPr lang="en-US" sz="1600" b="1" cap="none" spc="0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39629" y="1791428"/>
            <a:ext cx="176008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Homing Endonuclease Domain </a:t>
            </a:r>
            <a:endParaRPr lang="en-US" sz="1600" b="1" cap="none" spc="0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19360" y="2770781"/>
            <a:ext cx="188801" cy="54130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538164" y="2797257"/>
            <a:ext cx="188801" cy="54130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983582" y="2770781"/>
            <a:ext cx="188801" cy="54130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410955" y="2770781"/>
            <a:ext cx="188801" cy="54130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553321" y="3476720"/>
            <a:ext cx="532077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b="1" dirty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en-US" sz="1600" b="1" cap="none" spc="0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865794" y="3476720"/>
            <a:ext cx="532077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</a:t>
            </a:r>
            <a:endParaRPr lang="en-US" sz="1600" b="1" cap="none" spc="0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390198" y="3476720"/>
            <a:ext cx="532077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endParaRPr lang="en-US" sz="1600" b="1" cap="none" spc="0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144916" y="3476720"/>
            <a:ext cx="532077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b="1" dirty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</a:t>
            </a:r>
            <a:endParaRPr lang="en-US" sz="1600" b="1" cap="none" spc="0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Frame 17"/>
          <p:cNvSpPr/>
          <p:nvPr/>
        </p:nvSpPr>
        <p:spPr>
          <a:xfrm>
            <a:off x="1553321" y="2621844"/>
            <a:ext cx="1416808" cy="1193430"/>
          </a:xfrm>
          <a:prstGeom prst="frame">
            <a:avLst>
              <a:gd name="adj1" fmla="val 3871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Frame 18"/>
          <p:cNvSpPr/>
          <p:nvPr/>
        </p:nvSpPr>
        <p:spPr>
          <a:xfrm>
            <a:off x="6064807" y="2639586"/>
            <a:ext cx="1416808" cy="1193430"/>
          </a:xfrm>
          <a:prstGeom prst="frame">
            <a:avLst>
              <a:gd name="adj1" fmla="val 3871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1304447" y="4072689"/>
            <a:ext cx="7115467" cy="212832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Class 1: N-terminal </a:t>
            </a:r>
            <a:r>
              <a:rPr lang="en-US" dirty="0" err="1" smtClean="0"/>
              <a:t>Nucleophilic</a:t>
            </a:r>
            <a:r>
              <a:rPr lang="en-US" dirty="0" smtClean="0"/>
              <a:t> residue (</a:t>
            </a:r>
            <a:r>
              <a:rPr lang="en-US" dirty="0" err="1" smtClean="0"/>
              <a:t>cys</a:t>
            </a:r>
            <a:r>
              <a:rPr lang="en-US" dirty="0" smtClean="0"/>
              <a:t>, </a:t>
            </a:r>
            <a:r>
              <a:rPr lang="en-US" dirty="0" err="1" smtClean="0"/>
              <a:t>ser</a:t>
            </a:r>
            <a:r>
              <a:rPr lang="en-US" dirty="0" smtClean="0"/>
              <a:t>) </a:t>
            </a:r>
          </a:p>
          <a:p>
            <a:r>
              <a:rPr lang="en-US" dirty="0" smtClean="0"/>
              <a:t>Class 3: No N-terminal </a:t>
            </a:r>
            <a:r>
              <a:rPr lang="en-US" dirty="0" err="1" smtClean="0"/>
              <a:t>nucleophilic</a:t>
            </a:r>
            <a:r>
              <a:rPr lang="en-US" dirty="0" smtClean="0"/>
              <a:t> residue</a:t>
            </a:r>
          </a:p>
          <a:p>
            <a:r>
              <a:rPr lang="en-US" dirty="0" smtClean="0"/>
              <a:t>Class 3: </a:t>
            </a:r>
            <a:r>
              <a:rPr lang="en-US" b="1" dirty="0" smtClean="0">
                <a:solidFill>
                  <a:srgbClr val="FF0000"/>
                </a:solidFill>
              </a:rPr>
              <a:t>Obligatory WCT triplet within splicing motifs</a:t>
            </a:r>
          </a:p>
        </p:txBody>
      </p:sp>
    </p:spTree>
    <p:extLst>
      <p:ext uri="{BB962C8B-B14F-4D97-AF65-F5344CB8AC3E}">
        <p14:creationId xmlns:p14="http://schemas.microsoft.com/office/powerpoint/2010/main" val="2663391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/>
      <p:bldP spid="15" grpId="0"/>
      <p:bldP spid="16" grpId="0"/>
      <p:bldP spid="17" grpId="0"/>
      <p:bldP spid="18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Problem.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there any other conserved motifs in Class 3 inteins besides the WCT triplet that may be used as an identification method?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179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Model.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PHAGE: </a:t>
            </a:r>
            <a:r>
              <a:rPr lang="en-US" dirty="0" smtClean="0"/>
              <a:t>Mycobacteriophage Bethlehem </a:t>
            </a:r>
          </a:p>
          <a:p>
            <a:r>
              <a:rPr lang="en-US" b="1" dirty="0" smtClean="0"/>
              <a:t>INTEIN: </a:t>
            </a:r>
            <a:r>
              <a:rPr lang="en-US" dirty="0" err="1" smtClean="0"/>
              <a:t>Mp</a:t>
            </a:r>
            <a:r>
              <a:rPr lang="en-US" dirty="0" smtClean="0"/>
              <a:t>-Be DnaB Intein </a:t>
            </a:r>
          </a:p>
          <a:p>
            <a:r>
              <a:rPr lang="en-US" b="1" dirty="0" smtClean="0"/>
              <a:t>SOURCE: </a:t>
            </a:r>
            <a:r>
              <a:rPr lang="en-US" dirty="0" smtClean="0"/>
              <a:t>Tori </a:t>
            </a:r>
            <a:r>
              <a:rPr lang="en-US" dirty="0"/>
              <a:t>et al. 2010. Splicing of the </a:t>
            </a:r>
            <a:r>
              <a:rPr lang="en-US" dirty="0" smtClean="0"/>
              <a:t>Mycobacteriophage </a:t>
            </a:r>
            <a:r>
              <a:rPr lang="en-US" dirty="0"/>
              <a:t>Bethlehem DnaB Intein. Journal of Biological Chemistry 285(4): 2515-2526.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62797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Methods.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similar sequences to DnaB Intein by looking for similarity in </a:t>
            </a:r>
            <a:r>
              <a:rPr lang="en-US" dirty="0" err="1" smtClean="0"/>
              <a:t>intein</a:t>
            </a:r>
            <a:r>
              <a:rPr lang="en-US" dirty="0" smtClean="0"/>
              <a:t> region in </a:t>
            </a:r>
            <a:r>
              <a:rPr lang="en-US" dirty="0" smtClean="0"/>
              <a:t>all </a:t>
            </a:r>
            <a:r>
              <a:rPr lang="en-US" dirty="0" err="1" smtClean="0"/>
              <a:t>mycobacteriophage</a:t>
            </a:r>
            <a:endParaRPr lang="en-US" dirty="0" smtClean="0"/>
          </a:p>
          <a:p>
            <a:r>
              <a:rPr lang="en-US" dirty="0" smtClean="0"/>
              <a:t>Align sequences</a:t>
            </a:r>
          </a:p>
          <a:p>
            <a:r>
              <a:rPr lang="en-US" dirty="0" smtClean="0"/>
              <a:t>Identify WCT</a:t>
            </a:r>
          </a:p>
          <a:p>
            <a:r>
              <a:rPr lang="en-US" dirty="0" smtClean="0"/>
              <a:t>Identify new motifs</a:t>
            </a:r>
          </a:p>
          <a:p>
            <a:r>
              <a:rPr lang="en-US" dirty="0" smtClean="0"/>
              <a:t>Compare new motifs found with those of class 1 inteins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714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Observations. 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885" y="2174875"/>
            <a:ext cx="2118360" cy="259842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83"/>
          <a:stretch/>
        </p:blipFill>
        <p:spPr bwMode="auto">
          <a:xfrm>
            <a:off x="2284245" y="2316745"/>
            <a:ext cx="1484630" cy="2456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30"/>
          <a:stretch/>
        </p:blipFill>
        <p:spPr bwMode="auto">
          <a:xfrm>
            <a:off x="3889021" y="2316746"/>
            <a:ext cx="1611630" cy="2453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34"/>
          <a:stretch/>
        </p:blipFill>
        <p:spPr bwMode="auto">
          <a:xfrm>
            <a:off x="7509746" y="2316745"/>
            <a:ext cx="796925" cy="2442979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/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09"/>
          <a:stretch/>
        </p:blipFill>
        <p:spPr bwMode="auto">
          <a:xfrm>
            <a:off x="5638894" y="2316745"/>
            <a:ext cx="1711325" cy="244766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Up-Down Arrow 5"/>
          <p:cNvSpPr/>
          <p:nvPr/>
        </p:nvSpPr>
        <p:spPr>
          <a:xfrm>
            <a:off x="5183459" y="4773296"/>
            <a:ext cx="51492" cy="855542"/>
          </a:xfrm>
          <a:prstGeom prst="up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Up-Down Arrow 11"/>
          <p:cNvSpPr/>
          <p:nvPr/>
        </p:nvSpPr>
        <p:spPr>
          <a:xfrm>
            <a:off x="6022410" y="4773295"/>
            <a:ext cx="51492" cy="855543"/>
          </a:xfrm>
          <a:prstGeom prst="up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-Down Arrow 12"/>
          <p:cNvSpPr/>
          <p:nvPr/>
        </p:nvSpPr>
        <p:spPr>
          <a:xfrm>
            <a:off x="7977006" y="4773295"/>
            <a:ext cx="45719" cy="855543"/>
          </a:xfrm>
          <a:prstGeom prst="up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56686" y="5628838"/>
            <a:ext cx="532077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</a:t>
            </a:r>
            <a:endParaRPr lang="en-US" sz="1600" b="1" cap="none" spc="0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985737" y="5628838"/>
            <a:ext cx="532077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b="1" dirty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</a:t>
            </a:r>
            <a:endParaRPr lang="en-US" sz="1600" b="1" cap="none" spc="0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807863" y="5628838"/>
            <a:ext cx="532077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b="1" dirty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</a:t>
            </a:r>
            <a:endParaRPr lang="en-US" sz="1600" b="1" cap="none" spc="0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Up-Down Arrow 16"/>
          <p:cNvSpPr/>
          <p:nvPr/>
        </p:nvSpPr>
        <p:spPr>
          <a:xfrm>
            <a:off x="3889021" y="4770545"/>
            <a:ext cx="51492" cy="855542"/>
          </a:xfrm>
          <a:prstGeom prst="upDownArrow">
            <a:avLst/>
          </a:prstGeom>
          <a:solidFill>
            <a:schemeClr val="accent6">
              <a:lumMod val="75000"/>
            </a:schemeClr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Up-Down Arrow 17"/>
          <p:cNvSpPr/>
          <p:nvPr/>
        </p:nvSpPr>
        <p:spPr>
          <a:xfrm>
            <a:off x="4967280" y="4773296"/>
            <a:ext cx="51492" cy="855542"/>
          </a:xfrm>
          <a:prstGeom prst="upDownArrow">
            <a:avLst/>
          </a:prstGeom>
          <a:solidFill>
            <a:schemeClr val="accent6">
              <a:lumMod val="75000"/>
            </a:schemeClr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Up-Down Arrow 18"/>
          <p:cNvSpPr/>
          <p:nvPr/>
        </p:nvSpPr>
        <p:spPr>
          <a:xfrm>
            <a:off x="8097888" y="4773296"/>
            <a:ext cx="51492" cy="855542"/>
          </a:xfrm>
          <a:prstGeom prst="upDownArrow">
            <a:avLst/>
          </a:prstGeom>
          <a:solidFill>
            <a:schemeClr val="accent6">
              <a:lumMod val="75000"/>
            </a:schemeClr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Up-Down Arrow 19"/>
          <p:cNvSpPr/>
          <p:nvPr/>
        </p:nvSpPr>
        <p:spPr>
          <a:xfrm>
            <a:off x="8224542" y="4773296"/>
            <a:ext cx="51492" cy="855542"/>
          </a:xfrm>
          <a:prstGeom prst="upDownArrow">
            <a:avLst/>
          </a:prstGeom>
          <a:solidFill>
            <a:schemeClr val="accent6">
              <a:lumMod val="75000"/>
            </a:schemeClr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Up-Down Arrow 20"/>
          <p:cNvSpPr/>
          <p:nvPr/>
        </p:nvSpPr>
        <p:spPr>
          <a:xfrm>
            <a:off x="3701990" y="4773296"/>
            <a:ext cx="51492" cy="855542"/>
          </a:xfrm>
          <a:prstGeom prst="upDownArrow">
            <a:avLst/>
          </a:prstGeom>
          <a:solidFill>
            <a:schemeClr val="accent6">
              <a:lumMod val="75000"/>
            </a:schemeClr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98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79</TotalTime>
  <Words>484</Words>
  <Application>Microsoft Macintosh PowerPoint</Application>
  <PresentationFormat>On-screen Show (4:3)</PresentationFormat>
  <Paragraphs>68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Breeze</vt:lpstr>
      <vt:lpstr>Identifying New Motifs in Class 3 Inteins </vt:lpstr>
      <vt:lpstr>Inteins – What? Where? Why?</vt:lpstr>
      <vt:lpstr>A Closer Look at Intein Structure. </vt:lpstr>
      <vt:lpstr>Splice Sites and Endonuclease Domains. </vt:lpstr>
      <vt:lpstr>Conserved Motifs in Splice Sites. </vt:lpstr>
      <vt:lpstr>The Problem. </vt:lpstr>
      <vt:lpstr>The Model. </vt:lpstr>
      <vt:lpstr>Methods. </vt:lpstr>
      <vt:lpstr>Observations. </vt:lpstr>
      <vt:lpstr>How Similar Are they?</vt:lpstr>
      <vt:lpstr>Results.</vt:lpstr>
      <vt:lpstr>Next Steps. </vt:lpstr>
      <vt:lpstr>Acknowledgements. </vt:lpstr>
    </vt:vector>
  </TitlesOfParts>
  <Company>Virginia Commonwealth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Identifying New Motifs in Class 3 Inteins </dc:title>
  <dc:creator>Kavya Kommaraju</dc:creator>
  <cp:lastModifiedBy>Kavya Kommaraju</cp:lastModifiedBy>
  <cp:revision>9</cp:revision>
  <dcterms:created xsi:type="dcterms:W3CDTF">2013-04-24T02:10:49Z</dcterms:created>
  <dcterms:modified xsi:type="dcterms:W3CDTF">2013-04-25T03:11:04Z</dcterms:modified>
</cp:coreProperties>
</file>