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9" r:id="rId13"/>
    <p:sldId id="266" r:id="rId14"/>
    <p:sldId id="267" r:id="rId15"/>
    <p:sldId id="268" r:id="rId16"/>
    <p:sldId id="270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E19BD0-BC02-4B5F-9C8F-E873358E05BD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9908D9-9AE8-4A24-B1D7-CE3F66F5BD9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.dtu.dk/services/TMHMM-2.0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s.dtu.dk/services/Lipo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Lawangin</a:t>
            </a:r>
            <a:r>
              <a:rPr lang="en-US" dirty="0" smtClean="0"/>
              <a:t> Khan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 err="1" smtClean="0"/>
              <a:t>Rz</a:t>
            </a:r>
            <a:r>
              <a:rPr lang="en-US" dirty="0" smtClean="0"/>
              <a:t>/Rz1, </a:t>
            </a:r>
            <a:r>
              <a:rPr lang="en-US" dirty="0" err="1" smtClean="0"/>
              <a:t>LysB</a:t>
            </a:r>
            <a:r>
              <a:rPr lang="en-US" dirty="0" smtClean="0"/>
              <a:t>/</a:t>
            </a:r>
            <a:r>
              <a:rPr lang="en-US" dirty="0" err="1" smtClean="0"/>
              <a:t>LysC</a:t>
            </a:r>
            <a:r>
              <a:rPr lang="en-US" dirty="0" smtClean="0"/>
              <a:t>, </a:t>
            </a:r>
            <a:r>
              <a:rPr lang="en-US" dirty="0" err="1" smtClean="0"/>
              <a:t>gp</a:t>
            </a:r>
            <a:r>
              <a:rPr lang="en-US" dirty="0" smtClean="0"/>
              <a:t> u/v] proteins of Lytic Cassette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</a:t>
            </a:r>
            <a:r>
              <a:rPr lang="en-US" dirty="0" smtClean="0"/>
              <a:t>are similar protein which makes sense they are similar to PRD1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2574607"/>
            <a:ext cx="5943600" cy="56959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695739" y="3276600"/>
            <a:ext cx="7752522" cy="12192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1371600" y="4724400"/>
            <a:ext cx="5943600" cy="159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proteins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the alignment sequence I noticed beginning of the sequence mainly </a:t>
            </a:r>
            <a:r>
              <a:rPr lang="en-US" dirty="0" smtClean="0"/>
              <a:t>similar</a:t>
            </a:r>
          </a:p>
          <a:p>
            <a:r>
              <a:rPr lang="en-US" dirty="0" smtClean="0"/>
              <a:t>Domain of function predicted it to be </a:t>
            </a:r>
            <a:r>
              <a:rPr lang="en-US" dirty="0" err="1" smtClean="0"/>
              <a:t>transmembrane</a:t>
            </a:r>
            <a:r>
              <a:rPr lang="en-US" dirty="0" smtClean="0"/>
              <a:t> domain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57200" y="3428999"/>
            <a:ext cx="5429250" cy="288099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4114800" y="5267005"/>
            <a:ext cx="4857750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66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Continued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4800" y="1600200"/>
            <a:ext cx="8504238" cy="640784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" y="2819400"/>
            <a:ext cx="5943600" cy="334581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6248400" y="4114800"/>
            <a:ext cx="2838261" cy="152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6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Krupovic’s</a:t>
            </a:r>
            <a:r>
              <a:rPr lang="en-US" dirty="0" smtClean="0"/>
              <a:t> experiment: </a:t>
            </a:r>
            <a:r>
              <a:rPr lang="en-US" dirty="0" err="1"/>
              <a:t>Transmembrane</a:t>
            </a:r>
            <a:r>
              <a:rPr lang="en-US" dirty="0"/>
              <a:t> domain was determined by TMHMM </a:t>
            </a:r>
            <a:r>
              <a:rPr lang="en-US" dirty="0"/>
              <a:t>(</a:t>
            </a:r>
            <a:r>
              <a:rPr lang="en-US" dirty="0" err="1"/>
              <a:t>Krupovic</a:t>
            </a:r>
            <a:r>
              <a:rPr lang="en-US" dirty="0"/>
              <a:t> et al)</a:t>
            </a:r>
          </a:p>
          <a:p>
            <a:r>
              <a:rPr lang="en-US" dirty="0" smtClean="0"/>
              <a:t>(</a:t>
            </a:r>
            <a:r>
              <a:rPr lang="en-US" dirty="0">
                <a:hlinkClick r:id="rId2"/>
              </a:rPr>
              <a:t>http://www.cbs.dtu.dk/services/TMHMM-2.0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/>
              <a:t>Single </a:t>
            </a:r>
            <a:r>
              <a:rPr lang="en-US" dirty="0" err="1"/>
              <a:t>transmembrane</a:t>
            </a:r>
            <a:r>
              <a:rPr lang="en-US" dirty="0"/>
              <a:t> domain predicted at beginning of the sequence of gene u. Gene v did not have a </a:t>
            </a:r>
            <a:r>
              <a:rPr lang="en-US" dirty="0" err="1"/>
              <a:t>transmembrane</a:t>
            </a:r>
            <a:r>
              <a:rPr lang="en-US" dirty="0"/>
              <a:t>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1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48038" y="1527175"/>
            <a:ext cx="6411411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04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Peptidase II cleavage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Peptidase II cleavage site was determined by </a:t>
            </a:r>
            <a:r>
              <a:rPr lang="en-US" dirty="0" err="1" smtClean="0"/>
              <a:t>LipoP</a:t>
            </a:r>
            <a:r>
              <a:rPr lang="en-US" dirty="0" smtClean="0"/>
              <a:t> (</a:t>
            </a:r>
            <a:r>
              <a:rPr lang="en-US" dirty="0" err="1"/>
              <a:t>Krupovic</a:t>
            </a:r>
            <a:r>
              <a:rPr lang="en-US" dirty="0"/>
              <a:t> et al)</a:t>
            </a:r>
          </a:p>
          <a:p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>
                <a:hlinkClick r:id="rId2"/>
              </a:rPr>
              <a:t>www.cbs.dtu.dk/services/LipoP/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/>
              <a:t>The consensus peptidase II cleavage site predicted by </a:t>
            </a:r>
            <a:r>
              <a:rPr lang="en-US" dirty="0" err="1"/>
              <a:t>Kropuvic</a:t>
            </a:r>
            <a:r>
              <a:rPr lang="en-US" dirty="0"/>
              <a:t> is L(A/S)(</a:t>
            </a:r>
            <a:r>
              <a:rPr lang="en-US" dirty="0" smtClean="0"/>
              <a:t>G/A)C</a:t>
            </a:r>
          </a:p>
          <a:p>
            <a:r>
              <a:rPr lang="en-US" dirty="0"/>
              <a:t>Graph </a:t>
            </a:r>
            <a:r>
              <a:rPr lang="en-US" dirty="0" err="1"/>
              <a:t>indicats</a:t>
            </a:r>
            <a:r>
              <a:rPr lang="en-US" dirty="0"/>
              <a:t> high probability of a cleavage II site for </a:t>
            </a:r>
            <a:r>
              <a:rPr lang="en-US" dirty="0" err="1"/>
              <a:t>gp</a:t>
            </a:r>
            <a:r>
              <a:rPr lang="en-US" dirty="0"/>
              <a:t> v. </a:t>
            </a:r>
            <a:r>
              <a:rPr lang="en-US" dirty="0" err="1"/>
              <a:t>Gp</a:t>
            </a:r>
            <a:r>
              <a:rPr lang="en-US" dirty="0"/>
              <a:t> u did not have a cleavage II site.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50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219200" y="457200"/>
            <a:ext cx="6696075" cy="244792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1905000" y="3409949"/>
            <a:ext cx="5010150" cy="24872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19200" y="1295400"/>
            <a:ext cx="6705600" cy="3048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Similar domains (</a:t>
            </a:r>
            <a:r>
              <a:rPr lang="en-US" dirty="0" err="1" smtClean="0"/>
              <a:t>transmembrane</a:t>
            </a:r>
            <a:r>
              <a:rPr lang="en-US" dirty="0" smtClean="0"/>
              <a:t> domain, coiling coil) between similar </a:t>
            </a:r>
            <a:r>
              <a:rPr lang="en-US" dirty="0" err="1" smtClean="0"/>
              <a:t>gp</a:t>
            </a:r>
            <a:r>
              <a:rPr lang="en-US" dirty="0" smtClean="0"/>
              <a:t> u/v proteins</a:t>
            </a:r>
          </a:p>
          <a:p>
            <a:r>
              <a:rPr lang="en-US" dirty="0" smtClean="0"/>
              <a:t>Location of genes in genome</a:t>
            </a:r>
          </a:p>
          <a:p>
            <a:r>
              <a:rPr lang="en-US" dirty="0" smtClean="0"/>
              <a:t>Predicted sequence function</a:t>
            </a:r>
          </a:p>
          <a:p>
            <a:pPr lvl="1"/>
            <a:r>
              <a:rPr lang="en-US" dirty="0" err="1" smtClean="0"/>
              <a:t>Transmembrane</a:t>
            </a:r>
            <a:r>
              <a:rPr lang="en-US" dirty="0" smtClean="0"/>
              <a:t> region </a:t>
            </a:r>
          </a:p>
          <a:p>
            <a:pPr lvl="1"/>
            <a:r>
              <a:rPr lang="en-US" dirty="0" smtClean="0"/>
              <a:t>Cleavage site</a:t>
            </a:r>
          </a:p>
          <a:p>
            <a:pPr lvl="1"/>
            <a:r>
              <a:rPr lang="en-US" dirty="0" smtClean="0"/>
              <a:t>Coiling coil</a:t>
            </a:r>
          </a:p>
          <a:p>
            <a:pPr marL="274320" lvl="1" indent="0">
              <a:buNone/>
            </a:pP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Do same study on VCU phage Maverick or Cluster A phages depending on difficulty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[</a:t>
            </a:r>
            <a:r>
              <a:rPr lang="en-US" dirty="0" err="1" smtClean="0"/>
              <a:t>Rz</a:t>
            </a:r>
            <a:r>
              <a:rPr lang="en-US" dirty="0" smtClean="0"/>
              <a:t>/Rz1</a:t>
            </a:r>
            <a:r>
              <a:rPr lang="en-US" dirty="0"/>
              <a:t>, </a:t>
            </a:r>
            <a:r>
              <a:rPr lang="en-US" dirty="0" err="1"/>
              <a:t>LysB</a:t>
            </a:r>
            <a:r>
              <a:rPr lang="en-US" dirty="0"/>
              <a:t>/</a:t>
            </a:r>
            <a:r>
              <a:rPr lang="en-US" dirty="0" err="1"/>
              <a:t>LysC</a:t>
            </a:r>
            <a:r>
              <a:rPr lang="en-US" dirty="0"/>
              <a:t>, </a:t>
            </a:r>
            <a:r>
              <a:rPr lang="en-US" dirty="0" err="1"/>
              <a:t>gp</a:t>
            </a:r>
            <a:r>
              <a:rPr lang="en-US" dirty="0"/>
              <a:t> u/v</a:t>
            </a:r>
            <a:r>
              <a:rPr lang="en-US" dirty="0" smtClean="0"/>
              <a:t>] proteins and their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Outer Membrane bound protein, which helps disintegrate the membrane </a:t>
            </a:r>
          </a:p>
          <a:p>
            <a:r>
              <a:rPr lang="en-US" dirty="0" smtClean="0"/>
              <a:t>Proteins involved in the last stages of lytic cycle</a:t>
            </a:r>
          </a:p>
          <a:p>
            <a:r>
              <a:rPr lang="en-US" dirty="0" smtClean="0"/>
              <a:t>Cleaves the links between the </a:t>
            </a:r>
            <a:r>
              <a:rPr lang="en-US" dirty="0" err="1" smtClean="0"/>
              <a:t>murein</a:t>
            </a:r>
            <a:r>
              <a:rPr lang="en-US" dirty="0" smtClean="0"/>
              <a:t> and outer membrane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429000"/>
            <a:ext cx="2514600" cy="2999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76913" y="6096000"/>
            <a:ext cx="1919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(Young et 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27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purpose of the protein sequence </a:t>
            </a:r>
            <a:r>
              <a:rPr lang="en-US" dirty="0" err="1" smtClean="0"/>
              <a:t>gp</a:t>
            </a:r>
            <a:r>
              <a:rPr lang="en-US" dirty="0" smtClean="0"/>
              <a:t> u/v and how are they similar to other </a:t>
            </a:r>
            <a:r>
              <a:rPr lang="en-US" dirty="0" err="1" smtClean="0"/>
              <a:t>gp</a:t>
            </a:r>
            <a:r>
              <a:rPr lang="en-US" dirty="0" smtClean="0"/>
              <a:t> u/v like proteins in other phages? </a:t>
            </a:r>
            <a:endParaRPr lang="en-US" dirty="0"/>
          </a:p>
        </p:txBody>
      </p:sp>
      <p:pic>
        <p:nvPicPr>
          <p:cNvPr id="2050" name="Picture 2" descr="C:\Users\KHAAAN\AppData\Local\Microsoft\Windows\Temporary Internet Files\Content.IE5\5VEVJ229\MP9004387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5701">
            <a:off x="5681663" y="2971800"/>
            <a:ext cx="278130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KHAAAN\AppData\Local\Microsoft\Windows\Temporary Internet Files\Content.IE5\5VEVJ229\MP90043877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20916">
            <a:off x="3426206" y="3369057"/>
            <a:ext cx="1459533" cy="145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HAAAN\AppData\Local\Microsoft\Windows\Temporary Internet Files\Content.IE5\5VEVJ229\MP90043877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37820">
            <a:off x="608690" y="4043530"/>
            <a:ext cx="1687545" cy="168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6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Sequence </a:t>
            </a:r>
            <a:r>
              <a:rPr lang="en-US" smtClean="0"/>
              <a:t>of protein </a:t>
            </a:r>
            <a:r>
              <a:rPr lang="en-US" dirty="0"/>
              <a:t>v (</a:t>
            </a:r>
            <a:r>
              <a:rPr lang="en-US" dirty="0" smtClean="0"/>
              <a:t>Rz1, </a:t>
            </a:r>
            <a:r>
              <a:rPr lang="en-US" dirty="0" err="1" smtClean="0"/>
              <a:t>LysC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Krupovic’s</a:t>
            </a:r>
            <a:r>
              <a:rPr lang="en-US" dirty="0" smtClean="0"/>
              <a:t> experiment, PSI-BLAST (</a:t>
            </a:r>
            <a:r>
              <a:rPr lang="en-US" dirty="0" err="1" smtClean="0"/>
              <a:t>Krupovic</a:t>
            </a:r>
            <a:r>
              <a:rPr lang="en-US" dirty="0" smtClean="0"/>
              <a:t> et al)</a:t>
            </a:r>
          </a:p>
          <a:p>
            <a:r>
              <a:rPr lang="en-US" dirty="0"/>
              <a:t>MKLNKFLIVLCLPMFAACSTTAPKIETVYLVPPSSLLTECAAPVYPFITWRDLVEAYAKEKAARESCGLQIQEIKNWFKETVPSESRKFQ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4312" y="3657600"/>
            <a:ext cx="8755743" cy="141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6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</a:t>
            </a:r>
            <a:r>
              <a:rPr lang="en-US" dirty="0" smtClean="0"/>
              <a:t> v in </a:t>
            </a:r>
            <a:r>
              <a:rPr lang="en-US" dirty="0" err="1" smtClean="0"/>
              <a:t>BioBIKE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Tried to find </a:t>
            </a:r>
            <a:r>
              <a:rPr lang="en-US" dirty="0" err="1"/>
              <a:t>gp</a:t>
            </a:r>
            <a:r>
              <a:rPr lang="en-US" dirty="0"/>
              <a:t> u and </a:t>
            </a:r>
            <a:r>
              <a:rPr lang="en-US" dirty="0" err="1"/>
              <a:t>gp</a:t>
            </a:r>
            <a:r>
              <a:rPr lang="en-US" dirty="0"/>
              <a:t> v </a:t>
            </a:r>
            <a:r>
              <a:rPr lang="en-US" dirty="0" smtClean="0"/>
              <a:t>using </a:t>
            </a:r>
            <a:r>
              <a:rPr lang="en-US" i="1" dirty="0"/>
              <a:t>Matches of pattern, Matches of item, sequence similar to in the translation of genome, translating some of annotated genes</a:t>
            </a:r>
            <a:r>
              <a:rPr lang="en-US" dirty="0"/>
              <a:t>, but could not find </a:t>
            </a:r>
            <a:r>
              <a:rPr lang="en-US" dirty="0" smtClean="0"/>
              <a:t>sequence in PRD1 through </a:t>
            </a:r>
            <a:r>
              <a:rPr lang="en-US" dirty="0" err="1" smtClean="0"/>
              <a:t>BioBIKE</a:t>
            </a:r>
            <a:endParaRPr lang="en-US" dirty="0" smtClean="0"/>
          </a:p>
          <a:p>
            <a:r>
              <a:rPr lang="en-US" dirty="0"/>
              <a:t>protein </a:t>
            </a:r>
            <a:r>
              <a:rPr lang="en-US" dirty="0" smtClean="0"/>
              <a:t>blast, </a:t>
            </a:r>
            <a:r>
              <a:rPr lang="en-US" dirty="0"/>
              <a:t>NCBI website on the sequence of protein </a:t>
            </a:r>
            <a:r>
              <a:rPr lang="en-US" dirty="0" smtClean="0"/>
              <a:t>v obtained from </a:t>
            </a:r>
            <a:r>
              <a:rPr lang="en-US" dirty="0" err="1" smtClean="0"/>
              <a:t>Krupovic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Blast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Deteremined</a:t>
            </a:r>
            <a:r>
              <a:rPr lang="en-US" dirty="0"/>
              <a:t> sequence of gene v using Gene ID: </a:t>
            </a:r>
            <a:r>
              <a:rPr lang="en-US" dirty="0" smtClean="0"/>
              <a:t>5729505</a:t>
            </a:r>
          </a:p>
          <a:p>
            <a:endParaRPr lang="en-US" dirty="0"/>
          </a:p>
        </p:txBody>
      </p:sp>
      <p:pic>
        <p:nvPicPr>
          <p:cNvPr id="10" name="Picture 9"/>
          <p:cNvPicPr/>
          <p:nvPr/>
        </p:nvPicPr>
        <p:blipFill>
          <a:blip r:embed="rId2"/>
          <a:stretch>
            <a:fillRect/>
          </a:stretch>
        </p:blipFill>
        <p:spPr>
          <a:xfrm>
            <a:off x="888501" y="2971800"/>
            <a:ext cx="7417299" cy="2800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4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</a:t>
            </a:r>
            <a:r>
              <a:rPr lang="en-US" dirty="0" smtClean="0"/>
              <a:t> v in PRD1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Searched for sequence in </a:t>
            </a:r>
            <a:r>
              <a:rPr lang="en-US" dirty="0" err="1"/>
              <a:t>biobike</a:t>
            </a:r>
            <a:r>
              <a:rPr lang="en-US" dirty="0"/>
              <a:t> sequence of PRD1 which was located upstream and a few beginning nucleotides of gene </a:t>
            </a:r>
            <a:r>
              <a:rPr lang="en-US" dirty="0" smtClean="0"/>
              <a:t>PRD1.PRD1_21</a:t>
            </a:r>
          </a:p>
          <a:p>
            <a:r>
              <a:rPr lang="en-US" dirty="0"/>
              <a:t>13614 -&gt; 13886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19200" y="3429000"/>
            <a:ext cx="673234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8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Gp</a:t>
            </a:r>
            <a:r>
              <a:rPr lang="en-US" dirty="0" smtClean="0"/>
              <a:t> u (</a:t>
            </a:r>
            <a:r>
              <a:rPr lang="en-US" dirty="0" err="1" smtClean="0"/>
              <a:t>Rz</a:t>
            </a:r>
            <a:r>
              <a:rPr lang="en-US" dirty="0" smtClean="0"/>
              <a:t>/</a:t>
            </a:r>
            <a:r>
              <a:rPr lang="en-US" dirty="0" err="1" smtClean="0"/>
              <a:t>LysB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Gene ID from NCBI also helped me determine location of </a:t>
            </a:r>
            <a:r>
              <a:rPr lang="en-US" dirty="0" err="1" smtClean="0"/>
              <a:t>gp</a:t>
            </a:r>
            <a:r>
              <a:rPr lang="en-US" dirty="0" smtClean="0"/>
              <a:t> u</a:t>
            </a:r>
          </a:p>
          <a:p>
            <a:endParaRPr lang="en-US" dirty="0" smtClean="0"/>
          </a:p>
          <a:p>
            <a:r>
              <a:rPr lang="en-US" dirty="0" smtClean="0"/>
              <a:t>Repeated </a:t>
            </a:r>
            <a:r>
              <a:rPr lang="en-US" dirty="0"/>
              <a:t>same steps to locate gene u on </a:t>
            </a:r>
            <a:r>
              <a:rPr lang="en-US" dirty="0" err="1" smtClean="0"/>
              <a:t>biobike</a:t>
            </a:r>
            <a:r>
              <a:rPr lang="en-US" dirty="0" smtClean="0"/>
              <a:t>, </a:t>
            </a:r>
            <a:r>
              <a:rPr lang="en-US" dirty="0"/>
              <a:t>13329 -&gt; 13687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3581400" y="2138362"/>
            <a:ext cx="4486275" cy="7715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600200" y="4226242"/>
            <a:ext cx="5943600" cy="15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35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 similar to </a:t>
            </a:r>
            <a:r>
              <a:rPr lang="en-US" dirty="0" err="1" smtClean="0"/>
              <a:t>gp</a:t>
            </a:r>
            <a:r>
              <a:rPr lang="en-US" dirty="0" smtClean="0"/>
              <a:t> v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" y="1524000"/>
            <a:ext cx="3009900" cy="81915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105400" y="1600200"/>
            <a:ext cx="3048000" cy="65722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1828800" y="2438400"/>
            <a:ext cx="5943600" cy="643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29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424</Words>
  <Application>Microsoft Office PowerPoint</Application>
  <PresentationFormat>On-screen Show (4:3)</PresentationFormat>
  <Paragraphs>50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[Rz/Rz1, LysB/LysC, gp u/v] proteins of Lytic Cassette</vt:lpstr>
      <vt:lpstr>What are [Rz/Rz1, LysB/LysC, gp u/v] proteins and their purpose?</vt:lpstr>
      <vt:lpstr>Question</vt:lpstr>
      <vt:lpstr>Sequence of protein v (Rz1, LysC)</vt:lpstr>
      <vt:lpstr>Gp v in BioBIKE</vt:lpstr>
      <vt:lpstr>Blast results</vt:lpstr>
      <vt:lpstr>Gp v in PRD1</vt:lpstr>
      <vt:lpstr>Gp u (Rz/LysB)</vt:lpstr>
      <vt:lpstr>Genes similar to gp v</vt:lpstr>
      <vt:lpstr>Similar Proteins</vt:lpstr>
      <vt:lpstr>Similar proteins analysis</vt:lpstr>
      <vt:lpstr>Analysis Continued</vt:lpstr>
      <vt:lpstr>Analysis Continued</vt:lpstr>
      <vt:lpstr>PowerPoint Presentation</vt:lpstr>
      <vt:lpstr>Peptidase II cleavage site </vt:lpstr>
      <vt:lpstr>PowerPoint Presentation</vt:lpstr>
      <vt:lpstr>Final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[Rz/Rz1, LysB/LysC, gp u/v] proteins of Lytic Cassette</dc:title>
  <dc:creator>KHAAAN</dc:creator>
  <cp:lastModifiedBy>KHAAAN</cp:lastModifiedBy>
  <cp:revision>9</cp:revision>
  <dcterms:created xsi:type="dcterms:W3CDTF">2013-04-25T12:30:16Z</dcterms:created>
  <dcterms:modified xsi:type="dcterms:W3CDTF">2013-04-25T13:58:41Z</dcterms:modified>
</cp:coreProperties>
</file>