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15763-03CA-42A3-BB5A-34CC26D37F1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27337-E7CF-4579-9D54-7925404A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2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8A7AFA2-1D68-46EC-A93C-7F5322438F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C6EE81-DB61-4DB9-8D28-F514C1DA94BC}" type="datetimeFigureOut">
              <a:rPr lang="en-US" smtClean="0"/>
              <a:t>4/25/2013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obike.phantome.org/ajax/vpl.html?PKG=FEINBERGMA39619" TargetMode="External"/><Relationship Id="rId2" Type="http://schemas.openxmlformats.org/officeDocument/2006/relationships/hyperlink" Target="http://www.sciencedirect.com/science/article/pii/S109727651200943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mc/articles/PMC9419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Incomplete Repressors in Phages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Mandi Feinberg</a:t>
            </a:r>
          </a:p>
          <a:p>
            <a:r>
              <a:rPr lang="en-US" dirty="0" smtClean="0"/>
              <a:t>BNFO 301</a:t>
            </a:r>
          </a:p>
          <a:p>
            <a:r>
              <a:rPr lang="en-US" dirty="0" smtClean="0"/>
              <a:t>Spring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2" r="12922" b="31428"/>
          <a:stretch/>
        </p:blipFill>
        <p:spPr bwMode="auto">
          <a:xfrm>
            <a:off x="-76200" y="4087113"/>
            <a:ext cx="9459686" cy="24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r="29279" b="41175"/>
          <a:stretch/>
        </p:blipFill>
        <p:spPr bwMode="auto">
          <a:xfrm>
            <a:off x="228600" y="381000"/>
            <a:ext cx="799163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127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11784" r="12000" b="5727"/>
          <a:stretch/>
        </p:blipFill>
        <p:spPr bwMode="auto">
          <a:xfrm>
            <a:off x="21771" y="1066800"/>
            <a:ext cx="837111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Mycobacteria Phages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 r="26373" b="24786"/>
          <a:stretch/>
        </p:blipFill>
        <p:spPr bwMode="auto">
          <a:xfrm>
            <a:off x="76200" y="1055132"/>
            <a:ext cx="8311389" cy="43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1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28" r="82823" b="24786"/>
          <a:stretch/>
        </p:blipFill>
        <p:spPr bwMode="auto">
          <a:xfrm>
            <a:off x="1828800" y="-5702"/>
            <a:ext cx="3056093" cy="686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5400000">
            <a:off x="-838200" y="3276600"/>
            <a:ext cx="6172200" cy="990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find motifs that may be incomplete– won’t know what phage it belongs to since I used randomization and MEME only gives sequence numbers so its impossible match it back</a:t>
            </a:r>
          </a:p>
          <a:p>
            <a:r>
              <a:rPr lang="en-US" dirty="0" smtClean="0"/>
              <a:t>Have to go through in sections and label them and find motifs in order</a:t>
            </a:r>
          </a:p>
          <a:p>
            <a:pPr lvl="1"/>
            <a:r>
              <a:rPr lang="en-US" dirty="0" smtClean="0"/>
              <a:t>Limited to about 20 before times out</a:t>
            </a:r>
            <a:endParaRPr lang="en-US" dirty="0"/>
          </a:p>
          <a:p>
            <a:r>
              <a:rPr lang="en-US" dirty="0" smtClean="0"/>
              <a:t>No matter how fix it, it will be a long, complicated process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94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www.sciencedirect.com/science/article/pii/S1097276512009434</a:t>
            </a:r>
            <a:endParaRPr lang="en-US" dirty="0" smtClean="0"/>
          </a:p>
          <a:p>
            <a:pPr lvl="1"/>
            <a:r>
              <a:rPr lang="en-US" dirty="0"/>
              <a:t>Broussard, Gregory W., Lauren M. Oldfield, Valerie M. Villanueva,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Bryce </a:t>
            </a:r>
            <a:r>
              <a:rPr lang="en-US" dirty="0"/>
              <a:t>L. Lunt, Emilee E. Shine, and Graham F. Hatfull. </a:t>
            </a:r>
            <a:r>
              <a:rPr lang="en-US" dirty="0" smtClean="0"/>
              <a:t>	"</a:t>
            </a:r>
            <a:r>
              <a:rPr lang="en-US" dirty="0"/>
              <a:t>Integration-Dependent Bacteriophage Immunity Provides </a:t>
            </a:r>
            <a:r>
              <a:rPr lang="en-US" dirty="0" smtClean="0"/>
              <a:t>	Insights </a:t>
            </a:r>
            <a:r>
              <a:rPr lang="en-US" dirty="0"/>
              <a:t>into the Evolution of Genetic Switches." </a:t>
            </a:r>
            <a:r>
              <a:rPr lang="en-US" i="1" dirty="0"/>
              <a:t>Molecular Cell</a:t>
            </a:r>
            <a:r>
              <a:rPr lang="en-US" dirty="0"/>
              <a:t> </a:t>
            </a:r>
            <a:r>
              <a:rPr lang="en-US" dirty="0" smtClean="0"/>
              <a:t>	49 </a:t>
            </a:r>
            <a:r>
              <a:rPr lang="en-US" dirty="0"/>
              <a:t>(2013): 237-48.</a:t>
            </a:r>
          </a:p>
          <a:p>
            <a:pPr lvl="1"/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biobike.phantome.org/ajax/vpl.html?PKG=FEINBERGMA39619</a:t>
            </a:r>
            <a:endParaRPr lang="en-US" dirty="0" smtClean="0"/>
          </a:p>
          <a:p>
            <a:r>
              <a:rPr lang="en-US" dirty="0" smtClean="0"/>
              <a:t>Intro to BNFO 301 Exam 2</a:t>
            </a:r>
          </a:p>
          <a:p>
            <a:r>
              <a:rPr lang="en-US" dirty="0">
                <a:hlinkClick r:id="rId4"/>
              </a:rPr>
              <a:t>http://www.ncbi.nlm.nih.gov/pmc/articles/PMC94198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The Genetic Switch Regulating Activity of Early Promoters of the Temperate </a:t>
            </a:r>
            <a:r>
              <a:rPr lang="en-US" dirty="0" err="1">
                <a:hlinkClick r:id="rId4"/>
              </a:rPr>
              <a:t>Lactococcal</a:t>
            </a:r>
            <a:r>
              <a:rPr lang="en-US" dirty="0">
                <a:hlinkClick r:id="rId4"/>
              </a:rPr>
              <a:t> Bacteriophage TP901-1</a:t>
            </a:r>
            <a:endParaRPr lang="en-US" dirty="0"/>
          </a:p>
          <a:p>
            <a:r>
              <a:rPr lang="en-US" dirty="0"/>
              <a:t>Peter </a:t>
            </a:r>
            <a:r>
              <a:rPr lang="en-US" dirty="0" err="1"/>
              <a:t>Lynge</a:t>
            </a:r>
            <a:r>
              <a:rPr lang="en-US" dirty="0"/>
              <a:t> Madsen, Annette H. Johansen, Karin Hammer, Lone </a:t>
            </a:r>
            <a:r>
              <a:rPr lang="en-US" dirty="0" err="1"/>
              <a:t>Brøndsted</a:t>
            </a:r>
            <a:endParaRPr lang="en-US" dirty="0"/>
          </a:p>
          <a:p>
            <a:r>
              <a:rPr lang="en-US" dirty="0"/>
              <a:t>J </a:t>
            </a:r>
            <a:r>
              <a:rPr lang="en-US" dirty="0" err="1"/>
              <a:t>Bacteriol</a:t>
            </a:r>
            <a:r>
              <a:rPr lang="en-US" dirty="0"/>
              <a:t>. 1999 December; 181(24): 7430–7438.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/>
          <a:srcRect l="32372" t="50687" r="16186" b="42586"/>
          <a:stretch/>
        </p:blipFill>
        <p:spPr bwMode="auto">
          <a:xfrm>
            <a:off x="228600" y="2057400"/>
            <a:ext cx="822960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65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2372" t="50687" r="16186" b="42586"/>
          <a:stretch/>
        </p:blipFill>
        <p:spPr bwMode="auto">
          <a:xfrm>
            <a:off x="1066800" y="1513114"/>
            <a:ext cx="6858000" cy="775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981200" y="4038600"/>
            <a:ext cx="5257800" cy="2362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4210050" y="-625929"/>
            <a:ext cx="800100" cy="6629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>
            <a:off x="4610100" y="3088821"/>
            <a:ext cx="0" cy="8735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2372" t="50621" r="16186" b="42594"/>
          <a:stretch/>
        </p:blipFill>
        <p:spPr bwMode="auto">
          <a:xfrm>
            <a:off x="1447800" y="1992086"/>
            <a:ext cx="6248400" cy="851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c 5"/>
          <p:cNvSpPr/>
          <p:nvPr/>
        </p:nvSpPr>
        <p:spPr>
          <a:xfrm rot="10800000">
            <a:off x="969937" y="1434422"/>
            <a:ext cx="7204125" cy="4732334"/>
          </a:xfrm>
          <a:prstGeom prst="arc">
            <a:avLst>
              <a:gd name="adj1" fmla="val 9525115"/>
              <a:gd name="adj2" fmla="val 144181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2372" t="50528" r="16186" b="41921"/>
          <a:stretch/>
        </p:blipFill>
        <p:spPr bwMode="auto">
          <a:xfrm>
            <a:off x="707571" y="1878516"/>
            <a:ext cx="7315200" cy="1183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owchart: Summing Junction 2"/>
          <p:cNvSpPr/>
          <p:nvPr/>
        </p:nvSpPr>
        <p:spPr>
          <a:xfrm>
            <a:off x="914400" y="1573716"/>
            <a:ext cx="1905000" cy="1846456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Summing Junction 3"/>
          <p:cNvSpPr/>
          <p:nvPr/>
        </p:nvSpPr>
        <p:spPr>
          <a:xfrm>
            <a:off x="3962400" y="1447800"/>
            <a:ext cx="1905000" cy="1846456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umming Junction 4"/>
          <p:cNvSpPr/>
          <p:nvPr/>
        </p:nvSpPr>
        <p:spPr>
          <a:xfrm>
            <a:off x="2460171" y="1573716"/>
            <a:ext cx="1905000" cy="1846456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umming Junction 5"/>
          <p:cNvSpPr/>
          <p:nvPr/>
        </p:nvSpPr>
        <p:spPr>
          <a:xfrm>
            <a:off x="5334000" y="1547232"/>
            <a:ext cx="1905000" cy="1846456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3763" t="50751" r="16186" b="42687"/>
          <a:stretch/>
        </p:blipFill>
        <p:spPr bwMode="auto">
          <a:xfrm>
            <a:off x="3886200" y="1883229"/>
            <a:ext cx="3559629" cy="1551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>
            <a:stCxn id="2" idx="3"/>
          </p:cNvCxnSpPr>
          <p:nvPr/>
        </p:nvCxnSpPr>
        <p:spPr>
          <a:xfrm>
            <a:off x="7445829" y="2658903"/>
            <a:ext cx="154577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2658903"/>
            <a:ext cx="3505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3763" t="50061" r="16186" b="40822"/>
          <a:stretch/>
        </p:blipFill>
        <p:spPr bwMode="auto">
          <a:xfrm>
            <a:off x="4800600" y="1719942"/>
            <a:ext cx="2645229" cy="1251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6" t="48245" r="26831" b="22750"/>
          <a:stretch/>
        </p:blipFill>
        <p:spPr bwMode="auto">
          <a:xfrm>
            <a:off x="1168937" y="3200400"/>
            <a:ext cx="5943600" cy="319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lbow Connector 8"/>
          <p:cNvCxnSpPr/>
          <p:nvPr/>
        </p:nvCxnSpPr>
        <p:spPr>
          <a:xfrm rot="5400000">
            <a:off x="6533163" y="2960772"/>
            <a:ext cx="1093435" cy="73189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2983448">
            <a:off x="5985431" y="4275421"/>
            <a:ext cx="1066800" cy="593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5585648" y="4038600"/>
            <a:ext cx="1075132" cy="1828800"/>
          </a:xfrm>
          <a:prstGeom prst="arc">
            <a:avLst>
              <a:gd name="adj1" fmla="val 16379716"/>
              <a:gd name="adj2" fmla="val 1431508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49031" r="26989" b="23449"/>
          <a:stretch/>
        </p:blipFill>
        <p:spPr bwMode="auto">
          <a:xfrm>
            <a:off x="0" y="1499837"/>
            <a:ext cx="7658223" cy="351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7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t="51072" r="22698" b="38055"/>
          <a:stretch/>
        </p:blipFill>
        <p:spPr bwMode="auto">
          <a:xfrm>
            <a:off x="14421" y="3766456"/>
            <a:ext cx="9151350" cy="72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7" r="45373" b="15013"/>
          <a:stretch/>
        </p:blipFill>
        <p:spPr bwMode="auto">
          <a:xfrm>
            <a:off x="32657" y="1638300"/>
            <a:ext cx="884803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0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</TotalTime>
  <Words>103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Incomplete Repressors in Phages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</vt:lpstr>
      <vt:lpstr>Works Cited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Incomplete Repressors in Phages</dc:title>
  <dc:creator>Mandi</dc:creator>
  <cp:lastModifiedBy>Mandi</cp:lastModifiedBy>
  <cp:revision>10</cp:revision>
  <dcterms:created xsi:type="dcterms:W3CDTF">2013-04-25T05:16:35Z</dcterms:created>
  <dcterms:modified xsi:type="dcterms:W3CDTF">2013-04-25T06:59:18Z</dcterms:modified>
</cp:coreProperties>
</file>