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5" r:id="rId2"/>
  </p:sldMasterIdLst>
  <p:notesMasterIdLst>
    <p:notesMasterId r:id="rId9"/>
  </p:notesMasterIdLst>
  <p:handoutMasterIdLst>
    <p:handoutMasterId r:id="rId10"/>
  </p:handoutMasterIdLst>
  <p:sldIdLst>
    <p:sldId id="259" r:id="rId3"/>
    <p:sldId id="260" r:id="rId4"/>
    <p:sldId id="264" r:id="rId5"/>
    <p:sldId id="261" r:id="rId6"/>
    <p:sldId id="262" r:id="rId7"/>
    <p:sldId id="265" r:id="rId8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04" userDrawn="1">
          <p15:clr>
            <a:srgbClr val="A4A3A4"/>
          </p15:clr>
        </p15:guide>
        <p15:guide id="3" orient="horz" pos="4144" userDrawn="1">
          <p15:clr>
            <a:srgbClr val="A4A3A4"/>
          </p15:clr>
        </p15:guide>
        <p15:guide id="4" orient="horz" pos="3952" userDrawn="1">
          <p15:clr>
            <a:srgbClr val="A4A3A4"/>
          </p15:clr>
        </p15:guide>
        <p15:guide id="5" orient="horz" pos="1136" userDrawn="1">
          <p15:clr>
            <a:srgbClr val="A4A3A4"/>
          </p15:clr>
        </p15:guide>
        <p15:guide id="6" pos="3839" userDrawn="1">
          <p15:clr>
            <a:srgbClr val="A4A3A4"/>
          </p15:clr>
        </p15:guide>
        <p15:guide id="7" pos="191" userDrawn="1">
          <p15:clr>
            <a:srgbClr val="A4A3A4"/>
          </p15:clr>
        </p15:guide>
        <p15:guide id="8" pos="7486" userDrawn="1">
          <p15:clr>
            <a:srgbClr val="A4A3A4"/>
          </p15:clr>
        </p15:guide>
        <p15:guide id="9" pos="576" userDrawn="1">
          <p15:clr>
            <a:srgbClr val="A4A3A4"/>
          </p15:clr>
        </p15:guide>
        <p15:guide id="10" pos="71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4660"/>
  </p:normalViewPr>
  <p:slideViewPr>
    <p:cSldViewPr>
      <p:cViewPr>
        <p:scale>
          <a:sx n="66" d="100"/>
          <a:sy n="66" d="100"/>
        </p:scale>
        <p:origin x="894" y="162"/>
      </p:cViewPr>
      <p:guideLst>
        <p:guide orient="horz" pos="2160"/>
        <p:guide orient="horz" pos="304"/>
        <p:guide orient="horz" pos="4144"/>
        <p:guide orient="horz" pos="3952"/>
        <p:guide orient="horz" pos="1136"/>
        <p:guide pos="3839"/>
        <p:guide pos="191"/>
        <p:guide pos="7486"/>
        <p:guide pos="576"/>
        <p:guide pos="71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4/24/2013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4/24/2013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44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study of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mycobacteriophages</a:t>
            </a:r>
            <a:r>
              <a:rPr lang="en-US" baseline="0" dirty="0" smtClean="0"/>
              <a:t> and its diversity has lead to the theory of evolution of transposons who change positions and lead to </a:t>
            </a:r>
            <a:r>
              <a:rPr lang="en-US" baseline="0" dirty="0" err="1" smtClean="0"/>
              <a:t>mosaicism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Transposons and insertion sequences have been discovered through some mycobacterial genomes. </a:t>
            </a:r>
            <a:br>
              <a:rPr lang="en-US" baseline="0" dirty="0" smtClean="0"/>
            </a:br>
            <a:r>
              <a:rPr lang="en-US" baseline="0" dirty="0" smtClean="0"/>
              <a:t>(So I thought to look through find these insertions or repeated sequences possibly being a small scaled mobile element through a cluster of phages)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Through comparative genome analysis, the identification of MPME1 and MPME2 (mobile elements) found to exist in some genomes of </a:t>
            </a:r>
            <a:r>
              <a:rPr lang="en-US" dirty="0" err="1" smtClean="0"/>
              <a:t>mycobacteriophage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70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8246" y="4063998"/>
            <a:ext cx="922020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8246" y="1828800"/>
            <a:ext cx="922020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7869" y="482602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4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5347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3" y="685800"/>
            <a:ext cx="9040045" cy="5588002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685800"/>
            <a:ext cx="1843982" cy="55880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9176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163" y="1803401"/>
            <a:ext cx="10360501" cy="447040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6430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2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3890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065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6168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6968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4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2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1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7870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4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4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9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3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3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299488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5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2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6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Farah Dahman</a:t>
            </a:r>
            <a:br>
              <a:rPr lang="en-US" dirty="0" smtClean="0"/>
            </a:br>
            <a:r>
              <a:rPr lang="en-US" dirty="0" smtClean="0"/>
              <a:t>Bioinformatics 301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Mobile elements existence in </a:t>
            </a:r>
            <a:r>
              <a:rPr lang="en-US" dirty="0" err="1" smtClean="0"/>
              <a:t>mycobacteriophages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02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dirty="0"/>
          </a:p>
          <a:p>
            <a:r>
              <a:rPr lang="en-US" dirty="0" smtClean="0"/>
              <a:t>Evolution of </a:t>
            </a:r>
            <a:r>
              <a:rPr lang="en-US" dirty="0" err="1" smtClean="0"/>
              <a:t>mycobacteriophage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(transposons)</a:t>
            </a:r>
            <a:br>
              <a:rPr lang="en-US" dirty="0" smtClean="0"/>
            </a:br>
            <a:r>
              <a:rPr lang="en-US" dirty="0" smtClean="0"/>
              <a:t>	(</a:t>
            </a:r>
            <a:r>
              <a:rPr lang="en-US" dirty="0" err="1" smtClean="0"/>
              <a:t>mosaicism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Mobile Elements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	MPEME1 &amp; MPME2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52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298" y="838200"/>
            <a:ext cx="10360501" cy="4470400"/>
          </a:xfrm>
        </p:spPr>
        <p:txBody>
          <a:bodyPr/>
          <a:lstStyle/>
          <a:p>
            <a:r>
              <a:rPr lang="en-US" dirty="0" smtClean="0"/>
              <a:t>Phages studied: </a:t>
            </a:r>
            <a:br>
              <a:rPr lang="en-US" dirty="0" smtClean="0"/>
            </a:br>
            <a:r>
              <a:rPr lang="en-US" dirty="0" smtClean="0"/>
              <a:t>Cluster F (</a:t>
            </a:r>
            <a:r>
              <a:rPr lang="en-US" dirty="0"/>
              <a:t>average length- </a:t>
            </a:r>
            <a:r>
              <a:rPr lang="en-US" dirty="0" smtClean="0"/>
              <a:t>57,422bp)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Fruit Loop, </a:t>
            </a:r>
            <a:r>
              <a:rPr lang="en-US" dirty="0" err="1" smtClean="0"/>
              <a:t>DotProduct</a:t>
            </a:r>
            <a:r>
              <a:rPr lang="en-US" dirty="0" smtClean="0"/>
              <a:t>, </a:t>
            </a:r>
            <a:r>
              <a:rPr lang="en-US" dirty="0" err="1" smtClean="0"/>
              <a:t>Bobi</a:t>
            </a:r>
            <a:r>
              <a:rPr lang="en-US" dirty="0" smtClean="0"/>
              <a:t>, Yoshi, </a:t>
            </a:r>
            <a:r>
              <a:rPr lang="en-US" dirty="0" err="1" smtClean="0"/>
              <a:t>Taj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381000"/>
            <a:ext cx="10360501" cy="1219200"/>
          </a:xfrm>
        </p:spPr>
        <p:txBody>
          <a:bodyPr/>
          <a:lstStyle/>
          <a:p>
            <a:r>
              <a:rPr lang="en-US" dirty="0" smtClean="0"/>
              <a:t>Method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4583" r="59370" b="19792"/>
          <a:stretch/>
        </p:blipFill>
        <p:spPr>
          <a:xfrm>
            <a:off x="613396" y="2849956"/>
            <a:ext cx="4726970" cy="4292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" t="29167" r="58199" b="62500"/>
          <a:stretch/>
        </p:blipFill>
        <p:spPr>
          <a:xfrm>
            <a:off x="212276" y="2194710"/>
            <a:ext cx="5438775" cy="609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5400000">
            <a:off x="-128328" y="2915271"/>
            <a:ext cx="914400" cy="116955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7000" dirty="0" smtClean="0">
                <a:sym typeface="Wingdings" panose="05000000000000000000" pitchFamily="2" charset="2"/>
              </a:rPr>
              <a:t></a:t>
            </a:r>
            <a:endParaRPr lang="en-US" sz="7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293664" y="3302645"/>
            <a:ext cx="918094" cy="101566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6000" dirty="0" smtClean="0">
                <a:sym typeface="Wingdings" panose="05000000000000000000" pitchFamily="2" charset="2"/>
              </a:rPr>
              <a:t></a:t>
            </a:r>
            <a:endParaRPr lang="en-US" sz="600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l="4319" t="10417" r="47658" b="23958"/>
          <a:stretch/>
        </p:blipFill>
        <p:spPr>
          <a:xfrm>
            <a:off x="6173884" y="2057400"/>
            <a:ext cx="62484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641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this method for each phage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-compared sequence relations</a:t>
            </a:r>
            <a:br>
              <a:rPr lang="en-US" dirty="0" smtClean="0"/>
            </a:br>
            <a:r>
              <a:rPr lang="en-US" dirty="0" smtClean="0"/>
              <a:t>	-repetitive sequence within each?</a:t>
            </a:r>
            <a:br>
              <a:rPr lang="en-US" dirty="0" smtClean="0"/>
            </a:br>
            <a:r>
              <a:rPr lang="en-US" dirty="0" smtClean="0"/>
              <a:t>	-Mobile Element possibility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95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Classified their phages to have mobile element in them</a:t>
            </a:r>
            <a:endParaRPr lang="en-US" dirty="0" smtClean="0"/>
          </a:p>
          <a:p>
            <a:r>
              <a:rPr lang="en-US" dirty="0"/>
              <a:t>5′-</a:t>
            </a:r>
            <a:r>
              <a:rPr lang="en-US" dirty="0" smtClean="0"/>
              <a:t>TTATC[a/t]GGGGT-3’</a:t>
            </a:r>
            <a:br>
              <a:rPr lang="en-US" dirty="0" smtClean="0"/>
            </a:br>
            <a:r>
              <a:rPr lang="en-US" dirty="0" smtClean="0"/>
              <a:t>MPEME1</a:t>
            </a:r>
            <a:br>
              <a:rPr lang="en-US" dirty="0" smtClean="0"/>
            </a:br>
            <a:r>
              <a:rPr lang="en-US" dirty="0" smtClean="0"/>
              <a:t>MPEME2 changes at </a:t>
            </a:r>
            <a:r>
              <a:rPr lang="en-US" dirty="0" err="1" smtClean="0"/>
              <a:t>positon</a:t>
            </a:r>
            <a:r>
              <a:rPr lang="en-US" dirty="0" smtClean="0"/>
              <a:t> 8</a:t>
            </a:r>
            <a:endParaRPr lang="en-US" dirty="0" smtClean="0"/>
          </a:p>
          <a:p>
            <a:r>
              <a:rPr lang="en-US" dirty="0" smtClean="0"/>
              <a:t>If find in phages, find match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know if mobile element found</a:t>
            </a:r>
            <a:endParaRPr lang="en-US" dirty="0"/>
          </a:p>
        </p:txBody>
      </p:sp>
      <p:pic>
        <p:nvPicPr>
          <p:cNvPr id="5" name="Content Placeholder 4" descr="Mycobacteriophages BPs, Angel and Halo: comparative genomics reveals a novel class of ultra-small mobile genetic elements - Mozilla Firefox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45" y="2133600"/>
            <a:ext cx="5985268" cy="3222170"/>
          </a:xfrm>
        </p:spPr>
      </p:pic>
      <p:sp>
        <p:nvSpPr>
          <p:cNvPr id="6" name="TextBox 5"/>
          <p:cNvSpPr txBox="1"/>
          <p:nvPr/>
        </p:nvSpPr>
        <p:spPr>
          <a:xfrm>
            <a:off x="109145" y="5355770"/>
            <a:ext cx="9109467" cy="156966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i="1" dirty="0" smtClean="0"/>
              <a:t>“</a:t>
            </a:r>
            <a:r>
              <a:rPr lang="en-US" i="1" dirty="0" err="1" smtClean="0"/>
              <a:t>Mycobacteriophages</a:t>
            </a:r>
            <a:r>
              <a:rPr lang="en-US" i="1" dirty="0" smtClean="0"/>
              <a:t> </a:t>
            </a:r>
            <a:r>
              <a:rPr lang="en-US" i="1" dirty="0"/>
              <a:t>BPs, Angel and Halo: comparative genomics reveals a novel class of ultra-small mobile genetic </a:t>
            </a:r>
            <a:r>
              <a:rPr lang="en-US" i="1" dirty="0" smtClean="0"/>
              <a:t>elements.”</a:t>
            </a:r>
            <a:endParaRPr lang="en-US" i="1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1472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608012" y="1828800"/>
            <a:ext cx="8305800" cy="4419600"/>
          </a:xfrm>
        </p:spPr>
        <p:txBody>
          <a:bodyPr/>
          <a:lstStyle/>
          <a:p>
            <a:r>
              <a:rPr lang="en-US" dirty="0" smtClean="0"/>
              <a:t>Results still being compared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150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rimson landscape design templa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>
        <a:ln w="190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Crimson landscape design template" id="{73D20169-401E-4972-B02F-4B0444B70099}" vid="{315B30EE-3D96-471E-B16F-FC3628778332}"/>
    </a:ext>
  </a:extLst>
</a:theme>
</file>

<file path=ppt/theme/theme2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E82CB02-9625-4F39-9A5B-61405831A8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Crimson landscape design slides</Template>
  <TotalTime>0</TotalTime>
  <Words>109</Words>
  <Application>Microsoft Office PowerPoint</Application>
  <PresentationFormat>Custom</PresentationFormat>
  <Paragraphs>29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Cambria</vt:lpstr>
      <vt:lpstr>Century Gothic</vt:lpstr>
      <vt:lpstr>Wingdings</vt:lpstr>
      <vt:lpstr>Crimson landscape design template</vt:lpstr>
      <vt:lpstr>Mobile elements existence in mycobacteriophages </vt:lpstr>
      <vt:lpstr>Background information</vt:lpstr>
      <vt:lpstr>Method </vt:lpstr>
      <vt:lpstr>METHOD CONTINUED</vt:lpstr>
      <vt:lpstr>How to know if mobile element found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2013-04-24T23:31:07Z</dcterms:created>
  <dcterms:modified xsi:type="dcterms:W3CDTF">2013-04-25T04:03:24Z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TC034605129991</vt:lpwstr>
  </property>
</Properties>
</file>