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Identifying </a:t>
            </a:r>
            <a:r>
              <a:rPr lang="en-US" dirty="0" smtClean="0"/>
              <a:t>probable </a:t>
            </a:r>
            <a:r>
              <a:rPr lang="en-US" dirty="0" err="1" smtClean="0"/>
              <a:t>prophage</a:t>
            </a:r>
            <a:r>
              <a:rPr lang="en-US" dirty="0" smtClean="0"/>
              <a:t> </a:t>
            </a:r>
            <a:r>
              <a:rPr lang="en-US" dirty="0"/>
              <a:t>DNA in mycobacterial genomes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Bobby Chaggar</a:t>
            </a:r>
          </a:p>
          <a:p>
            <a:r>
              <a:rPr lang="en-US" dirty="0" smtClean="0"/>
              <a:t>BNFO 301</a:t>
            </a:r>
          </a:p>
          <a:p>
            <a:r>
              <a:rPr lang="en-US" dirty="0" err="1" smtClean="0"/>
              <a:t>Lysogeny</a:t>
            </a:r>
            <a:r>
              <a:rPr lang="en-US" dirty="0" smtClean="0"/>
              <a:t>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4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4174"/>
            <a:ext cx="7408333" cy="4355795"/>
          </a:xfrm>
        </p:spPr>
        <p:txBody>
          <a:bodyPr>
            <a:normAutofit/>
          </a:bodyPr>
          <a:lstStyle/>
          <a:p>
            <a:r>
              <a:rPr lang="en-US" dirty="0" smtClean="0"/>
              <a:t>Compare (SEQUENCE-SIMILAR-TO) each lysogenic, </a:t>
            </a:r>
            <a:r>
              <a:rPr lang="en-US" dirty="0" err="1" smtClean="0"/>
              <a:t>mycobacteriophage</a:t>
            </a:r>
            <a:r>
              <a:rPr lang="en-US" dirty="0" smtClean="0"/>
              <a:t> to a list of all mycobacteria in </a:t>
            </a:r>
            <a:r>
              <a:rPr lang="en-US" dirty="0" err="1" smtClean="0"/>
              <a:t>BioBIKE</a:t>
            </a:r>
            <a:r>
              <a:rPr lang="en-US" dirty="0"/>
              <a:t> (</a:t>
            </a:r>
            <a:r>
              <a:rPr lang="en-US" dirty="0" err="1" smtClean="0"/>
              <a:t>PhAnToMe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the highest hit against each unique bacterium, compare the associated bacterial protein against *all-phages*</a:t>
            </a:r>
          </a:p>
          <a:p>
            <a:r>
              <a:rPr lang="en-US" dirty="0" smtClean="0"/>
              <a:t>If a set of phages have similar levels of homology, analysis of attachment sites is undergone, along with a GC content analysis to best predict major </a:t>
            </a:r>
            <a:r>
              <a:rPr lang="en-US" dirty="0" err="1" smtClean="0"/>
              <a:t>prophage</a:t>
            </a:r>
            <a:r>
              <a:rPr lang="en-US" dirty="0" smtClean="0"/>
              <a:t> sequences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84297"/>
            <a:ext cx="8017601" cy="3450696"/>
          </a:xfrm>
        </p:spPr>
        <p:txBody>
          <a:bodyPr/>
          <a:lstStyle/>
          <a:p>
            <a:r>
              <a:rPr lang="en-US" dirty="0" smtClean="0"/>
              <a:t>Example: Comparison of Mycobacterium-phage-</a:t>
            </a:r>
            <a:r>
              <a:rPr lang="en-US" dirty="0" err="1" smtClean="0"/>
              <a:t>Tweety</a:t>
            </a:r>
            <a:endParaRPr lang="en-US" dirty="0" smtClean="0"/>
          </a:p>
          <a:p>
            <a:r>
              <a:rPr lang="en-US" dirty="0" smtClean="0"/>
              <a:t>43.6% ID  (e-value = 8.00e-100) with </a:t>
            </a:r>
            <a:r>
              <a:rPr lang="is-IS" dirty="0"/>
              <a:t>Mycobacterium-Marinum-</a:t>
            </a:r>
            <a:r>
              <a:rPr lang="is-IS" dirty="0" smtClean="0"/>
              <a:t>M’s p</a:t>
            </a:r>
            <a:r>
              <a:rPr lang="en-US" dirty="0" smtClean="0"/>
              <a:t>3540</a:t>
            </a:r>
          </a:p>
          <a:p>
            <a:r>
              <a:rPr lang="en-US" dirty="0" smtClean="0"/>
              <a:t>Outranked by several phages, namely </a:t>
            </a:r>
            <a:r>
              <a:rPr lang="pl-PL" dirty="0"/>
              <a:t>Mycobacterium-Phage-</a:t>
            </a:r>
            <a:r>
              <a:rPr lang="pl-PL" dirty="0" smtClean="0"/>
              <a:t>Pacc40, 43.8% ID (e-</a:t>
            </a:r>
            <a:r>
              <a:rPr lang="pl-PL" dirty="0" err="1" smtClean="0"/>
              <a:t>value</a:t>
            </a:r>
            <a:r>
              <a:rPr lang="pl-PL" dirty="0" smtClean="0"/>
              <a:t> = </a:t>
            </a:r>
            <a:r>
              <a:rPr lang="en-US" dirty="0" smtClean="0"/>
              <a:t>1.0e-100)</a:t>
            </a:r>
          </a:p>
          <a:p>
            <a:pPr lvl="1"/>
            <a:r>
              <a:rPr lang="en-US" dirty="0" smtClean="0"/>
              <a:t>Subject to attachment site and GC content analysis</a:t>
            </a:r>
          </a:p>
          <a:p>
            <a:endParaRPr lang="en-US" dirty="0" smtClean="0"/>
          </a:p>
          <a:p>
            <a:r>
              <a:rPr lang="en-US" dirty="0" smtClean="0"/>
              <a:t>Continue examining the rest of the </a:t>
            </a:r>
            <a:r>
              <a:rPr lang="en-US" dirty="0" err="1" smtClean="0"/>
              <a:t>mycobacteriophages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59748"/>
            <a:ext cx="9144000" cy="89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4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 Sequence similarity with mycobacterium </a:t>
            </a:r>
            <a:r>
              <a:rPr lang="en-US" dirty="0" err="1" smtClean="0"/>
              <a:t>marinium</a:t>
            </a:r>
            <a:r>
              <a:rPr lang="en-US" dirty="0" smtClean="0"/>
              <a:t> M.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2696035"/>
            <a:ext cx="9093200" cy="348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1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“PHAST: A Fast Phage Search Tool.” You Zhou, </a:t>
            </a:r>
            <a:r>
              <a:rPr lang="en-US" dirty="0" err="1"/>
              <a:t>Yongjie</a:t>
            </a:r>
            <a:r>
              <a:rPr lang="en-US" dirty="0"/>
              <a:t> Liang, </a:t>
            </a:r>
            <a:r>
              <a:rPr lang="en-US" dirty="0" err="1"/>
              <a:t>Karlene</a:t>
            </a:r>
            <a:r>
              <a:rPr lang="en-US" dirty="0"/>
              <a:t> H. Lynch, Jonathan J. Dennis and David S. </a:t>
            </a:r>
            <a:r>
              <a:rPr lang="en-US" dirty="0" err="1" smtClean="0"/>
              <a:t>Wishart</a:t>
            </a:r>
            <a:r>
              <a:rPr lang="en-US" dirty="0"/>
              <a:t> </a:t>
            </a:r>
          </a:p>
          <a:p>
            <a:r>
              <a:rPr lang="en-US" dirty="0"/>
              <a:t> “</a:t>
            </a:r>
            <a:r>
              <a:rPr lang="en-US" dirty="0" err="1"/>
              <a:t>Phage_Finder</a:t>
            </a:r>
            <a:r>
              <a:rPr lang="en-US" dirty="0"/>
              <a:t>: Automated identification and classification of </a:t>
            </a:r>
            <a:r>
              <a:rPr lang="en-US" dirty="0" err="1"/>
              <a:t>prophage</a:t>
            </a:r>
            <a:r>
              <a:rPr lang="en-US" dirty="0"/>
              <a:t> regions in complete bacterial genome sequences.” Derrick E. </a:t>
            </a:r>
            <a:r>
              <a:rPr lang="en-US" dirty="0" err="1" smtClean="0"/>
              <a:t>Fouts</a:t>
            </a:r>
            <a:endParaRPr lang="en-US" dirty="0"/>
          </a:p>
          <a:p>
            <a:r>
              <a:rPr lang="en-US" dirty="0"/>
              <a:t>“</a:t>
            </a:r>
            <a:r>
              <a:rPr lang="en-US" dirty="0" err="1"/>
              <a:t>Prophage</a:t>
            </a:r>
            <a:r>
              <a:rPr lang="en-US" dirty="0"/>
              <a:t> Finder: A </a:t>
            </a:r>
            <a:r>
              <a:rPr lang="en-US" dirty="0" err="1"/>
              <a:t>Prophage</a:t>
            </a:r>
            <a:r>
              <a:rPr lang="en-US" dirty="0"/>
              <a:t> Loci Prediction Tool for Prokaryotic Genome Sequences.” M. Bose and Robert D. </a:t>
            </a:r>
            <a:r>
              <a:rPr lang="en-US" dirty="0" smtClean="0"/>
              <a:t>Barber</a:t>
            </a:r>
            <a:endParaRPr lang="en-US" dirty="0"/>
          </a:p>
          <a:p>
            <a:r>
              <a:rPr lang="en-US" dirty="0"/>
              <a:t>“Detecting anomalous gene clusters and pathogenicity islands in diverse bacterial genomes.” Samuel </a:t>
            </a:r>
            <a:r>
              <a:rPr lang="en-US" dirty="0" err="1" smtClean="0"/>
              <a:t>Karlin</a:t>
            </a:r>
            <a:endParaRPr lang="en-US" dirty="0"/>
          </a:p>
          <a:p>
            <a:r>
              <a:rPr lang="en-US" dirty="0"/>
              <a:t>“Searching for a ''Hidden'' </a:t>
            </a:r>
            <a:r>
              <a:rPr lang="en-US" dirty="0" err="1"/>
              <a:t>Prophage</a:t>
            </a:r>
            <a:r>
              <a:rPr lang="en-US" dirty="0"/>
              <a:t> in a Marine Bacterium.” </a:t>
            </a:r>
            <a:r>
              <a:rPr lang="en-US" dirty="0" err="1"/>
              <a:t>Yanlin</a:t>
            </a:r>
            <a:r>
              <a:rPr lang="en-US" dirty="0"/>
              <a:t> Zhao, </a:t>
            </a:r>
            <a:r>
              <a:rPr lang="en-US" dirty="0" err="1"/>
              <a:t>Kui</a:t>
            </a:r>
            <a:r>
              <a:rPr lang="en-US" dirty="0"/>
              <a:t> Wang, Hans-Wolfgang Ackermann, Rolf U. </a:t>
            </a:r>
            <a:r>
              <a:rPr lang="en-US" dirty="0" err="1"/>
              <a:t>Halden</a:t>
            </a:r>
            <a:r>
              <a:rPr lang="en-US" dirty="0"/>
              <a:t>, </a:t>
            </a:r>
            <a:r>
              <a:rPr lang="en-US" dirty="0" err="1"/>
              <a:t>Nianzhi</a:t>
            </a:r>
            <a:r>
              <a:rPr lang="en-US" dirty="0"/>
              <a:t> Jiao and </a:t>
            </a:r>
            <a:r>
              <a:rPr lang="en-US" dirty="0" err="1"/>
              <a:t>Feng</a:t>
            </a:r>
            <a:r>
              <a:rPr lang="en-US" dirty="0"/>
              <a:t> </a:t>
            </a:r>
            <a:r>
              <a:rPr lang="en-US" dirty="0" smtClean="0"/>
              <a:t>Chen</a:t>
            </a:r>
            <a:endParaRPr lang="en-US" dirty="0"/>
          </a:p>
          <a:p>
            <a:r>
              <a:rPr lang="en-US" dirty="0"/>
              <a:t>“Switches in Bacteriophage Lambda Development.” Amos B. Oppenheim, Oren </a:t>
            </a:r>
            <a:r>
              <a:rPr lang="en-US" dirty="0" err="1"/>
              <a:t>Kobiler</a:t>
            </a:r>
            <a:r>
              <a:rPr lang="en-US" dirty="0"/>
              <a:t>, Joel </a:t>
            </a:r>
            <a:r>
              <a:rPr lang="en-US" dirty="0" err="1"/>
              <a:t>Stavans</a:t>
            </a:r>
            <a:r>
              <a:rPr lang="en-US" dirty="0"/>
              <a:t>, Donald L. Court, and </a:t>
            </a:r>
            <a:r>
              <a:rPr lang="en-US" dirty="0" err="1"/>
              <a:t>Sankar</a:t>
            </a:r>
            <a:r>
              <a:rPr lang="en-US" dirty="0"/>
              <a:t> </a:t>
            </a:r>
            <a:r>
              <a:rPr lang="en-US" dirty="0" err="1"/>
              <a:t>Adhya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8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328</TotalTime>
  <Words>196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Identifying probable prophage DNA in mycobacterial genomes </vt:lpstr>
      <vt:lpstr>Experimental Design</vt:lpstr>
      <vt:lpstr>Result</vt:lpstr>
      <vt:lpstr>Ex. Sequence similarity with mycobacterium marinium M.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C</dc:creator>
  <cp:lastModifiedBy>R C</cp:lastModifiedBy>
  <cp:revision>8</cp:revision>
  <dcterms:created xsi:type="dcterms:W3CDTF">2013-04-25T02:47:26Z</dcterms:created>
  <dcterms:modified xsi:type="dcterms:W3CDTF">2013-04-25T08:15:59Z</dcterms:modified>
</cp:coreProperties>
</file>