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81" r:id="rId3"/>
    <p:sldId id="283" r:id="rId4"/>
    <p:sldId id="284" r:id="rId5"/>
    <p:sldId id="282" r:id="rId6"/>
    <p:sldId id="285" r:id="rId7"/>
    <p:sldId id="286" r:id="rId8"/>
    <p:sldId id="257" r:id="rId9"/>
    <p:sldId id="287" r:id="rId10"/>
    <p:sldId id="288" r:id="rId11"/>
    <p:sldId id="289" r:id="rId12"/>
    <p:sldId id="278" r:id="rId13"/>
    <p:sldId id="260" r:id="rId14"/>
    <p:sldId id="290" r:id="rId15"/>
    <p:sldId id="279" r:id="rId16"/>
    <p:sldId id="277" r:id="rId17"/>
    <p:sldId id="291" r:id="rId18"/>
    <p:sldId id="292" r:id="rId19"/>
    <p:sldId id="293" r:id="rId20"/>
    <p:sldId id="294" r:id="rId21"/>
    <p:sldId id="295" r:id="rId22"/>
    <p:sldId id="29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94" autoAdjust="0"/>
    <p:restoredTop sz="94714" autoAdjust="0"/>
  </p:normalViewPr>
  <p:slideViewPr>
    <p:cSldViewPr>
      <p:cViewPr varScale="1">
        <p:scale>
          <a:sx n="84" d="100"/>
          <a:sy n="84" d="100"/>
        </p:scale>
        <p:origin x="-1056" y="-78"/>
      </p:cViewPr>
      <p:guideLst>
        <p:guide orient="horz" pos="2160"/>
        <p:guide pos="2880"/>
      </p:guideLst>
    </p:cSldViewPr>
  </p:slideViewPr>
  <p:outlineViewPr>
    <p:cViewPr>
      <p:scale>
        <a:sx n="33" d="100"/>
        <a:sy n="33" d="100"/>
      </p:scale>
      <p:origin x="18"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C51B44-A7CD-47F6-B2E7-E1D5D566263C}" type="datetimeFigureOut">
              <a:rPr lang="en-US" smtClean="0"/>
              <a:pPr/>
              <a:t>5/6/2009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63EF4E-B2B2-4D30-B5AD-401D4643D30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63EF4E-B2B2-4D30-B5AD-401D4643D304}"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B40478-2B37-4EF0-8DB8-33A32588E46D}" type="datetimeFigureOut">
              <a:rPr lang="en-US" smtClean="0"/>
              <a:pPr/>
              <a:t>5/6/2009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F2A070-F68A-4EB8-A429-93DAAC97E50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B40478-2B37-4EF0-8DB8-33A32588E46D}" type="datetimeFigureOut">
              <a:rPr lang="en-US" smtClean="0"/>
              <a:pPr/>
              <a:t>5/6/2009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F2A070-F68A-4EB8-A429-93DAAC97E50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B40478-2B37-4EF0-8DB8-33A32588E46D}" type="datetimeFigureOut">
              <a:rPr lang="en-US" smtClean="0"/>
              <a:pPr/>
              <a:t>5/6/2009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F2A070-F68A-4EB8-A429-93DAAC97E50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B40478-2B37-4EF0-8DB8-33A32588E46D}" type="datetimeFigureOut">
              <a:rPr lang="en-US" smtClean="0"/>
              <a:pPr/>
              <a:t>5/6/2009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F2A070-F68A-4EB8-A429-93DAAC97E50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B40478-2B37-4EF0-8DB8-33A32588E46D}" type="datetimeFigureOut">
              <a:rPr lang="en-US" smtClean="0"/>
              <a:pPr/>
              <a:t>5/6/2009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F2A070-F68A-4EB8-A429-93DAAC97E50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B40478-2B37-4EF0-8DB8-33A32588E46D}" type="datetimeFigureOut">
              <a:rPr lang="en-US" smtClean="0"/>
              <a:pPr/>
              <a:t>5/6/2009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F2A070-F68A-4EB8-A429-93DAAC97E50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B40478-2B37-4EF0-8DB8-33A32588E46D}" type="datetimeFigureOut">
              <a:rPr lang="en-US" smtClean="0"/>
              <a:pPr/>
              <a:t>5/6/2009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F2A070-F68A-4EB8-A429-93DAAC97E50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B40478-2B37-4EF0-8DB8-33A32588E46D}" type="datetimeFigureOut">
              <a:rPr lang="en-US" smtClean="0"/>
              <a:pPr/>
              <a:t>5/6/2009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F2A070-F68A-4EB8-A429-93DAAC97E50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B40478-2B37-4EF0-8DB8-33A32588E46D}" type="datetimeFigureOut">
              <a:rPr lang="en-US" smtClean="0"/>
              <a:pPr/>
              <a:t>5/6/2009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F2A070-F68A-4EB8-A429-93DAAC97E50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B40478-2B37-4EF0-8DB8-33A32588E46D}" type="datetimeFigureOut">
              <a:rPr lang="en-US" smtClean="0"/>
              <a:pPr/>
              <a:t>5/6/2009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F2A070-F68A-4EB8-A429-93DAAC97E50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B40478-2B37-4EF0-8DB8-33A32588E46D}" type="datetimeFigureOut">
              <a:rPr lang="en-US" smtClean="0"/>
              <a:pPr/>
              <a:t>5/6/2009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F2A070-F68A-4EB8-A429-93DAAC97E50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B40478-2B37-4EF0-8DB8-33A32588E46D}" type="datetimeFigureOut">
              <a:rPr lang="en-US" smtClean="0"/>
              <a:pPr/>
              <a:t>5/6/2009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2A070-F68A-4EB8-A429-93DAAC97E50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Danielle Bartholomew</a:t>
            </a:r>
            <a:endParaRPr lang="en-US" dirty="0"/>
          </a:p>
        </p:txBody>
      </p:sp>
      <p:sp>
        <p:nvSpPr>
          <p:cNvPr id="3" name="Subtitle 2"/>
          <p:cNvSpPr>
            <a:spLocks noGrp="1"/>
          </p:cNvSpPr>
          <p:nvPr>
            <p:ph type="subTitle" idx="1"/>
          </p:nvPr>
        </p:nvSpPr>
        <p:spPr/>
        <p:txBody>
          <a:bodyPr/>
          <a:lstStyle/>
          <a:p>
            <a:r>
              <a:rPr lang="en-US" dirty="0" smtClean="0"/>
              <a:t>Viral Metagenome Final Report</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Reading Frames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10 predicted proteins! Not bad, chuck!</a:t>
            </a:r>
          </a:p>
          <a:p>
            <a:r>
              <a:rPr lang="en-US" dirty="0" smtClean="0"/>
              <a:t>Except…we are only going to use 4 of them. </a:t>
            </a:r>
          </a:p>
          <a:p>
            <a:r>
              <a:rPr lang="en-US" dirty="0" smtClean="0"/>
              <a:t>Predicted genes that are &lt;150-200 are usually considered “garbage.”</a:t>
            </a:r>
          </a:p>
          <a:p>
            <a:r>
              <a:rPr lang="en-US" dirty="0" smtClean="0"/>
              <a:t>So, we have 4 genes </a:t>
            </a:r>
            <a:r>
              <a:rPr lang="en-US" dirty="0" smtClean="0"/>
              <a:t>with coordinates: </a:t>
            </a:r>
            <a:endParaRPr lang="en-US" dirty="0" smtClean="0"/>
          </a:p>
          <a:p>
            <a:r>
              <a:rPr lang="en-US" dirty="0" smtClean="0"/>
              <a:t>from </a:t>
            </a:r>
            <a:r>
              <a:rPr lang="en-US" dirty="0" smtClean="0"/>
              <a:t>0 to </a:t>
            </a:r>
            <a:r>
              <a:rPr lang="en-US" dirty="0" smtClean="0"/>
              <a:t>319 (orange)</a:t>
            </a:r>
            <a:endParaRPr lang="en-US" dirty="0" smtClean="0"/>
          </a:p>
          <a:p>
            <a:r>
              <a:rPr lang="en-US" dirty="0" smtClean="0"/>
              <a:t>from </a:t>
            </a:r>
            <a:r>
              <a:rPr lang="en-US" dirty="0" smtClean="0"/>
              <a:t>1434 to </a:t>
            </a:r>
            <a:r>
              <a:rPr lang="en-US" dirty="0" smtClean="0"/>
              <a:t>1715(green)</a:t>
            </a:r>
          </a:p>
          <a:p>
            <a:r>
              <a:rPr lang="en-US" dirty="0" smtClean="0"/>
              <a:t>from 3229 to </a:t>
            </a:r>
            <a:r>
              <a:rPr lang="en-US" dirty="0" smtClean="0"/>
              <a:t>3537(blue)</a:t>
            </a:r>
          </a:p>
          <a:p>
            <a:r>
              <a:rPr lang="en-US" dirty="0" smtClean="0"/>
              <a:t>from </a:t>
            </a:r>
            <a:r>
              <a:rPr lang="en-US" dirty="0" smtClean="0"/>
              <a:t>3612 to </a:t>
            </a:r>
            <a:r>
              <a:rPr lang="en-US" dirty="0" smtClean="0"/>
              <a:t>3983(purple)</a:t>
            </a:r>
            <a:endParaRPr lang="en-US" dirty="0" smtClean="0"/>
          </a:p>
          <a:p>
            <a:endParaRPr lang="en-US" dirty="0"/>
          </a:p>
        </p:txBody>
      </p:sp>
      <p:cxnSp>
        <p:nvCxnSpPr>
          <p:cNvPr id="4" name="Straight Connector 3"/>
          <p:cNvCxnSpPr/>
          <p:nvPr/>
        </p:nvCxnSpPr>
        <p:spPr>
          <a:xfrm>
            <a:off x="914400" y="6400800"/>
            <a:ext cx="73152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914400" y="6248400"/>
            <a:ext cx="533400" cy="1524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6" name="Rectangle 5"/>
          <p:cNvSpPr/>
          <p:nvPr/>
        </p:nvSpPr>
        <p:spPr>
          <a:xfrm>
            <a:off x="3505200" y="6248400"/>
            <a:ext cx="381000" cy="1524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7" name="Rectangle 6"/>
          <p:cNvSpPr/>
          <p:nvPr/>
        </p:nvSpPr>
        <p:spPr>
          <a:xfrm>
            <a:off x="6934200" y="6248400"/>
            <a:ext cx="457200" cy="1524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8" name="Rectangle 7"/>
          <p:cNvSpPr/>
          <p:nvPr/>
        </p:nvSpPr>
        <p:spPr>
          <a:xfrm>
            <a:off x="7543800" y="6248400"/>
            <a:ext cx="609600" cy="1524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BLAST!!!</a:t>
            </a:r>
            <a:endParaRPr lang="en-US" dirty="0"/>
          </a:p>
        </p:txBody>
      </p:sp>
      <p:sp>
        <p:nvSpPr>
          <p:cNvPr id="5" name="Content Placeholder 4"/>
          <p:cNvSpPr>
            <a:spLocks noGrp="1"/>
          </p:cNvSpPr>
          <p:nvPr>
            <p:ph idx="1"/>
          </p:nvPr>
        </p:nvSpPr>
        <p:spPr>
          <a:xfrm>
            <a:off x="457200" y="1600200"/>
            <a:ext cx="3276600" cy="4525963"/>
          </a:xfrm>
        </p:spPr>
        <p:txBody>
          <a:bodyPr>
            <a:normAutofit fontScale="47500" lnSpcReduction="20000"/>
          </a:bodyPr>
          <a:lstStyle/>
          <a:p>
            <a:r>
              <a:rPr lang="en-US" dirty="0" smtClean="0"/>
              <a:t>So, where DID Chuck come from…? To find out I used </a:t>
            </a:r>
            <a:r>
              <a:rPr lang="en-US" dirty="0" err="1" smtClean="0"/>
              <a:t>blastx</a:t>
            </a:r>
            <a:r>
              <a:rPr lang="en-US" dirty="0" smtClean="0"/>
              <a:t>, </a:t>
            </a:r>
            <a:r>
              <a:rPr lang="en-US" dirty="0" err="1" smtClean="0"/>
              <a:t>blastn</a:t>
            </a:r>
            <a:r>
              <a:rPr lang="en-US" dirty="0" smtClean="0"/>
              <a:t>, and blast protein database.</a:t>
            </a:r>
          </a:p>
          <a:p>
            <a:r>
              <a:rPr lang="en-US" b="1" dirty="0" smtClean="0"/>
              <a:t>B</a:t>
            </a:r>
            <a:r>
              <a:rPr lang="en-US" dirty="0" smtClean="0"/>
              <a:t>asic </a:t>
            </a:r>
            <a:r>
              <a:rPr lang="en-US" b="1" dirty="0" smtClean="0"/>
              <a:t>L</a:t>
            </a:r>
            <a:r>
              <a:rPr lang="en-US" dirty="0" smtClean="0"/>
              <a:t>ocal </a:t>
            </a:r>
            <a:r>
              <a:rPr lang="en-US" b="1" dirty="0" smtClean="0"/>
              <a:t>A</a:t>
            </a:r>
            <a:r>
              <a:rPr lang="en-US" dirty="0" smtClean="0"/>
              <a:t>lignment </a:t>
            </a:r>
            <a:r>
              <a:rPr lang="en-US" b="1" dirty="0" smtClean="0"/>
              <a:t>S</a:t>
            </a:r>
            <a:r>
              <a:rPr lang="en-US" dirty="0" smtClean="0"/>
              <a:t>earch </a:t>
            </a:r>
            <a:r>
              <a:rPr lang="en-US" b="1" dirty="0" smtClean="0"/>
              <a:t>T</a:t>
            </a:r>
            <a:r>
              <a:rPr lang="en-US" dirty="0" smtClean="0"/>
              <a:t>ool, or </a:t>
            </a:r>
            <a:r>
              <a:rPr lang="en-US" b="1" dirty="0" smtClean="0"/>
              <a:t>BLAST</a:t>
            </a:r>
            <a:r>
              <a:rPr lang="en-US" dirty="0" smtClean="0"/>
              <a:t>, is </a:t>
            </a:r>
            <a:r>
              <a:rPr lang="en-US" dirty="0" smtClean="0"/>
              <a:t>a web-based program </a:t>
            </a:r>
            <a:r>
              <a:rPr lang="en-US" dirty="0" smtClean="0"/>
              <a:t>for </a:t>
            </a:r>
            <a:r>
              <a:rPr lang="en-US" dirty="0" smtClean="0"/>
              <a:t>comparing biological </a:t>
            </a:r>
            <a:r>
              <a:rPr lang="en-US" dirty="0" smtClean="0"/>
              <a:t>sequence information, such as the amino-acid sequences of different proteins or the nucleotides of DNA sequences. A BLAST search enables </a:t>
            </a:r>
            <a:r>
              <a:rPr lang="en-US" dirty="0" smtClean="0"/>
              <a:t>someone to compare </a:t>
            </a:r>
            <a:r>
              <a:rPr lang="en-US" dirty="0" smtClean="0"/>
              <a:t>a </a:t>
            </a:r>
            <a:r>
              <a:rPr lang="en-US" dirty="0" smtClean="0"/>
              <a:t>sequence </a:t>
            </a:r>
            <a:r>
              <a:rPr lang="en-US" dirty="0" smtClean="0"/>
              <a:t>with a library or database of sequences, and identify library sequences that resemble the query sequence above a certain threshold</a:t>
            </a:r>
            <a:r>
              <a:rPr lang="en-US" dirty="0" smtClean="0"/>
              <a:t>.</a:t>
            </a:r>
          </a:p>
          <a:p>
            <a:r>
              <a:rPr lang="en-US" dirty="0" err="1" smtClean="0"/>
              <a:t>Blastx</a:t>
            </a:r>
            <a:r>
              <a:rPr lang="en-US" dirty="0" smtClean="0"/>
              <a:t>: compares translated DNA to known proteins.</a:t>
            </a:r>
          </a:p>
          <a:p>
            <a:r>
              <a:rPr lang="en-US" dirty="0" err="1" smtClean="0"/>
              <a:t>Blastn</a:t>
            </a:r>
            <a:r>
              <a:rPr lang="en-US" dirty="0" smtClean="0"/>
              <a:t>: compares DNA to DNA.</a:t>
            </a:r>
          </a:p>
          <a:p>
            <a:r>
              <a:rPr lang="en-US" dirty="0" smtClean="0"/>
              <a:t>Blast PDB (protein database): compares a protein sequence to known protein sequences.</a:t>
            </a:r>
            <a:endParaRPr lang="en-US" dirty="0"/>
          </a:p>
        </p:txBody>
      </p:sp>
      <p:pic>
        <p:nvPicPr>
          <p:cNvPr id="5123" name="Picture 3"/>
          <p:cNvPicPr>
            <a:picLocks noChangeAspect="1" noChangeArrowheads="1"/>
          </p:cNvPicPr>
          <p:nvPr/>
        </p:nvPicPr>
        <p:blipFill>
          <a:blip r:embed="rId2"/>
          <a:srcRect/>
          <a:stretch>
            <a:fillRect/>
          </a:stretch>
        </p:blipFill>
        <p:spPr bwMode="auto">
          <a:xfrm>
            <a:off x="4724400" y="1524000"/>
            <a:ext cx="3848100" cy="4755152"/>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304800"/>
            <a:ext cx="7239000" cy="646331"/>
          </a:xfrm>
          <a:prstGeom prst="rect">
            <a:avLst/>
          </a:prstGeom>
          <a:noFill/>
        </p:spPr>
        <p:txBody>
          <a:bodyPr wrap="square" rtlCol="0">
            <a:spAutoFit/>
          </a:bodyPr>
          <a:lstStyle/>
          <a:p>
            <a:pPr>
              <a:buFont typeface="Arial" pitchFamily="34" charset="0"/>
              <a:buChar char="•"/>
            </a:pPr>
            <a:r>
              <a:rPr lang="en-US" b="1" dirty="0" err="1" smtClean="0"/>
              <a:t>Blastx</a:t>
            </a:r>
            <a:r>
              <a:rPr lang="en-US" b="1" dirty="0" smtClean="0"/>
              <a:t> </a:t>
            </a:r>
            <a:r>
              <a:rPr lang="en-US" b="1" dirty="0" smtClean="0"/>
              <a:t>Results Open reading Frame 3- </a:t>
            </a:r>
            <a:r>
              <a:rPr lang="en-US" b="1" dirty="0" smtClean="0"/>
              <a:t>translated nucleotide bases to known proteins</a:t>
            </a:r>
            <a:endParaRPr lang="en-US" b="1" dirty="0"/>
          </a:p>
        </p:txBody>
      </p:sp>
      <p:sp>
        <p:nvSpPr>
          <p:cNvPr id="5" name="Rectangle 4"/>
          <p:cNvSpPr/>
          <p:nvPr/>
        </p:nvSpPr>
        <p:spPr>
          <a:xfrm>
            <a:off x="914400" y="914400"/>
            <a:ext cx="5562600" cy="3048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6" name="TextBox 5"/>
          <p:cNvSpPr txBox="1"/>
          <p:nvPr/>
        </p:nvSpPr>
        <p:spPr>
          <a:xfrm>
            <a:off x="838200" y="1143000"/>
            <a:ext cx="4724400" cy="584775"/>
          </a:xfrm>
          <a:prstGeom prst="rect">
            <a:avLst/>
          </a:prstGeom>
          <a:noFill/>
        </p:spPr>
        <p:txBody>
          <a:bodyPr wrap="square" rtlCol="0">
            <a:spAutoFit/>
          </a:bodyPr>
          <a:lstStyle/>
          <a:p>
            <a:r>
              <a:rPr lang="en-US" sz="1600" dirty="0" smtClean="0"/>
              <a:t>protein of unknown function DUF205 </a:t>
            </a:r>
          </a:p>
          <a:p>
            <a:r>
              <a:rPr lang="en-US" sz="1600" dirty="0" smtClean="0"/>
              <a:t>[</a:t>
            </a:r>
            <a:r>
              <a:rPr lang="en-US" sz="1600" dirty="0" err="1" smtClean="0"/>
              <a:t>Thermotogales</a:t>
            </a:r>
            <a:r>
              <a:rPr lang="en-US" sz="1600" dirty="0" smtClean="0"/>
              <a:t> bacterium TBF 19.5.1] E=1e-12</a:t>
            </a:r>
            <a:endParaRPr lang="en-US" sz="1600" dirty="0"/>
          </a:p>
        </p:txBody>
      </p:sp>
      <p:sp>
        <p:nvSpPr>
          <p:cNvPr id="7" name="Rectangle 6"/>
          <p:cNvSpPr/>
          <p:nvPr/>
        </p:nvSpPr>
        <p:spPr>
          <a:xfrm>
            <a:off x="1600200" y="1676400"/>
            <a:ext cx="1600200" cy="1524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8" name="Rectangle 7"/>
          <p:cNvSpPr/>
          <p:nvPr/>
        </p:nvSpPr>
        <p:spPr>
          <a:xfrm>
            <a:off x="914400" y="2514600"/>
            <a:ext cx="4953000" cy="3048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9" name="TextBox 8"/>
          <p:cNvSpPr txBox="1"/>
          <p:nvPr/>
        </p:nvSpPr>
        <p:spPr>
          <a:xfrm>
            <a:off x="1828800" y="2819400"/>
            <a:ext cx="3124200" cy="584775"/>
          </a:xfrm>
          <a:prstGeom prst="rect">
            <a:avLst/>
          </a:prstGeom>
          <a:noFill/>
        </p:spPr>
        <p:txBody>
          <a:bodyPr wrap="square" rtlCol="0">
            <a:spAutoFit/>
          </a:bodyPr>
          <a:lstStyle/>
          <a:p>
            <a:r>
              <a:rPr lang="en-US" sz="1600" dirty="0" smtClean="0"/>
              <a:t>hypothetical protein aq_765 [</a:t>
            </a:r>
            <a:r>
              <a:rPr lang="en-US" sz="1600" dirty="0" err="1" smtClean="0"/>
              <a:t>Aquifex</a:t>
            </a:r>
            <a:r>
              <a:rPr lang="en-US" sz="1600" dirty="0" smtClean="0"/>
              <a:t> </a:t>
            </a:r>
            <a:r>
              <a:rPr lang="en-US" sz="1600" dirty="0" err="1" smtClean="0"/>
              <a:t>aeolicus</a:t>
            </a:r>
            <a:r>
              <a:rPr lang="en-US" sz="1600" dirty="0" smtClean="0"/>
              <a:t> VF5] E=8e-22 </a:t>
            </a:r>
            <a:endParaRPr lang="en-US" sz="1600" dirty="0"/>
          </a:p>
        </p:txBody>
      </p:sp>
      <p:sp>
        <p:nvSpPr>
          <p:cNvPr id="10" name="Rectangle 9"/>
          <p:cNvSpPr/>
          <p:nvPr/>
        </p:nvSpPr>
        <p:spPr>
          <a:xfrm>
            <a:off x="1219200" y="3352800"/>
            <a:ext cx="4495800" cy="152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 name="TextBox 10"/>
          <p:cNvSpPr txBox="1"/>
          <p:nvPr/>
        </p:nvSpPr>
        <p:spPr>
          <a:xfrm>
            <a:off x="1371600" y="3581400"/>
            <a:ext cx="4648200" cy="338554"/>
          </a:xfrm>
          <a:prstGeom prst="rect">
            <a:avLst/>
          </a:prstGeom>
          <a:noFill/>
        </p:spPr>
        <p:txBody>
          <a:bodyPr wrap="square" rtlCol="0">
            <a:spAutoFit/>
          </a:bodyPr>
          <a:lstStyle/>
          <a:p>
            <a:r>
              <a:rPr lang="en-US" sz="1600" dirty="0" smtClean="0"/>
              <a:t>hypothetical protein HG1285_06445 E=8e-19</a:t>
            </a:r>
            <a:endParaRPr lang="en-US" sz="1600" dirty="0"/>
          </a:p>
        </p:txBody>
      </p:sp>
      <p:sp>
        <p:nvSpPr>
          <p:cNvPr id="12" name="Rectangle 11"/>
          <p:cNvSpPr/>
          <p:nvPr/>
        </p:nvSpPr>
        <p:spPr>
          <a:xfrm>
            <a:off x="1219200" y="3886200"/>
            <a:ext cx="4495800" cy="152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TextBox 12"/>
          <p:cNvSpPr txBox="1"/>
          <p:nvPr/>
        </p:nvSpPr>
        <p:spPr>
          <a:xfrm>
            <a:off x="1219200" y="3987225"/>
            <a:ext cx="5410200" cy="584775"/>
          </a:xfrm>
          <a:prstGeom prst="rect">
            <a:avLst/>
          </a:prstGeom>
          <a:noFill/>
        </p:spPr>
        <p:txBody>
          <a:bodyPr wrap="square" rtlCol="0">
            <a:spAutoFit/>
          </a:bodyPr>
          <a:lstStyle/>
          <a:p>
            <a:r>
              <a:rPr lang="en-US" sz="1600" dirty="0" err="1" smtClean="0"/>
              <a:t>dolichyl</a:t>
            </a:r>
            <a:r>
              <a:rPr lang="en-US" sz="1600" dirty="0" smtClean="0"/>
              <a:t>-phosphate-mannose-protein </a:t>
            </a:r>
            <a:r>
              <a:rPr lang="en-US" sz="1600" dirty="0" err="1" smtClean="0"/>
              <a:t>mannosyltransferase</a:t>
            </a:r>
            <a:r>
              <a:rPr lang="en-US" sz="1600" dirty="0" smtClean="0"/>
              <a:t> </a:t>
            </a:r>
          </a:p>
          <a:p>
            <a:r>
              <a:rPr lang="en-US" sz="1600" dirty="0" smtClean="0"/>
              <a:t>[</a:t>
            </a:r>
            <a:r>
              <a:rPr lang="en-US" sz="1600" dirty="0" err="1" smtClean="0"/>
              <a:t>Persephonella</a:t>
            </a:r>
            <a:r>
              <a:rPr lang="en-US" sz="1600" dirty="0" smtClean="0"/>
              <a:t> marina EX-H1] E=2e-14</a:t>
            </a:r>
            <a:endParaRPr lang="en-US" sz="1600" dirty="0"/>
          </a:p>
        </p:txBody>
      </p:sp>
      <p:sp>
        <p:nvSpPr>
          <p:cNvPr id="14" name="Rectangle 13"/>
          <p:cNvSpPr/>
          <p:nvPr/>
        </p:nvSpPr>
        <p:spPr>
          <a:xfrm>
            <a:off x="1219200" y="4572000"/>
            <a:ext cx="4419600" cy="152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5" name="TextBox 14"/>
          <p:cNvSpPr txBox="1"/>
          <p:nvPr/>
        </p:nvSpPr>
        <p:spPr>
          <a:xfrm>
            <a:off x="1143000" y="5663625"/>
            <a:ext cx="4419600" cy="584775"/>
          </a:xfrm>
          <a:prstGeom prst="rect">
            <a:avLst/>
          </a:prstGeom>
          <a:noFill/>
        </p:spPr>
        <p:txBody>
          <a:bodyPr wrap="square" rtlCol="0">
            <a:spAutoFit/>
          </a:bodyPr>
          <a:lstStyle/>
          <a:p>
            <a:r>
              <a:rPr lang="en-US" sz="1600" dirty="0" smtClean="0"/>
              <a:t>hypothetical protein HG1285_17085 </a:t>
            </a:r>
          </a:p>
          <a:p>
            <a:r>
              <a:rPr lang="en-US" sz="1600" dirty="0" smtClean="0"/>
              <a:t>[</a:t>
            </a:r>
            <a:r>
              <a:rPr lang="en-US" sz="1600" dirty="0" err="1" smtClean="0"/>
              <a:t>Hydrogenivirga</a:t>
            </a:r>
            <a:r>
              <a:rPr lang="en-US" sz="1600" dirty="0" smtClean="0"/>
              <a:t> sp. 128-5-R1-1] E=1e-13</a:t>
            </a:r>
            <a:endParaRPr lang="en-US" sz="1600" dirty="0"/>
          </a:p>
        </p:txBody>
      </p:sp>
      <p:sp>
        <p:nvSpPr>
          <p:cNvPr id="16" name="Rectangle 15"/>
          <p:cNvSpPr/>
          <p:nvPr/>
        </p:nvSpPr>
        <p:spPr>
          <a:xfrm>
            <a:off x="914400" y="5410200"/>
            <a:ext cx="5715000" cy="3048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7" name="Rectangle 16"/>
          <p:cNvSpPr/>
          <p:nvPr/>
        </p:nvSpPr>
        <p:spPr>
          <a:xfrm>
            <a:off x="1524000" y="6324600"/>
            <a:ext cx="3352800" cy="152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3" name="Rectangle 22"/>
          <p:cNvSpPr/>
          <p:nvPr/>
        </p:nvSpPr>
        <p:spPr>
          <a:xfrm>
            <a:off x="914400" y="1828800"/>
            <a:ext cx="7239000" cy="646331"/>
          </a:xfrm>
          <a:prstGeom prst="rect">
            <a:avLst/>
          </a:prstGeom>
        </p:spPr>
        <p:txBody>
          <a:bodyPr wrap="square">
            <a:spAutoFit/>
          </a:bodyPr>
          <a:lstStyle/>
          <a:p>
            <a:pPr>
              <a:buFont typeface="Arial" pitchFamily="34" charset="0"/>
              <a:buChar char="•"/>
            </a:pPr>
            <a:r>
              <a:rPr lang="en-US" b="1" dirty="0" err="1" smtClean="0"/>
              <a:t>Blastx</a:t>
            </a:r>
            <a:r>
              <a:rPr lang="en-US" b="1" dirty="0" smtClean="0"/>
              <a:t> Results Open reading Frame </a:t>
            </a:r>
            <a:r>
              <a:rPr lang="en-US" b="1" dirty="0" smtClean="0"/>
              <a:t>2- </a:t>
            </a:r>
            <a:r>
              <a:rPr lang="en-US" b="1" dirty="0" smtClean="0"/>
              <a:t>translated nucleotide bases to known proteins</a:t>
            </a:r>
            <a:endParaRPr lang="en-US" b="1" dirty="0"/>
          </a:p>
        </p:txBody>
      </p:sp>
      <p:sp>
        <p:nvSpPr>
          <p:cNvPr id="24" name="Rectangle 23"/>
          <p:cNvSpPr/>
          <p:nvPr/>
        </p:nvSpPr>
        <p:spPr>
          <a:xfrm>
            <a:off x="914400" y="4800600"/>
            <a:ext cx="7315200" cy="646331"/>
          </a:xfrm>
          <a:prstGeom prst="rect">
            <a:avLst/>
          </a:prstGeom>
        </p:spPr>
        <p:txBody>
          <a:bodyPr wrap="square">
            <a:spAutoFit/>
          </a:bodyPr>
          <a:lstStyle/>
          <a:p>
            <a:pPr>
              <a:buFont typeface="Arial" pitchFamily="34" charset="0"/>
              <a:buChar char="•"/>
            </a:pPr>
            <a:r>
              <a:rPr lang="en-US" b="1" dirty="0" err="1" smtClean="0"/>
              <a:t>Blastx</a:t>
            </a:r>
            <a:r>
              <a:rPr lang="en-US" b="1" dirty="0" smtClean="0"/>
              <a:t> Results Open reading Frame </a:t>
            </a:r>
            <a:r>
              <a:rPr lang="en-US" b="1" dirty="0" smtClean="0"/>
              <a:t>2- </a:t>
            </a:r>
            <a:r>
              <a:rPr lang="en-US" b="1" dirty="0" smtClean="0"/>
              <a:t>translated nucleotide bases to known proteins</a:t>
            </a:r>
            <a:endParaRPr lang="en-US"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a:p>
        </p:txBody>
      </p:sp>
      <p:sp>
        <p:nvSpPr>
          <p:cNvPr id="10" name="Rectangle 9"/>
          <p:cNvSpPr/>
          <p:nvPr/>
        </p:nvSpPr>
        <p:spPr>
          <a:xfrm>
            <a:off x="914400" y="914400"/>
            <a:ext cx="5943600" cy="2286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8" name="Rectangle 17"/>
          <p:cNvSpPr/>
          <p:nvPr/>
        </p:nvSpPr>
        <p:spPr>
          <a:xfrm>
            <a:off x="1295400" y="2133600"/>
            <a:ext cx="3505200" cy="152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9" name="TextBox 18"/>
          <p:cNvSpPr txBox="1"/>
          <p:nvPr/>
        </p:nvSpPr>
        <p:spPr>
          <a:xfrm>
            <a:off x="1447800" y="1524000"/>
            <a:ext cx="3276600" cy="523220"/>
          </a:xfrm>
          <a:prstGeom prst="rect">
            <a:avLst/>
          </a:prstGeom>
          <a:noFill/>
        </p:spPr>
        <p:txBody>
          <a:bodyPr wrap="square" rtlCol="0">
            <a:spAutoFit/>
          </a:bodyPr>
          <a:lstStyle/>
          <a:p>
            <a:r>
              <a:rPr lang="en-US" sz="1400" dirty="0" smtClean="0"/>
              <a:t>hypothetical protein aq_676</a:t>
            </a:r>
          </a:p>
          <a:p>
            <a:r>
              <a:rPr lang="en-US" sz="1400" dirty="0" smtClean="0"/>
              <a:t>[</a:t>
            </a:r>
            <a:r>
              <a:rPr lang="en-US" sz="1400" dirty="0" err="1" smtClean="0"/>
              <a:t>Aquifex</a:t>
            </a:r>
            <a:r>
              <a:rPr lang="en-US" sz="1400" dirty="0" smtClean="0"/>
              <a:t> </a:t>
            </a:r>
            <a:r>
              <a:rPr lang="en-US" sz="1400" dirty="0" err="1" smtClean="0"/>
              <a:t>aeolicus</a:t>
            </a:r>
            <a:r>
              <a:rPr lang="en-US" sz="1400" dirty="0" smtClean="0"/>
              <a:t> VF5] </a:t>
            </a:r>
            <a:r>
              <a:rPr lang="en-US" sz="1400" dirty="0" err="1" smtClean="0"/>
              <a:t>Evalue</a:t>
            </a:r>
            <a:r>
              <a:rPr lang="en-US" sz="1400" dirty="0" smtClean="0"/>
              <a:t> = 2e-32</a:t>
            </a:r>
            <a:endParaRPr lang="en-US" sz="1400" dirty="0"/>
          </a:p>
        </p:txBody>
      </p:sp>
      <p:sp>
        <p:nvSpPr>
          <p:cNvPr id="20" name="Rectangle 19"/>
          <p:cNvSpPr/>
          <p:nvPr/>
        </p:nvSpPr>
        <p:spPr>
          <a:xfrm>
            <a:off x="1295400" y="2819400"/>
            <a:ext cx="3505200" cy="152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2" name="TextBox 21"/>
          <p:cNvSpPr txBox="1"/>
          <p:nvPr/>
        </p:nvSpPr>
        <p:spPr>
          <a:xfrm>
            <a:off x="1447800" y="2209800"/>
            <a:ext cx="3733800" cy="523220"/>
          </a:xfrm>
          <a:prstGeom prst="rect">
            <a:avLst/>
          </a:prstGeom>
          <a:noFill/>
        </p:spPr>
        <p:txBody>
          <a:bodyPr wrap="square" rtlCol="0">
            <a:spAutoFit/>
          </a:bodyPr>
          <a:lstStyle/>
          <a:p>
            <a:r>
              <a:rPr lang="en-US" sz="1400" dirty="0" smtClean="0"/>
              <a:t>hypothetical protein HG1285 06440 </a:t>
            </a:r>
          </a:p>
          <a:p>
            <a:r>
              <a:rPr lang="en-US" sz="1400" dirty="0" smtClean="0"/>
              <a:t>[</a:t>
            </a:r>
            <a:r>
              <a:rPr lang="en-US" sz="1400" dirty="0" err="1" smtClean="0"/>
              <a:t>Hydrogenivirga</a:t>
            </a:r>
            <a:r>
              <a:rPr lang="en-US" sz="1400" dirty="0" smtClean="0"/>
              <a:t> sp. 128-5-R1-1] E= 2e-29</a:t>
            </a:r>
            <a:endParaRPr lang="en-US" sz="1400" dirty="0"/>
          </a:p>
        </p:txBody>
      </p:sp>
      <p:sp>
        <p:nvSpPr>
          <p:cNvPr id="23" name="TextBox 22"/>
          <p:cNvSpPr txBox="1"/>
          <p:nvPr/>
        </p:nvSpPr>
        <p:spPr>
          <a:xfrm>
            <a:off x="762000" y="304800"/>
            <a:ext cx="6781800" cy="646331"/>
          </a:xfrm>
          <a:prstGeom prst="rect">
            <a:avLst/>
          </a:prstGeom>
          <a:noFill/>
        </p:spPr>
        <p:txBody>
          <a:bodyPr wrap="square" rtlCol="0">
            <a:spAutoFit/>
          </a:bodyPr>
          <a:lstStyle/>
          <a:p>
            <a:r>
              <a:rPr lang="en-US" b="1" dirty="0" err="1" smtClean="0"/>
              <a:t>Blastx</a:t>
            </a:r>
            <a:r>
              <a:rPr lang="en-US" b="1" dirty="0" smtClean="0"/>
              <a:t> </a:t>
            </a:r>
            <a:r>
              <a:rPr lang="en-US" b="1" dirty="0" smtClean="0"/>
              <a:t>Results Open Reading Frame 4 - </a:t>
            </a:r>
            <a:r>
              <a:rPr lang="en-US" b="1" dirty="0" smtClean="0"/>
              <a:t>translated nucleotide bases to known proteins</a:t>
            </a:r>
            <a:endParaRPr lang="en-US" b="1" dirty="0"/>
          </a:p>
        </p:txBody>
      </p:sp>
      <p:sp>
        <p:nvSpPr>
          <p:cNvPr id="24" name="TextBox 23"/>
          <p:cNvSpPr txBox="1"/>
          <p:nvPr/>
        </p:nvSpPr>
        <p:spPr>
          <a:xfrm>
            <a:off x="1447800" y="2971800"/>
            <a:ext cx="3810000" cy="584775"/>
          </a:xfrm>
          <a:prstGeom prst="rect">
            <a:avLst/>
          </a:prstGeom>
          <a:noFill/>
        </p:spPr>
        <p:txBody>
          <a:bodyPr wrap="square" rtlCol="0">
            <a:spAutoFit/>
          </a:bodyPr>
          <a:lstStyle/>
          <a:p>
            <a:r>
              <a:rPr lang="en-US" sz="1600" dirty="0" smtClean="0"/>
              <a:t>protein of unknown function DUF205 [</a:t>
            </a:r>
            <a:r>
              <a:rPr lang="en-US" sz="1600" dirty="0" err="1" smtClean="0"/>
              <a:t>Hydrogenobaculum</a:t>
            </a:r>
            <a:r>
              <a:rPr lang="en-US" sz="1600" dirty="0" smtClean="0"/>
              <a:t> sp. Y04AAS1] E= 6e-22</a:t>
            </a:r>
            <a:endParaRPr lang="en-US" sz="1600" dirty="0"/>
          </a:p>
        </p:txBody>
      </p:sp>
      <p:sp>
        <p:nvSpPr>
          <p:cNvPr id="25" name="Rectangle 24"/>
          <p:cNvSpPr/>
          <p:nvPr/>
        </p:nvSpPr>
        <p:spPr>
          <a:xfrm>
            <a:off x="1295400" y="3581400"/>
            <a:ext cx="3352800" cy="152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6" name="TextBox 25"/>
          <p:cNvSpPr txBox="1"/>
          <p:nvPr/>
        </p:nvSpPr>
        <p:spPr>
          <a:xfrm>
            <a:off x="1371600" y="3733800"/>
            <a:ext cx="4419600" cy="584775"/>
          </a:xfrm>
          <a:prstGeom prst="rect">
            <a:avLst/>
          </a:prstGeom>
          <a:noFill/>
        </p:spPr>
        <p:txBody>
          <a:bodyPr wrap="square" rtlCol="0">
            <a:spAutoFit/>
          </a:bodyPr>
          <a:lstStyle/>
          <a:p>
            <a:r>
              <a:rPr lang="en-US" sz="1600" dirty="0" smtClean="0"/>
              <a:t>hypothetical protein Pmob_1616 </a:t>
            </a:r>
          </a:p>
          <a:p>
            <a:r>
              <a:rPr lang="en-US" sz="1600" dirty="0" smtClean="0"/>
              <a:t>[</a:t>
            </a:r>
            <a:r>
              <a:rPr lang="en-US" sz="1600" dirty="0" err="1" smtClean="0"/>
              <a:t>Petrotoga</a:t>
            </a:r>
            <a:r>
              <a:rPr lang="en-US" sz="1600" dirty="0" smtClean="0"/>
              <a:t> </a:t>
            </a:r>
            <a:r>
              <a:rPr lang="en-US" sz="1600" dirty="0" err="1" smtClean="0"/>
              <a:t>mobilis</a:t>
            </a:r>
            <a:r>
              <a:rPr lang="en-US" sz="1600" dirty="0" smtClean="0"/>
              <a:t> SJ95] E=2e-21</a:t>
            </a:r>
            <a:endParaRPr lang="en-US" sz="1600" dirty="0"/>
          </a:p>
        </p:txBody>
      </p:sp>
      <p:sp>
        <p:nvSpPr>
          <p:cNvPr id="27" name="Rectangle 26"/>
          <p:cNvSpPr/>
          <p:nvPr/>
        </p:nvSpPr>
        <p:spPr>
          <a:xfrm>
            <a:off x="1295400" y="4267200"/>
            <a:ext cx="3352800" cy="152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8" name="TextBox 27"/>
          <p:cNvSpPr txBox="1"/>
          <p:nvPr/>
        </p:nvSpPr>
        <p:spPr>
          <a:xfrm>
            <a:off x="1295400" y="4419600"/>
            <a:ext cx="5029200" cy="584775"/>
          </a:xfrm>
          <a:prstGeom prst="rect">
            <a:avLst/>
          </a:prstGeom>
          <a:noFill/>
        </p:spPr>
        <p:txBody>
          <a:bodyPr wrap="square" rtlCol="0">
            <a:spAutoFit/>
          </a:bodyPr>
          <a:lstStyle/>
          <a:p>
            <a:r>
              <a:rPr lang="en-US" sz="1600" dirty="0" smtClean="0"/>
              <a:t>hypothetical protein TTHA1203 </a:t>
            </a:r>
          </a:p>
          <a:p>
            <a:r>
              <a:rPr lang="en-US" sz="1600" dirty="0" smtClean="0"/>
              <a:t>[</a:t>
            </a:r>
            <a:r>
              <a:rPr lang="en-US" sz="1600" dirty="0" err="1" smtClean="0"/>
              <a:t>Thermus</a:t>
            </a:r>
            <a:r>
              <a:rPr lang="en-US" sz="1600" dirty="0" smtClean="0"/>
              <a:t> </a:t>
            </a:r>
            <a:r>
              <a:rPr lang="en-US" sz="1600" dirty="0" err="1" smtClean="0"/>
              <a:t>thermophilus</a:t>
            </a:r>
            <a:r>
              <a:rPr lang="en-US" sz="1600" dirty="0" smtClean="0"/>
              <a:t> HB8] E= 9e-19</a:t>
            </a:r>
            <a:endParaRPr lang="en-US" sz="1600" dirty="0"/>
          </a:p>
        </p:txBody>
      </p:sp>
      <p:sp>
        <p:nvSpPr>
          <p:cNvPr id="29" name="Rectangle 28"/>
          <p:cNvSpPr/>
          <p:nvPr/>
        </p:nvSpPr>
        <p:spPr>
          <a:xfrm>
            <a:off x="1295400" y="5029200"/>
            <a:ext cx="3352800" cy="152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0" name="TextBox 29"/>
          <p:cNvSpPr txBox="1"/>
          <p:nvPr/>
        </p:nvSpPr>
        <p:spPr>
          <a:xfrm>
            <a:off x="1295400" y="5181600"/>
            <a:ext cx="4876800" cy="584775"/>
          </a:xfrm>
          <a:prstGeom prst="rect">
            <a:avLst/>
          </a:prstGeom>
          <a:noFill/>
        </p:spPr>
        <p:txBody>
          <a:bodyPr wrap="square" rtlCol="0">
            <a:spAutoFit/>
          </a:bodyPr>
          <a:lstStyle/>
          <a:p>
            <a:r>
              <a:rPr lang="en-US" sz="1600" dirty="0" smtClean="0"/>
              <a:t>protein of unknown function DUF205 </a:t>
            </a:r>
          </a:p>
          <a:p>
            <a:r>
              <a:rPr lang="en-US" sz="1600" dirty="0" smtClean="0"/>
              <a:t>[</a:t>
            </a:r>
            <a:r>
              <a:rPr lang="en-US" sz="1600" dirty="0" err="1" smtClean="0"/>
              <a:t>Geobacter</a:t>
            </a:r>
            <a:r>
              <a:rPr lang="en-US" sz="1600" dirty="0" smtClean="0"/>
              <a:t> </a:t>
            </a:r>
            <a:r>
              <a:rPr lang="en-US" sz="1600" dirty="0" err="1" smtClean="0"/>
              <a:t>bemidjiensis</a:t>
            </a:r>
            <a:r>
              <a:rPr lang="en-US" sz="1600" dirty="0" smtClean="0"/>
              <a:t> </a:t>
            </a:r>
            <a:r>
              <a:rPr lang="en-US" sz="1600" dirty="0" err="1" smtClean="0"/>
              <a:t>Bem</a:t>
            </a:r>
            <a:r>
              <a:rPr lang="en-US" sz="1600" dirty="0" smtClean="0"/>
              <a:t>] E= 5e-19</a:t>
            </a:r>
            <a:endParaRPr lang="en-US" sz="1600" dirty="0"/>
          </a:p>
        </p:txBody>
      </p:sp>
      <p:sp>
        <p:nvSpPr>
          <p:cNvPr id="31" name="Rectangle 30"/>
          <p:cNvSpPr/>
          <p:nvPr/>
        </p:nvSpPr>
        <p:spPr>
          <a:xfrm>
            <a:off x="1295400" y="5715000"/>
            <a:ext cx="3352800" cy="152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2" name="TextBox 31"/>
          <p:cNvSpPr txBox="1"/>
          <p:nvPr/>
        </p:nvSpPr>
        <p:spPr>
          <a:xfrm>
            <a:off x="1219200" y="5867400"/>
            <a:ext cx="4953000" cy="584775"/>
          </a:xfrm>
          <a:prstGeom prst="rect">
            <a:avLst/>
          </a:prstGeom>
          <a:noFill/>
        </p:spPr>
        <p:txBody>
          <a:bodyPr wrap="square" rtlCol="0">
            <a:spAutoFit/>
          </a:bodyPr>
          <a:lstStyle/>
          <a:p>
            <a:r>
              <a:rPr lang="en-US" sz="1600" dirty="0" err="1" smtClean="0"/>
              <a:t>acyl</a:t>
            </a:r>
            <a:r>
              <a:rPr lang="en-US" sz="1600" dirty="0" smtClean="0"/>
              <a:t>-phosphate glycerol 3-phosphate </a:t>
            </a:r>
            <a:r>
              <a:rPr lang="en-US" sz="1600" dirty="0" err="1" smtClean="0"/>
              <a:t>acyltransferase</a:t>
            </a:r>
            <a:r>
              <a:rPr lang="en-US" sz="1600" dirty="0" smtClean="0"/>
              <a:t> [</a:t>
            </a:r>
            <a:r>
              <a:rPr lang="en-US" sz="1600" dirty="0" err="1" smtClean="0"/>
              <a:t>Sulfurihydrogenibium</a:t>
            </a:r>
            <a:r>
              <a:rPr lang="en-US" sz="1600" dirty="0" smtClean="0"/>
              <a:t> </a:t>
            </a:r>
            <a:r>
              <a:rPr lang="en-US" sz="1600" dirty="0" err="1" smtClean="0"/>
              <a:t>azorense</a:t>
            </a:r>
            <a:r>
              <a:rPr lang="en-US" sz="1600" dirty="0" smtClean="0"/>
              <a:t> Az-Fu1] E=1e-18</a:t>
            </a:r>
            <a:endParaRPr lang="en-US" sz="1600" dirty="0"/>
          </a:p>
        </p:txBody>
      </p:sp>
      <p:sp>
        <p:nvSpPr>
          <p:cNvPr id="33" name="Rectangle 32"/>
          <p:cNvSpPr/>
          <p:nvPr/>
        </p:nvSpPr>
        <p:spPr>
          <a:xfrm>
            <a:off x="1295400" y="6553200"/>
            <a:ext cx="3276600" cy="152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Blastn</a:t>
            </a:r>
            <a:r>
              <a:rPr lang="en-US" dirty="0" smtClean="0"/>
              <a:t>…</a:t>
            </a:r>
            <a:endParaRPr lang="en-US" dirty="0"/>
          </a:p>
        </p:txBody>
      </p:sp>
      <p:sp>
        <p:nvSpPr>
          <p:cNvPr id="3" name="Content Placeholder 2"/>
          <p:cNvSpPr>
            <a:spLocks noGrp="1"/>
          </p:cNvSpPr>
          <p:nvPr>
            <p:ph idx="1"/>
          </p:nvPr>
        </p:nvSpPr>
        <p:spPr/>
        <p:txBody>
          <a:bodyPr/>
          <a:lstStyle/>
          <a:p>
            <a:r>
              <a:rPr lang="en-US" dirty="0" smtClean="0"/>
              <a:t>NO RESULTS!</a:t>
            </a:r>
            <a:endParaRPr lang="en-US" dirty="0"/>
          </a:p>
        </p:txBody>
      </p:sp>
      <p:pic>
        <p:nvPicPr>
          <p:cNvPr id="6147" name="Picture 3"/>
          <p:cNvPicPr>
            <a:picLocks noChangeAspect="1" noChangeArrowheads="1"/>
          </p:cNvPicPr>
          <p:nvPr/>
        </p:nvPicPr>
        <p:blipFill>
          <a:blip r:embed="rId2"/>
          <a:srcRect/>
          <a:stretch>
            <a:fillRect/>
          </a:stretch>
        </p:blipFill>
        <p:spPr bwMode="auto">
          <a:xfrm>
            <a:off x="2665760" y="1752600"/>
            <a:ext cx="6302508" cy="47244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Proteins..</a:t>
            </a:r>
            <a:br>
              <a:rPr lang="en-US" dirty="0" smtClean="0"/>
            </a:br>
            <a:endParaRPr lang="en-US" dirty="0"/>
          </a:p>
        </p:txBody>
      </p:sp>
      <p:cxnSp>
        <p:nvCxnSpPr>
          <p:cNvPr id="6" name="Straight Connector 5"/>
          <p:cNvCxnSpPr/>
          <p:nvPr/>
        </p:nvCxnSpPr>
        <p:spPr>
          <a:xfrm>
            <a:off x="914400" y="3962400"/>
            <a:ext cx="7315200" cy="1588"/>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8" name="Straight Connector 7"/>
          <p:cNvCxnSpPr/>
          <p:nvPr/>
        </p:nvCxnSpPr>
        <p:spPr>
          <a:xfrm>
            <a:off x="914400" y="4951412"/>
            <a:ext cx="609600" cy="1588"/>
          </a:xfrm>
          <a:prstGeom prst="line">
            <a:avLst/>
          </a:prstGeom>
        </p:spPr>
        <p:style>
          <a:lnRef idx="3">
            <a:schemeClr val="dk1"/>
          </a:lnRef>
          <a:fillRef idx="0">
            <a:schemeClr val="dk1"/>
          </a:fillRef>
          <a:effectRef idx="2">
            <a:schemeClr val="dk1"/>
          </a:effectRef>
          <a:fontRef idx="minor">
            <a:schemeClr val="tx1"/>
          </a:fontRef>
        </p:style>
      </p:cxnSp>
      <p:sp>
        <p:nvSpPr>
          <p:cNvPr id="12" name="TextBox 11"/>
          <p:cNvSpPr txBox="1"/>
          <p:nvPr/>
        </p:nvSpPr>
        <p:spPr>
          <a:xfrm>
            <a:off x="1752600" y="4724400"/>
            <a:ext cx="2743200" cy="1077218"/>
          </a:xfrm>
          <a:prstGeom prst="rect">
            <a:avLst/>
          </a:prstGeom>
          <a:noFill/>
        </p:spPr>
        <p:txBody>
          <a:bodyPr wrap="square" rtlCol="0">
            <a:spAutoFit/>
          </a:bodyPr>
          <a:lstStyle/>
          <a:p>
            <a:r>
              <a:rPr lang="en-US" sz="1600" dirty="0" smtClean="0"/>
              <a:t>protein of unknown function DUF458 [</a:t>
            </a:r>
            <a:r>
              <a:rPr lang="en-US" sz="1600" dirty="0" err="1" smtClean="0"/>
              <a:t>Sulfurihydrogenibium</a:t>
            </a:r>
            <a:r>
              <a:rPr lang="en-US" sz="1600" dirty="0" smtClean="0"/>
              <a:t> sp. YO3AOP1] Length=145 E=5e-09</a:t>
            </a:r>
            <a:endParaRPr lang="en-US" sz="1600" dirty="0"/>
          </a:p>
        </p:txBody>
      </p:sp>
      <p:sp>
        <p:nvSpPr>
          <p:cNvPr id="7" name="TextBox 6"/>
          <p:cNvSpPr txBox="1"/>
          <p:nvPr/>
        </p:nvSpPr>
        <p:spPr>
          <a:xfrm>
            <a:off x="914400" y="762000"/>
            <a:ext cx="7315200" cy="1477328"/>
          </a:xfrm>
          <a:prstGeom prst="rect">
            <a:avLst/>
          </a:prstGeom>
          <a:noFill/>
        </p:spPr>
        <p:txBody>
          <a:bodyPr wrap="square" rtlCol="0">
            <a:spAutoFit/>
          </a:bodyPr>
          <a:lstStyle/>
          <a:p>
            <a:r>
              <a:rPr lang="en-US" dirty="0" smtClean="0"/>
              <a:t>The next step is to turn Chuck into a sequence of amino acids. I did this in </a:t>
            </a:r>
            <a:r>
              <a:rPr lang="en-US" dirty="0" err="1" smtClean="0"/>
              <a:t>biobike</a:t>
            </a:r>
            <a:r>
              <a:rPr lang="en-US" dirty="0" smtClean="0"/>
              <a:t>, using a function that allows you to input a sequence and it outputs a direct amino acid translation of your sequence.</a:t>
            </a:r>
          </a:p>
          <a:p>
            <a:endParaRPr lang="en-US" dirty="0" smtClean="0"/>
          </a:p>
          <a:p>
            <a:r>
              <a:rPr lang="en-US" dirty="0" smtClean="0"/>
              <a:t>Next, I used Blast’s PDB, and found one protein.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Before I tell Chuck what the purpose of his life is…I do some research.</a:t>
            </a:r>
            <a:endParaRPr lang="en-US" dirty="0"/>
          </a:p>
        </p:txBody>
      </p:sp>
      <p:pic>
        <p:nvPicPr>
          <p:cNvPr id="7172" name="Picture 4"/>
          <p:cNvPicPr>
            <a:picLocks noGrp="1" noChangeAspect="1" noChangeArrowheads="1"/>
          </p:cNvPicPr>
          <p:nvPr>
            <p:ph idx="1"/>
          </p:nvPr>
        </p:nvPicPr>
        <p:blipFill>
          <a:blip r:embed="rId2"/>
          <a:srcRect/>
          <a:stretch>
            <a:fillRect/>
          </a:stretch>
        </p:blipFill>
        <p:spPr bwMode="auto">
          <a:xfrm>
            <a:off x="1676400" y="1720215"/>
            <a:ext cx="5791200" cy="4879086"/>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Protein match:</a:t>
            </a:r>
            <a:endParaRPr lang="en-US" dirty="0"/>
          </a:p>
        </p:txBody>
      </p:sp>
      <p:pic>
        <p:nvPicPr>
          <p:cNvPr id="4" name="Content Placeholder 3"/>
          <p:cNvPicPr>
            <a:picLocks noGrp="1" noChangeAspect="1" noChangeArrowheads="1"/>
          </p:cNvPicPr>
          <p:nvPr>
            <p:ph sz="half" idx="1"/>
          </p:nvPr>
        </p:nvPicPr>
        <p:blipFill>
          <a:blip r:embed="rId2"/>
          <a:stretch>
            <a:fillRect/>
          </a:stretch>
        </p:blipFill>
        <p:spPr bwMode="auto">
          <a:xfrm>
            <a:off x="1047750" y="2134394"/>
            <a:ext cx="2857500" cy="3457575"/>
          </a:xfrm>
          <a:prstGeom prst="rect">
            <a:avLst/>
          </a:prstGeom>
          <a:noFill/>
          <a:ln w="9525">
            <a:noFill/>
            <a:miter lim="800000"/>
            <a:headEnd/>
            <a:tailEnd/>
          </a:ln>
          <a:effectLst/>
        </p:spPr>
      </p:pic>
      <p:sp>
        <p:nvSpPr>
          <p:cNvPr id="8" name="Content Placeholder 7"/>
          <p:cNvSpPr>
            <a:spLocks noGrp="1"/>
          </p:cNvSpPr>
          <p:nvPr>
            <p:ph sz="half" idx="2"/>
          </p:nvPr>
        </p:nvSpPr>
        <p:spPr/>
        <p:txBody>
          <a:bodyPr>
            <a:normAutofit fontScale="92500" lnSpcReduction="20000"/>
          </a:bodyPr>
          <a:lstStyle/>
          <a:p>
            <a:r>
              <a:rPr lang="en-US" dirty="0" smtClean="0"/>
              <a:t>protein of unknown function DUF458 </a:t>
            </a:r>
            <a:endParaRPr lang="en-US" dirty="0" smtClean="0"/>
          </a:p>
          <a:p>
            <a:r>
              <a:rPr lang="en-US" dirty="0" smtClean="0"/>
              <a:t>[</a:t>
            </a:r>
            <a:r>
              <a:rPr lang="en-US" dirty="0" err="1" smtClean="0"/>
              <a:t>Sulfurihydrogenibium</a:t>
            </a:r>
            <a:r>
              <a:rPr lang="en-US" dirty="0" smtClean="0"/>
              <a:t> sp. YO3AOP1</a:t>
            </a:r>
            <a:r>
              <a:rPr lang="en-US" dirty="0" smtClean="0"/>
              <a:t>]</a:t>
            </a:r>
            <a:endParaRPr lang="en-US" dirty="0" smtClean="0"/>
          </a:p>
          <a:p>
            <a:r>
              <a:rPr lang="en-US" dirty="0" smtClean="0"/>
              <a:t>Bacteria; </a:t>
            </a:r>
            <a:r>
              <a:rPr lang="en-US" dirty="0" err="1" smtClean="0"/>
              <a:t>Aquificae</a:t>
            </a:r>
            <a:r>
              <a:rPr lang="en-US" dirty="0" smtClean="0"/>
              <a:t>; </a:t>
            </a:r>
            <a:r>
              <a:rPr lang="en-US" dirty="0" err="1" smtClean="0"/>
              <a:t>Aquificales</a:t>
            </a:r>
            <a:r>
              <a:rPr lang="en-US" dirty="0" smtClean="0"/>
              <a:t>; </a:t>
            </a:r>
            <a:r>
              <a:rPr lang="en-US" dirty="0" err="1" smtClean="0"/>
              <a:t>Hydrogenothermaceae</a:t>
            </a:r>
            <a:r>
              <a:rPr lang="en-US" dirty="0" smtClean="0"/>
              <a:t>; </a:t>
            </a:r>
            <a:r>
              <a:rPr lang="en-US" dirty="0" err="1" smtClean="0"/>
              <a:t>Sulfurihydrogenibium</a:t>
            </a:r>
            <a:r>
              <a:rPr lang="en-US" dirty="0" smtClean="0"/>
              <a:t>. </a:t>
            </a:r>
            <a:endParaRPr lang="en-US" dirty="0" smtClean="0"/>
          </a:p>
          <a:p>
            <a:r>
              <a:rPr lang="en-US" dirty="0" err="1" smtClean="0"/>
              <a:t>thermophilic</a:t>
            </a:r>
            <a:r>
              <a:rPr lang="en-US" dirty="0" smtClean="0"/>
              <a:t> </a:t>
            </a:r>
            <a:r>
              <a:rPr lang="en-US" dirty="0" smtClean="0"/>
              <a:t>bacterium that gets energy through the oxidation of hydrogen or reduced sulfur compounds.</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The </a:t>
            </a:r>
            <a:r>
              <a:rPr lang="en-US" sz="3100" dirty="0" smtClean="0">
                <a:solidFill>
                  <a:schemeClr val="tx2">
                    <a:lumMod val="60000"/>
                    <a:lumOff val="40000"/>
                  </a:schemeClr>
                </a:solidFill>
              </a:rPr>
              <a:t>protein </a:t>
            </a:r>
            <a:r>
              <a:rPr lang="en-US" sz="3100" dirty="0" smtClean="0">
                <a:solidFill>
                  <a:schemeClr val="tx2">
                    <a:lumMod val="60000"/>
                    <a:lumOff val="40000"/>
                  </a:schemeClr>
                </a:solidFill>
              </a:rPr>
              <a:t>of unknown function </a:t>
            </a:r>
            <a:r>
              <a:rPr lang="en-US" sz="3100" dirty="0" smtClean="0">
                <a:solidFill>
                  <a:schemeClr val="tx2">
                    <a:lumMod val="60000"/>
                    <a:lumOff val="40000"/>
                  </a:schemeClr>
                </a:solidFill>
              </a:rPr>
              <a:t>DUF205 </a:t>
            </a:r>
            <a:r>
              <a:rPr lang="en-US" dirty="0" smtClean="0"/>
              <a:t>(</a:t>
            </a:r>
            <a:r>
              <a:rPr lang="en-US" dirty="0" smtClean="0"/>
              <a:t>Bacteria; </a:t>
            </a:r>
            <a:r>
              <a:rPr lang="en-US" dirty="0" err="1" smtClean="0"/>
              <a:t>Thermotogales</a:t>
            </a:r>
            <a:r>
              <a:rPr lang="en-US" dirty="0" smtClean="0"/>
              <a:t>) is found only in bacteria.  It is hypothesized that it may be a multi-pass membrane protein.</a:t>
            </a:r>
          </a:p>
          <a:p>
            <a:r>
              <a:rPr lang="en-US" dirty="0" smtClean="0"/>
              <a:t>The </a:t>
            </a:r>
            <a:r>
              <a:rPr lang="en-US" dirty="0" smtClean="0">
                <a:solidFill>
                  <a:schemeClr val="tx2">
                    <a:lumMod val="60000"/>
                    <a:lumOff val="40000"/>
                  </a:schemeClr>
                </a:solidFill>
              </a:rPr>
              <a:t>hypothetical </a:t>
            </a:r>
            <a:r>
              <a:rPr lang="en-US" dirty="0" smtClean="0">
                <a:solidFill>
                  <a:schemeClr val="tx2">
                    <a:lumMod val="60000"/>
                    <a:lumOff val="40000"/>
                  </a:schemeClr>
                </a:solidFill>
              </a:rPr>
              <a:t>protein </a:t>
            </a:r>
            <a:r>
              <a:rPr lang="en-US" dirty="0" smtClean="0">
                <a:solidFill>
                  <a:schemeClr val="tx2">
                    <a:lumMod val="60000"/>
                    <a:lumOff val="40000"/>
                  </a:schemeClr>
                </a:solidFill>
              </a:rPr>
              <a:t>HG1285_06445 </a:t>
            </a:r>
            <a:r>
              <a:rPr lang="en-US" dirty="0" smtClean="0"/>
              <a:t>is related to </a:t>
            </a:r>
            <a:r>
              <a:rPr lang="en-US" dirty="0" err="1" smtClean="0"/>
              <a:t>Hydrogenivirga</a:t>
            </a:r>
            <a:r>
              <a:rPr lang="en-US" dirty="0" smtClean="0"/>
              <a:t> </a:t>
            </a:r>
            <a:r>
              <a:rPr lang="en-US" dirty="0" smtClean="0"/>
              <a:t>sp. </a:t>
            </a:r>
            <a:r>
              <a:rPr lang="en-US" dirty="0" smtClean="0"/>
              <a:t>128-5-R1-1 (which I also have another match with.) there is no known information about this protein.</a:t>
            </a:r>
            <a:endParaRPr lang="en-US" dirty="0" smtClean="0"/>
          </a:p>
          <a:p>
            <a:endParaRPr lang="en-US" dirty="0" smtClean="0"/>
          </a:p>
          <a:p>
            <a:endParaRPr lang="en-US" dirty="0"/>
          </a:p>
        </p:txBody>
      </p:sp>
      <p:sp>
        <p:nvSpPr>
          <p:cNvPr id="4" name="Content Placeholder 3"/>
          <p:cNvSpPr>
            <a:spLocks noGrp="1"/>
          </p:cNvSpPr>
          <p:nvPr>
            <p:ph sz="half" idx="2"/>
          </p:nvPr>
        </p:nvSpPr>
        <p:spPr/>
        <p:txBody>
          <a:bodyPr>
            <a:normAutofit fontScale="85000" lnSpcReduction="20000"/>
          </a:bodyPr>
          <a:lstStyle/>
          <a:p>
            <a:r>
              <a:rPr lang="en-US" dirty="0" smtClean="0">
                <a:solidFill>
                  <a:schemeClr val="tx2">
                    <a:lumMod val="60000"/>
                    <a:lumOff val="40000"/>
                  </a:schemeClr>
                </a:solidFill>
              </a:rPr>
              <a:t>The hypothetical </a:t>
            </a:r>
            <a:r>
              <a:rPr lang="en-US" dirty="0" smtClean="0">
                <a:solidFill>
                  <a:schemeClr val="tx2">
                    <a:lumMod val="60000"/>
                    <a:lumOff val="40000"/>
                  </a:schemeClr>
                </a:solidFill>
              </a:rPr>
              <a:t>protein </a:t>
            </a:r>
            <a:r>
              <a:rPr lang="en-US" dirty="0" smtClean="0">
                <a:solidFill>
                  <a:schemeClr val="tx2">
                    <a:lumMod val="60000"/>
                    <a:lumOff val="40000"/>
                  </a:schemeClr>
                </a:solidFill>
              </a:rPr>
              <a:t>aq_765</a:t>
            </a:r>
            <a:r>
              <a:rPr lang="en-US" dirty="0" smtClean="0"/>
              <a:t>: </a:t>
            </a:r>
            <a:r>
              <a:rPr lang="en-US" dirty="0" err="1" smtClean="0"/>
              <a:t>Aquifex</a:t>
            </a:r>
            <a:r>
              <a:rPr lang="en-US" dirty="0" smtClean="0"/>
              <a:t> </a:t>
            </a:r>
            <a:r>
              <a:rPr lang="en-US" dirty="0" smtClean="0"/>
              <a:t>are </a:t>
            </a:r>
            <a:r>
              <a:rPr lang="en-US" dirty="0" err="1" smtClean="0"/>
              <a:t>nonsporeforming</a:t>
            </a:r>
            <a:r>
              <a:rPr lang="en-US" dirty="0" smtClean="0"/>
              <a:t>, gram-negative, generally rod-shaped </a:t>
            </a:r>
            <a:r>
              <a:rPr lang="en-US" dirty="0" smtClean="0"/>
              <a:t>organisms. As </a:t>
            </a:r>
            <a:r>
              <a:rPr lang="en-US" dirty="0" smtClean="0"/>
              <a:t>autotrophic organisms, </a:t>
            </a:r>
            <a:r>
              <a:rPr lang="en-US" dirty="0" err="1" smtClean="0"/>
              <a:t>Aquifex</a:t>
            </a:r>
            <a:r>
              <a:rPr lang="en-US" dirty="0" smtClean="0"/>
              <a:t> fix carbon dioxide from the environment to get the carbon that they need. They are </a:t>
            </a:r>
            <a:r>
              <a:rPr lang="en-US" dirty="0" err="1" smtClean="0"/>
              <a:t>chemolithotrophic</a:t>
            </a:r>
            <a:r>
              <a:rPr lang="en-US" dirty="0" smtClean="0"/>
              <a:t>, which means that they draw energy for biosynthesis from inorganic chemical sources.</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Info Cont’d..very interesting, Chuck…you have my attention.</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err="1" smtClean="0">
                <a:solidFill>
                  <a:schemeClr val="tx2">
                    <a:lumMod val="60000"/>
                    <a:lumOff val="40000"/>
                  </a:schemeClr>
                </a:solidFill>
              </a:rPr>
              <a:t>dolichyl</a:t>
            </a:r>
            <a:r>
              <a:rPr lang="en-US" dirty="0" smtClean="0">
                <a:solidFill>
                  <a:schemeClr val="tx2">
                    <a:lumMod val="60000"/>
                    <a:lumOff val="40000"/>
                  </a:schemeClr>
                </a:solidFill>
              </a:rPr>
              <a:t>-phosphate-mannose-protein </a:t>
            </a:r>
            <a:r>
              <a:rPr lang="en-US" dirty="0" err="1" smtClean="0">
                <a:solidFill>
                  <a:schemeClr val="tx2">
                    <a:lumMod val="60000"/>
                    <a:lumOff val="40000"/>
                  </a:schemeClr>
                </a:solidFill>
              </a:rPr>
              <a:t>mannosyltransferase</a:t>
            </a:r>
            <a:r>
              <a:rPr lang="en-US" dirty="0" smtClean="0"/>
              <a:t>: Bacteria</a:t>
            </a:r>
            <a:r>
              <a:rPr lang="en-US" dirty="0" smtClean="0"/>
              <a:t>; </a:t>
            </a:r>
            <a:r>
              <a:rPr lang="en-US" dirty="0" err="1" smtClean="0"/>
              <a:t>Aquificae</a:t>
            </a:r>
            <a:r>
              <a:rPr lang="en-US" dirty="0" smtClean="0"/>
              <a:t>; </a:t>
            </a:r>
            <a:r>
              <a:rPr lang="en-US" dirty="0" err="1" smtClean="0"/>
              <a:t>Aquificales</a:t>
            </a:r>
            <a:r>
              <a:rPr lang="en-US" dirty="0" smtClean="0"/>
              <a:t>; </a:t>
            </a:r>
            <a:r>
              <a:rPr lang="en-US" dirty="0" err="1" smtClean="0"/>
              <a:t>Hydrogenothermaceae</a:t>
            </a:r>
            <a:r>
              <a:rPr lang="en-US" dirty="0" smtClean="0"/>
              <a:t>; </a:t>
            </a:r>
            <a:r>
              <a:rPr lang="en-US" dirty="0" err="1" smtClean="0"/>
              <a:t>Persephonella</a:t>
            </a:r>
            <a:r>
              <a:rPr lang="en-US" dirty="0" smtClean="0"/>
              <a:t>. </a:t>
            </a:r>
            <a:r>
              <a:rPr lang="en-US" dirty="0" smtClean="0"/>
              <a:t>Autotrophic </a:t>
            </a:r>
            <a:r>
              <a:rPr lang="en-US" dirty="0" smtClean="0"/>
              <a:t>nitrate reducers </a:t>
            </a:r>
            <a:r>
              <a:rPr lang="en-US" dirty="0" smtClean="0"/>
              <a:t>that have </a:t>
            </a:r>
            <a:r>
              <a:rPr lang="en-US" dirty="0" err="1" smtClean="0"/>
              <a:t>cytoplasmic</a:t>
            </a:r>
            <a:r>
              <a:rPr lang="en-US" dirty="0" smtClean="0"/>
              <a:t> membrane-bound</a:t>
            </a:r>
            <a:r>
              <a:rPr lang="en-US" baseline="30000" dirty="0" smtClean="0"/>
              <a:t> </a:t>
            </a:r>
            <a:r>
              <a:rPr lang="en-US" dirty="0" smtClean="0"/>
              <a:t>nitrate </a:t>
            </a:r>
            <a:r>
              <a:rPr lang="en-US" dirty="0" err="1" smtClean="0"/>
              <a:t>reductases</a:t>
            </a:r>
            <a:r>
              <a:rPr lang="en-US" dirty="0" smtClean="0"/>
              <a:t> (Nar) and nitrite </a:t>
            </a:r>
            <a:r>
              <a:rPr lang="en-US" dirty="0" err="1" smtClean="0"/>
              <a:t>reductases</a:t>
            </a:r>
            <a:r>
              <a:rPr lang="en-US" dirty="0" smtClean="0"/>
              <a:t> (</a:t>
            </a:r>
            <a:r>
              <a:rPr lang="en-US" dirty="0" err="1" smtClean="0"/>
              <a:t>Nir</a:t>
            </a:r>
            <a:r>
              <a:rPr lang="en-US" dirty="0" smtClean="0"/>
              <a:t>), nitric</a:t>
            </a:r>
            <a:r>
              <a:rPr lang="en-US" baseline="30000" dirty="0" smtClean="0"/>
              <a:t> </a:t>
            </a:r>
            <a:r>
              <a:rPr lang="en-US" dirty="0" smtClean="0"/>
              <a:t>oxide </a:t>
            </a:r>
            <a:r>
              <a:rPr lang="en-US" dirty="0" err="1" smtClean="0"/>
              <a:t>reductases</a:t>
            </a:r>
            <a:r>
              <a:rPr lang="en-US" dirty="0" smtClean="0"/>
              <a:t> (NOR), and nitrous oxide </a:t>
            </a:r>
            <a:r>
              <a:rPr lang="en-US" dirty="0" err="1" smtClean="0"/>
              <a:t>reductases</a:t>
            </a:r>
            <a:r>
              <a:rPr lang="en-US" dirty="0" smtClean="0"/>
              <a:t> (</a:t>
            </a:r>
            <a:r>
              <a:rPr lang="en-US" dirty="0" err="1" smtClean="0"/>
              <a:t>Nos</a:t>
            </a:r>
            <a:r>
              <a:rPr lang="en-US" dirty="0" smtClean="0"/>
              <a:t>).</a:t>
            </a:r>
          </a:p>
          <a:p>
            <a:endParaRPr lang="en-US" dirty="0"/>
          </a:p>
        </p:txBody>
      </p:sp>
      <p:sp>
        <p:nvSpPr>
          <p:cNvPr id="4" name="Content Placeholder 3"/>
          <p:cNvSpPr>
            <a:spLocks noGrp="1"/>
          </p:cNvSpPr>
          <p:nvPr>
            <p:ph sz="half" idx="2"/>
          </p:nvPr>
        </p:nvSpPr>
        <p:spPr/>
        <p:txBody>
          <a:bodyPr>
            <a:normAutofit fontScale="70000" lnSpcReduction="20000"/>
          </a:bodyPr>
          <a:lstStyle/>
          <a:p>
            <a:r>
              <a:rPr lang="en-US" dirty="0" smtClean="0">
                <a:solidFill>
                  <a:schemeClr val="tx2">
                    <a:lumMod val="60000"/>
                    <a:lumOff val="40000"/>
                  </a:schemeClr>
                </a:solidFill>
              </a:rPr>
              <a:t>The hypothetical </a:t>
            </a:r>
            <a:r>
              <a:rPr lang="en-US" dirty="0" smtClean="0">
                <a:solidFill>
                  <a:schemeClr val="tx2">
                    <a:lumMod val="60000"/>
                    <a:lumOff val="40000"/>
                  </a:schemeClr>
                </a:solidFill>
              </a:rPr>
              <a:t>protein </a:t>
            </a:r>
            <a:r>
              <a:rPr lang="en-US" dirty="0" smtClean="0">
                <a:solidFill>
                  <a:schemeClr val="tx2">
                    <a:lumMod val="60000"/>
                    <a:lumOff val="40000"/>
                  </a:schemeClr>
                </a:solidFill>
              </a:rPr>
              <a:t>HG1285_17085</a:t>
            </a:r>
            <a:r>
              <a:rPr lang="en-US" dirty="0" smtClean="0"/>
              <a:t> [</a:t>
            </a:r>
            <a:r>
              <a:rPr lang="en-US" dirty="0" err="1" smtClean="0"/>
              <a:t>Hydrogenivirga</a:t>
            </a:r>
            <a:r>
              <a:rPr lang="en-US" dirty="0" smtClean="0"/>
              <a:t> </a:t>
            </a:r>
            <a:r>
              <a:rPr lang="en-US" dirty="0" smtClean="0"/>
              <a:t>sp. </a:t>
            </a:r>
            <a:r>
              <a:rPr lang="en-US" dirty="0" smtClean="0"/>
              <a:t>128-5-R1-1]: </a:t>
            </a:r>
          </a:p>
          <a:p>
            <a:r>
              <a:rPr lang="en-US" dirty="0" smtClean="0">
                <a:solidFill>
                  <a:srgbClr val="FF0000"/>
                </a:solidFill>
              </a:rPr>
              <a:t>Another one! I see a pattern!</a:t>
            </a:r>
          </a:p>
          <a:p>
            <a:r>
              <a:rPr lang="en-US" dirty="0" smtClean="0"/>
              <a:t>forms a lineage within the </a:t>
            </a:r>
            <a:r>
              <a:rPr lang="en-US" dirty="0" err="1" smtClean="0">
                <a:solidFill>
                  <a:schemeClr val="tx2">
                    <a:lumMod val="60000"/>
                    <a:lumOff val="40000"/>
                  </a:schemeClr>
                </a:solidFill>
              </a:rPr>
              <a:t>Aquificaceae</a:t>
            </a:r>
            <a:endParaRPr lang="en-US" dirty="0" smtClean="0">
              <a:solidFill>
                <a:schemeClr val="tx2">
                  <a:lumMod val="60000"/>
                  <a:lumOff val="40000"/>
                </a:schemeClr>
              </a:solidFill>
            </a:endParaRPr>
          </a:p>
          <a:p>
            <a:r>
              <a:rPr lang="en-US" dirty="0" smtClean="0"/>
              <a:t>deep-sea </a:t>
            </a:r>
            <a:r>
              <a:rPr lang="en-US" dirty="0" smtClean="0"/>
              <a:t>vents</a:t>
            </a:r>
          </a:p>
          <a:p>
            <a:r>
              <a:rPr lang="en-US" dirty="0" smtClean="0"/>
              <a:t>related </a:t>
            </a:r>
            <a:r>
              <a:rPr lang="en-US" dirty="0" smtClean="0"/>
              <a:t>to other marine microbes with genome sequence information </a:t>
            </a:r>
            <a:r>
              <a:rPr lang="en-US" dirty="0" smtClean="0">
                <a:solidFill>
                  <a:schemeClr val="tx2">
                    <a:lumMod val="60000"/>
                    <a:lumOff val="40000"/>
                  </a:schemeClr>
                </a:solidFill>
              </a:rPr>
              <a:t>(</a:t>
            </a:r>
            <a:r>
              <a:rPr lang="en-US" dirty="0" err="1" smtClean="0">
                <a:solidFill>
                  <a:schemeClr val="tx2">
                    <a:lumMod val="60000"/>
                    <a:lumOff val="40000"/>
                  </a:schemeClr>
                </a:solidFill>
              </a:rPr>
              <a:t>Persephonellas</a:t>
            </a:r>
            <a:r>
              <a:rPr lang="en-US" dirty="0" smtClean="0">
                <a:solidFill>
                  <a:schemeClr val="tx2">
                    <a:lumMod val="60000"/>
                    <a:lumOff val="40000"/>
                  </a:schemeClr>
                </a:solidFill>
              </a:rPr>
              <a:t>)</a:t>
            </a:r>
          </a:p>
          <a:p>
            <a:r>
              <a:rPr lang="en-US" dirty="0" smtClean="0"/>
              <a:t>uncertain </a:t>
            </a:r>
            <a:r>
              <a:rPr lang="en-US" dirty="0" err="1" smtClean="0"/>
              <a:t>phylogenetic</a:t>
            </a:r>
            <a:r>
              <a:rPr lang="en-US" dirty="0" smtClean="0"/>
              <a:t> and taxonomic </a:t>
            </a:r>
            <a:r>
              <a:rPr lang="en-US" dirty="0" smtClean="0"/>
              <a:t>affiliation</a:t>
            </a:r>
          </a:p>
          <a:p>
            <a:r>
              <a:rPr lang="en-US" dirty="0" err="1" smtClean="0"/>
              <a:t>thermophilic</a:t>
            </a:r>
            <a:r>
              <a:rPr lang="en-US" dirty="0" smtClean="0"/>
              <a:t> </a:t>
            </a:r>
            <a:r>
              <a:rPr lang="en-US" dirty="0" smtClean="0"/>
              <a:t>or </a:t>
            </a:r>
            <a:r>
              <a:rPr lang="en-US" dirty="0" err="1" smtClean="0"/>
              <a:t>mesophilic</a:t>
            </a:r>
            <a:r>
              <a:rPr lang="en-US" dirty="0" smtClean="0"/>
              <a:t> </a:t>
            </a:r>
            <a:r>
              <a:rPr lang="en-US" dirty="0" err="1" smtClean="0">
                <a:solidFill>
                  <a:schemeClr val="tx2">
                    <a:lumMod val="60000"/>
                    <a:lumOff val="40000"/>
                  </a:schemeClr>
                </a:solidFill>
              </a:rPr>
              <a:t>chemolithoautotrophs</a:t>
            </a:r>
            <a:r>
              <a:rPr lang="en-US" dirty="0" smtClean="0"/>
              <a:t>, or facultative </a:t>
            </a:r>
            <a:r>
              <a:rPr lang="en-US" dirty="0" err="1" smtClean="0"/>
              <a:t>heterotrophs</a:t>
            </a:r>
            <a:endParaRPr lang="en-US" dirty="0" smtClean="0"/>
          </a:p>
          <a:p>
            <a:endParaRPr lang="en-US" dirty="0" smtClean="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goal:</a:t>
            </a:r>
            <a:endParaRPr lang="en-US" dirty="0"/>
          </a:p>
        </p:txBody>
      </p:sp>
      <p:sp>
        <p:nvSpPr>
          <p:cNvPr id="3" name="Content Placeholder 2"/>
          <p:cNvSpPr>
            <a:spLocks noGrp="1"/>
          </p:cNvSpPr>
          <p:nvPr>
            <p:ph idx="1"/>
          </p:nvPr>
        </p:nvSpPr>
        <p:spPr/>
        <p:txBody>
          <a:bodyPr/>
          <a:lstStyle/>
          <a:p>
            <a:r>
              <a:rPr lang="en-US" dirty="0" smtClean="0"/>
              <a:t>Retrieve an (original) viral DNA sequence.</a:t>
            </a:r>
          </a:p>
          <a:p>
            <a:r>
              <a:rPr lang="en-US" dirty="0" smtClean="0"/>
              <a:t>Determine whether or not it contains genes.</a:t>
            </a:r>
          </a:p>
          <a:p>
            <a:r>
              <a:rPr lang="en-US" dirty="0" smtClean="0"/>
              <a:t>Predict the function of any encoded proteins.</a:t>
            </a:r>
          </a:p>
          <a:p>
            <a:r>
              <a:rPr lang="en-US" dirty="0" smtClean="0"/>
              <a:t>Fully engage myself with my sequence; keep an open mind; this is a sequence that has not yet been analyzed!</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62500" lnSpcReduction="20000"/>
          </a:bodyPr>
          <a:lstStyle/>
          <a:p>
            <a:r>
              <a:rPr lang="en-US" dirty="0" smtClean="0">
                <a:solidFill>
                  <a:schemeClr val="tx2">
                    <a:lumMod val="60000"/>
                    <a:lumOff val="40000"/>
                  </a:schemeClr>
                </a:solidFill>
              </a:rPr>
              <a:t>hypothetical protein Pmob_1616 [</a:t>
            </a:r>
            <a:r>
              <a:rPr lang="en-US" dirty="0" err="1" smtClean="0">
                <a:solidFill>
                  <a:schemeClr val="tx2">
                    <a:lumMod val="60000"/>
                    <a:lumOff val="40000"/>
                  </a:schemeClr>
                </a:solidFill>
              </a:rPr>
              <a:t>Petrotoga</a:t>
            </a:r>
            <a:r>
              <a:rPr lang="en-US" dirty="0" smtClean="0">
                <a:solidFill>
                  <a:schemeClr val="tx2">
                    <a:lumMod val="60000"/>
                    <a:lumOff val="40000"/>
                  </a:schemeClr>
                </a:solidFill>
              </a:rPr>
              <a:t> </a:t>
            </a:r>
            <a:r>
              <a:rPr lang="en-US" dirty="0" err="1" smtClean="0">
                <a:solidFill>
                  <a:schemeClr val="tx2">
                    <a:lumMod val="60000"/>
                    <a:lumOff val="40000"/>
                  </a:schemeClr>
                </a:solidFill>
              </a:rPr>
              <a:t>mobilis</a:t>
            </a:r>
            <a:r>
              <a:rPr lang="en-US" dirty="0" smtClean="0">
                <a:solidFill>
                  <a:schemeClr val="tx2">
                    <a:lumMod val="60000"/>
                    <a:lumOff val="40000"/>
                  </a:schemeClr>
                </a:solidFill>
              </a:rPr>
              <a:t> SJ95] </a:t>
            </a:r>
            <a:r>
              <a:rPr lang="en-US" dirty="0" smtClean="0"/>
              <a:t>: Bacteria</a:t>
            </a:r>
            <a:r>
              <a:rPr lang="en-US" dirty="0" smtClean="0"/>
              <a:t>; </a:t>
            </a:r>
            <a:r>
              <a:rPr lang="en-US" dirty="0" err="1" smtClean="0"/>
              <a:t>Thermotogae</a:t>
            </a:r>
            <a:r>
              <a:rPr lang="en-US" dirty="0" smtClean="0"/>
              <a:t>; </a:t>
            </a:r>
            <a:r>
              <a:rPr lang="en-US" dirty="0" err="1" smtClean="0"/>
              <a:t>Thermotogales</a:t>
            </a:r>
            <a:r>
              <a:rPr lang="en-US" dirty="0" smtClean="0"/>
              <a:t>; </a:t>
            </a:r>
            <a:r>
              <a:rPr lang="en-US" dirty="0" err="1" smtClean="0"/>
              <a:t>Thermotogaceae</a:t>
            </a:r>
            <a:r>
              <a:rPr lang="en-US" dirty="0" smtClean="0"/>
              <a:t>; </a:t>
            </a:r>
            <a:r>
              <a:rPr lang="en-US" dirty="0" err="1" smtClean="0"/>
              <a:t>Petrotoga</a:t>
            </a:r>
            <a:endParaRPr lang="en-US" dirty="0" smtClean="0"/>
          </a:p>
          <a:p>
            <a:r>
              <a:rPr lang="en-US" dirty="0" smtClean="0">
                <a:solidFill>
                  <a:srgbClr val="FF0000"/>
                </a:solidFill>
              </a:rPr>
              <a:t>Related to DUF205!! </a:t>
            </a:r>
            <a:endParaRPr lang="en-US" b="1" i="1" dirty="0" smtClean="0"/>
          </a:p>
          <a:p>
            <a:r>
              <a:rPr lang="en-US" dirty="0" smtClean="0"/>
              <a:t>a </a:t>
            </a:r>
            <a:r>
              <a:rPr lang="en-US" dirty="0" smtClean="0"/>
              <a:t>member of the </a:t>
            </a:r>
            <a:r>
              <a:rPr lang="en-US" i="1" dirty="0" err="1" smtClean="0">
                <a:solidFill>
                  <a:schemeClr val="tx2">
                    <a:lumMod val="60000"/>
                    <a:lumOff val="40000"/>
                  </a:schemeClr>
                </a:solidFill>
              </a:rPr>
              <a:t>Thermotogales</a:t>
            </a:r>
            <a:r>
              <a:rPr lang="en-US" dirty="0" smtClean="0"/>
              <a:t>,</a:t>
            </a:r>
          </a:p>
          <a:p>
            <a:r>
              <a:rPr lang="en-US" dirty="0" smtClean="0"/>
              <a:t> </a:t>
            </a:r>
            <a:r>
              <a:rPr lang="en-US" dirty="0" smtClean="0"/>
              <a:t>characteristic morphology of one or more cells contained in a </a:t>
            </a:r>
            <a:r>
              <a:rPr lang="en-US" dirty="0" smtClean="0">
                <a:solidFill>
                  <a:schemeClr val="tx2">
                    <a:lumMod val="60000"/>
                    <a:lumOff val="40000"/>
                  </a:schemeClr>
                </a:solidFill>
              </a:rPr>
              <a:t>sheath-like envelope which extends beyond the cell wall</a:t>
            </a:r>
            <a:r>
              <a:rPr lang="en-US" dirty="0" smtClean="0"/>
              <a:t>. </a:t>
            </a:r>
            <a:endParaRPr lang="en-US" dirty="0" smtClean="0"/>
          </a:p>
          <a:p>
            <a:r>
              <a:rPr lang="en-US" i="1" dirty="0" err="1" smtClean="0"/>
              <a:t>Petrotoga</a:t>
            </a:r>
            <a:r>
              <a:rPr lang="en-US" dirty="0" smtClean="0"/>
              <a:t> </a:t>
            </a:r>
            <a:r>
              <a:rPr lang="en-US" dirty="0" smtClean="0"/>
              <a:t>species appear to be common members of the oil well microbial </a:t>
            </a:r>
            <a:r>
              <a:rPr lang="en-US" dirty="0" smtClean="0"/>
              <a:t>community (high temperatures and abundant organic matter). </a:t>
            </a:r>
          </a:p>
          <a:p>
            <a:r>
              <a:rPr lang="en-US" dirty="0" smtClean="0">
                <a:solidFill>
                  <a:schemeClr val="tx2">
                    <a:lumMod val="60000"/>
                    <a:lumOff val="40000"/>
                  </a:schemeClr>
                </a:solidFill>
              </a:rPr>
              <a:t>SJ95:</a:t>
            </a:r>
            <a:r>
              <a:rPr lang="en-US" dirty="0" smtClean="0"/>
              <a:t>an </a:t>
            </a:r>
            <a:r>
              <a:rPr lang="en-US" dirty="0" smtClean="0"/>
              <a:t>anaerobic </a:t>
            </a:r>
            <a:r>
              <a:rPr lang="en-US" dirty="0" err="1" smtClean="0">
                <a:solidFill>
                  <a:schemeClr val="tx2">
                    <a:lumMod val="60000"/>
                    <a:lumOff val="40000"/>
                  </a:schemeClr>
                </a:solidFill>
              </a:rPr>
              <a:t>thermophile</a:t>
            </a:r>
            <a:r>
              <a:rPr lang="en-US" dirty="0" smtClean="0"/>
              <a:t>, isolated from the production waters of a North Sea oil </a:t>
            </a:r>
            <a:r>
              <a:rPr lang="en-US" dirty="0" smtClean="0"/>
              <a:t>reservoir</a:t>
            </a:r>
            <a:endParaRPr lang="en-US" dirty="0">
              <a:solidFill>
                <a:srgbClr val="FF0000"/>
              </a:solidFill>
            </a:endParaRPr>
          </a:p>
        </p:txBody>
      </p:sp>
      <p:sp>
        <p:nvSpPr>
          <p:cNvPr id="4" name="Content Placeholder 3"/>
          <p:cNvSpPr>
            <a:spLocks noGrp="1"/>
          </p:cNvSpPr>
          <p:nvPr>
            <p:ph sz="half" idx="2"/>
          </p:nvPr>
        </p:nvSpPr>
        <p:spPr/>
        <p:txBody>
          <a:bodyPr>
            <a:normAutofit fontScale="62500" lnSpcReduction="20000"/>
          </a:bodyPr>
          <a:lstStyle/>
          <a:p>
            <a:r>
              <a:rPr lang="en-US" dirty="0" smtClean="0">
                <a:solidFill>
                  <a:schemeClr val="tx2">
                    <a:lumMod val="60000"/>
                    <a:lumOff val="40000"/>
                  </a:schemeClr>
                </a:solidFill>
              </a:rPr>
              <a:t>hypothetical protein </a:t>
            </a:r>
            <a:r>
              <a:rPr lang="en-US" dirty="0" smtClean="0">
                <a:solidFill>
                  <a:schemeClr val="tx2">
                    <a:lumMod val="60000"/>
                    <a:lumOff val="40000"/>
                  </a:schemeClr>
                </a:solidFill>
              </a:rPr>
              <a:t>TTHA1203</a:t>
            </a:r>
          </a:p>
          <a:p>
            <a:r>
              <a:rPr lang="en-US" dirty="0" smtClean="0"/>
              <a:t>Bacteria ; </a:t>
            </a:r>
            <a:r>
              <a:rPr lang="en-US" dirty="0" err="1" smtClean="0"/>
              <a:t>Deinococcus-Thermus</a:t>
            </a:r>
            <a:r>
              <a:rPr lang="en-US" dirty="0" smtClean="0"/>
              <a:t>; </a:t>
            </a:r>
            <a:r>
              <a:rPr lang="en-US" dirty="0" err="1" smtClean="0"/>
              <a:t>Deinococci</a:t>
            </a:r>
            <a:r>
              <a:rPr lang="en-US" dirty="0" smtClean="0"/>
              <a:t>; </a:t>
            </a:r>
            <a:r>
              <a:rPr lang="en-US" dirty="0" err="1" smtClean="0"/>
              <a:t>Thermales</a:t>
            </a:r>
            <a:r>
              <a:rPr lang="en-US" dirty="0" smtClean="0"/>
              <a:t>; </a:t>
            </a:r>
            <a:r>
              <a:rPr lang="en-US" dirty="0" err="1" smtClean="0"/>
              <a:t>Thermaceae</a:t>
            </a:r>
            <a:r>
              <a:rPr lang="en-US" dirty="0" smtClean="0"/>
              <a:t>; </a:t>
            </a:r>
            <a:r>
              <a:rPr lang="en-US" dirty="0" err="1" smtClean="0"/>
              <a:t>Thermus</a:t>
            </a:r>
            <a:endParaRPr lang="en-US" dirty="0" smtClean="0"/>
          </a:p>
          <a:p>
            <a:r>
              <a:rPr lang="en-US" dirty="0" smtClean="0"/>
              <a:t>Unknown function, but hypothesized function has been localized to a </a:t>
            </a:r>
            <a:r>
              <a:rPr lang="en-US" dirty="0" smtClean="0">
                <a:solidFill>
                  <a:srgbClr val="FF0000"/>
                </a:solidFill>
              </a:rPr>
              <a:t>multi-pass membrane!!!</a:t>
            </a:r>
          </a:p>
          <a:p>
            <a:r>
              <a:rPr lang="en-US" dirty="0" smtClean="0">
                <a:solidFill>
                  <a:schemeClr val="tx2">
                    <a:lumMod val="60000"/>
                    <a:lumOff val="40000"/>
                  </a:schemeClr>
                </a:solidFill>
              </a:rPr>
              <a:t>protein of unknown function DUF205 </a:t>
            </a:r>
            <a:r>
              <a:rPr lang="en-US" dirty="0" smtClean="0">
                <a:solidFill>
                  <a:schemeClr val="tx2">
                    <a:lumMod val="60000"/>
                    <a:lumOff val="40000"/>
                  </a:schemeClr>
                </a:solidFill>
              </a:rPr>
              <a:t>[</a:t>
            </a:r>
            <a:r>
              <a:rPr lang="en-US" dirty="0" err="1" smtClean="0">
                <a:solidFill>
                  <a:schemeClr val="tx2">
                    <a:lumMod val="60000"/>
                    <a:lumOff val="40000"/>
                  </a:schemeClr>
                </a:solidFill>
              </a:rPr>
              <a:t>Geobacter</a:t>
            </a:r>
            <a:r>
              <a:rPr lang="en-US" dirty="0" smtClean="0">
                <a:solidFill>
                  <a:schemeClr val="tx2">
                    <a:lumMod val="60000"/>
                    <a:lumOff val="40000"/>
                  </a:schemeClr>
                </a:solidFill>
              </a:rPr>
              <a:t> </a:t>
            </a:r>
            <a:r>
              <a:rPr lang="en-US" dirty="0" err="1" smtClean="0">
                <a:solidFill>
                  <a:schemeClr val="tx2">
                    <a:lumMod val="60000"/>
                    <a:lumOff val="40000"/>
                  </a:schemeClr>
                </a:solidFill>
              </a:rPr>
              <a:t>bemidjiensis</a:t>
            </a:r>
            <a:r>
              <a:rPr lang="en-US" dirty="0" smtClean="0">
                <a:solidFill>
                  <a:schemeClr val="tx2">
                    <a:lumMod val="60000"/>
                    <a:lumOff val="40000"/>
                  </a:schemeClr>
                </a:solidFill>
              </a:rPr>
              <a:t> </a:t>
            </a:r>
            <a:r>
              <a:rPr lang="en-US" dirty="0" err="1" smtClean="0">
                <a:solidFill>
                  <a:schemeClr val="tx2">
                    <a:lumMod val="60000"/>
                    <a:lumOff val="40000"/>
                  </a:schemeClr>
                </a:solidFill>
              </a:rPr>
              <a:t>Bem</a:t>
            </a:r>
            <a:r>
              <a:rPr lang="en-US" dirty="0" smtClean="0">
                <a:solidFill>
                  <a:schemeClr val="tx2">
                    <a:lumMod val="60000"/>
                    <a:lumOff val="40000"/>
                  </a:schemeClr>
                </a:solidFill>
              </a:rPr>
              <a:t>]</a:t>
            </a:r>
          </a:p>
          <a:p>
            <a:r>
              <a:rPr lang="en-US" dirty="0" smtClean="0">
                <a:solidFill>
                  <a:schemeClr val="tx2">
                    <a:lumMod val="60000"/>
                    <a:lumOff val="40000"/>
                  </a:schemeClr>
                </a:solidFill>
              </a:rPr>
              <a:t>Unknown protein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Mmm</a:t>
            </a:r>
            <a:r>
              <a:rPr lang="en-US" dirty="0" smtClean="0"/>
              <a:t>, I love the taste of information…</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err="1" smtClean="0"/>
              <a:t>acyl</a:t>
            </a:r>
            <a:r>
              <a:rPr lang="en-US" dirty="0" smtClean="0"/>
              <a:t>-phosphate glycerol 3-phosphate </a:t>
            </a:r>
            <a:r>
              <a:rPr lang="en-US" dirty="0" err="1" smtClean="0"/>
              <a:t>acyltransferase</a:t>
            </a:r>
            <a:r>
              <a:rPr lang="en-US" dirty="0" smtClean="0"/>
              <a:t> </a:t>
            </a:r>
            <a:r>
              <a:rPr lang="en-US" dirty="0" smtClean="0"/>
              <a:t>biosynthetic </a:t>
            </a:r>
            <a:r>
              <a:rPr lang="en-US" dirty="0" smtClean="0"/>
              <a:t>pathway to initiate</a:t>
            </a:r>
            <a:r>
              <a:rPr lang="en-US" baseline="30000" dirty="0" smtClean="0"/>
              <a:t> </a:t>
            </a:r>
            <a:r>
              <a:rPr lang="en-US" dirty="0" err="1" smtClean="0"/>
              <a:t>phosphatidic</a:t>
            </a:r>
            <a:r>
              <a:rPr lang="en-US" dirty="0" smtClean="0"/>
              <a:t> acid formation in bacterial membrane </a:t>
            </a:r>
            <a:r>
              <a:rPr lang="en-US" dirty="0" err="1" smtClean="0"/>
              <a:t>phospholipid</a:t>
            </a:r>
            <a:r>
              <a:rPr lang="en-US" baseline="30000" dirty="0" smtClean="0"/>
              <a:t> </a:t>
            </a:r>
            <a:r>
              <a:rPr lang="en-US" dirty="0" smtClean="0"/>
              <a:t>biosynthesis involves the conversion of </a:t>
            </a:r>
            <a:r>
              <a:rPr lang="en-US" dirty="0" err="1" smtClean="0"/>
              <a:t>acyl-acyl</a:t>
            </a:r>
            <a:r>
              <a:rPr lang="en-US" dirty="0" smtClean="0"/>
              <a:t> carrier protein</a:t>
            </a:r>
            <a:r>
              <a:rPr lang="en-US" baseline="30000" dirty="0" smtClean="0"/>
              <a:t> </a:t>
            </a:r>
            <a:r>
              <a:rPr lang="en-US" dirty="0" smtClean="0"/>
              <a:t>to </a:t>
            </a:r>
            <a:r>
              <a:rPr lang="en-US" dirty="0" err="1" smtClean="0"/>
              <a:t>acylphosphate</a:t>
            </a:r>
            <a:r>
              <a:rPr lang="en-US" dirty="0" smtClean="0"/>
              <a:t> by </a:t>
            </a:r>
            <a:r>
              <a:rPr lang="en-US" dirty="0" err="1" smtClean="0"/>
              <a:t>PlsX</a:t>
            </a:r>
            <a:r>
              <a:rPr lang="en-US" dirty="0" smtClean="0"/>
              <a:t> and the transfer of the </a:t>
            </a:r>
            <a:r>
              <a:rPr lang="en-US" dirty="0" err="1" smtClean="0"/>
              <a:t>acyl</a:t>
            </a:r>
            <a:r>
              <a:rPr lang="en-US" dirty="0" smtClean="0"/>
              <a:t> group</a:t>
            </a:r>
            <a:r>
              <a:rPr lang="en-US" baseline="30000" dirty="0" smtClean="0"/>
              <a:t> </a:t>
            </a:r>
            <a:r>
              <a:rPr lang="en-US" dirty="0" smtClean="0"/>
              <a:t>from </a:t>
            </a:r>
            <a:r>
              <a:rPr lang="en-US" dirty="0" err="1" smtClean="0"/>
              <a:t>acylphosphate</a:t>
            </a:r>
            <a:r>
              <a:rPr lang="en-US" dirty="0" smtClean="0"/>
              <a:t> to glycerol 3-phosphate by an integral membrane</a:t>
            </a:r>
            <a:r>
              <a:rPr lang="en-US" baseline="30000" dirty="0" smtClean="0"/>
              <a:t> </a:t>
            </a:r>
            <a:r>
              <a:rPr lang="en-US" dirty="0" smtClean="0"/>
              <a:t>protein, </a:t>
            </a:r>
            <a:r>
              <a:rPr lang="en-US" dirty="0" err="1" smtClean="0"/>
              <a:t>PlsY</a:t>
            </a:r>
            <a:endParaRPr lang="en-US" dirty="0"/>
          </a:p>
        </p:txBody>
      </p:sp>
      <p:sp>
        <p:nvSpPr>
          <p:cNvPr id="4" name="Content Placeholder 3"/>
          <p:cNvSpPr>
            <a:spLocks noGrp="1"/>
          </p:cNvSpPr>
          <p:nvPr>
            <p:ph sz="half" idx="2"/>
          </p:nvPr>
        </p:nvSpPr>
        <p:spPr/>
        <p:txBody>
          <a:bodyPr>
            <a:normAutofit fontScale="85000" lnSpcReduction="20000"/>
          </a:bodyP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My </a:t>
            </a:r>
            <a:r>
              <a:rPr lang="en-US" dirty="0" err="1" smtClean="0"/>
              <a:t>seuquence</a:t>
            </a:r>
            <a:r>
              <a:rPr lang="en-US" dirty="0" smtClean="0"/>
              <a:t> is probably a virus that </a:t>
            </a:r>
            <a:r>
              <a:rPr lang="en-US" dirty="0" err="1" smtClean="0"/>
              <a:t>usesbudding</a:t>
            </a:r>
            <a:r>
              <a:rPr lang="en-US" dirty="0" smtClean="0"/>
              <a:t> or any other means to introduce itself into the cell. All of the </a:t>
            </a:r>
            <a:r>
              <a:rPr lang="en-US" dirty="0" err="1" smtClean="0"/>
              <a:t>proteinsare</a:t>
            </a:r>
            <a:r>
              <a:rPr lang="en-US" dirty="0" smtClean="0"/>
              <a:t> related to </a:t>
            </a:r>
            <a:r>
              <a:rPr lang="en-US" dirty="0" err="1" smtClean="0"/>
              <a:t>membtanes</a:t>
            </a:r>
            <a:r>
              <a:rPr lang="en-US" dirty="0" smtClean="0"/>
              <a:t>. </a:t>
            </a:r>
          </a:p>
          <a:p>
            <a:r>
              <a:rPr lang="en-US" dirty="0" smtClean="0"/>
              <a:t>Any other ideas?</a:t>
            </a:r>
          </a:p>
          <a:p>
            <a:r>
              <a:rPr lang="en-US" dirty="0" smtClean="0"/>
              <a:t>Thanks!!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a:srcRect/>
          <a:stretch>
            <a:fillRect/>
          </a:stretch>
        </p:blipFill>
        <p:spPr bwMode="auto">
          <a:xfrm>
            <a:off x="6705600" y="152400"/>
            <a:ext cx="2171700" cy="1418844"/>
          </a:xfrm>
          <a:prstGeom prst="rect">
            <a:avLst/>
          </a:prstGeom>
          <a:noFill/>
          <a:ln w="9525">
            <a:noFill/>
            <a:miter lim="800000"/>
            <a:headEnd/>
            <a:tailEnd/>
          </a:ln>
          <a:effectLst/>
        </p:spPr>
      </p:pic>
      <p:sp>
        <p:nvSpPr>
          <p:cNvPr id="2" name="Title 1"/>
          <p:cNvSpPr>
            <a:spLocks noGrp="1"/>
          </p:cNvSpPr>
          <p:nvPr>
            <p:ph type="title"/>
          </p:nvPr>
        </p:nvSpPr>
        <p:spPr>
          <a:xfrm>
            <a:off x="-685800" y="304800"/>
            <a:ext cx="8229600" cy="1143000"/>
          </a:xfrm>
        </p:spPr>
        <p:txBody>
          <a:bodyPr/>
          <a:lstStyle/>
          <a:p>
            <a:r>
              <a:rPr lang="en-US" dirty="0" smtClean="0"/>
              <a:t>Chuck</a:t>
            </a:r>
            <a:endParaRPr lang="en-US" dirty="0"/>
          </a:p>
        </p:txBody>
      </p:sp>
      <p:sp>
        <p:nvSpPr>
          <p:cNvPr id="3" name="Content Placeholder 2"/>
          <p:cNvSpPr>
            <a:spLocks noGrp="1"/>
          </p:cNvSpPr>
          <p:nvPr>
            <p:ph idx="1"/>
          </p:nvPr>
        </p:nvSpPr>
        <p:spPr/>
        <p:txBody>
          <a:bodyPr>
            <a:normAutofit fontScale="92500"/>
          </a:bodyPr>
          <a:lstStyle/>
          <a:p>
            <a:r>
              <a:rPr lang="en-US" dirty="0" smtClean="0"/>
              <a:t>My sequence was once a little guy, (we’ll call him Chuck) minding his own business, and doing what viruses do best: infecting!</a:t>
            </a:r>
          </a:p>
          <a:p>
            <a:r>
              <a:rPr lang="en-US" dirty="0" smtClean="0"/>
              <a:t>One life-altering morning, as he exited one of his bacterial hosts, he wondered “why am I here? Is this all there is for me?! What else is out there?”</a:t>
            </a:r>
          </a:p>
          <a:p>
            <a:r>
              <a:rPr lang="en-US" dirty="0" smtClean="0"/>
              <a:t>So, Chuck did the unthinkable- he </a:t>
            </a:r>
            <a:r>
              <a:rPr lang="en-US" dirty="0" err="1" smtClean="0"/>
              <a:t>ventered</a:t>
            </a:r>
            <a:r>
              <a:rPr lang="en-US" dirty="0" smtClean="0"/>
              <a:t> to the water’s edge, where no virus had EVER been (or at least seen again after going)!</a:t>
            </a:r>
          </a:p>
          <a:p>
            <a:endParaRPr lang="en-US" dirty="0" smtClean="0"/>
          </a:p>
          <a:p>
            <a:endParaRPr lang="en-US" dirty="0" smtClean="0"/>
          </a:p>
          <a:p>
            <a:endParaRPr lang="en-US"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2857500" y="2577306"/>
            <a:ext cx="3429000" cy="2571750"/>
          </a:xfrm>
          <a:prstGeom prst="rect">
            <a:avLst/>
          </a:prstGeom>
          <a:noFill/>
          <a:ln w="9525">
            <a:noFill/>
            <a:miter lim="800000"/>
            <a:headEnd/>
            <a:tailEnd/>
          </a:ln>
          <a:effectLst/>
        </p:spPr>
      </p:pic>
      <p:sp>
        <p:nvSpPr>
          <p:cNvPr id="5" name="Rectangle 4"/>
          <p:cNvSpPr/>
          <p:nvPr/>
        </p:nvSpPr>
        <p:spPr>
          <a:xfrm>
            <a:off x="457200" y="914400"/>
            <a:ext cx="4572000" cy="1477328"/>
          </a:xfrm>
          <a:prstGeom prst="rect">
            <a:avLst/>
          </a:prstGeom>
        </p:spPr>
        <p:txBody>
          <a:bodyPr>
            <a:spAutoFit/>
          </a:bodyPr>
          <a:lstStyle/>
          <a:p>
            <a:r>
              <a:rPr lang="en-US" dirty="0" smtClean="0"/>
              <a:t>Poor guy, he was scooped up by some biologists and led to his death bed. What he didn’t know is that he was about to receive the answers to the questions that led him there in the first </a:t>
            </a:r>
            <a:r>
              <a:rPr lang="en-US" dirty="0" smtClean="0"/>
              <a:t>place…</a:t>
            </a:r>
            <a:endParaRPr lang="en-US"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Obtaining my sequence (Chuck):</a:t>
            </a:r>
            <a:endParaRPr lang="en-US" dirty="0"/>
          </a:p>
        </p:txBody>
      </p:sp>
      <p:sp>
        <p:nvSpPr>
          <p:cNvPr id="3" name="Content Placeholder 2"/>
          <p:cNvSpPr>
            <a:spLocks noGrp="1"/>
          </p:cNvSpPr>
          <p:nvPr>
            <p:ph idx="1"/>
          </p:nvPr>
        </p:nvSpPr>
        <p:spPr/>
        <p:txBody>
          <a:bodyPr/>
          <a:lstStyle/>
          <a:p>
            <a:r>
              <a:rPr lang="en-US" dirty="0" smtClean="0"/>
              <a:t>Using bioBIKE- a database equipped with commonly used tools that uses a graphical language easily understood by the non-programmer.</a:t>
            </a:r>
          </a:p>
          <a:p>
            <a:r>
              <a:rPr lang="en-US" dirty="0" smtClean="0"/>
              <a:t>A 955 nucleotide fragment of DNA, from the Octopus Hot Spring in Yellowstone National Park.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lum bright="30000" contrast="40000"/>
          </a:blip>
          <a:srcRect/>
          <a:stretch>
            <a:fillRect/>
          </a:stretch>
        </p:blipFill>
        <p:spPr bwMode="auto">
          <a:xfrm>
            <a:off x="5562600" y="3276600"/>
            <a:ext cx="3581400" cy="3393377"/>
          </a:xfrm>
          <a:prstGeom prst="rect">
            <a:avLst/>
          </a:prstGeom>
          <a:noFill/>
          <a:ln w="9525">
            <a:noFill/>
            <a:miter lim="800000"/>
            <a:headEnd/>
            <a:tailEnd/>
          </a:ln>
          <a:effectLst/>
        </p:spPr>
      </p:pic>
      <p:sp>
        <p:nvSpPr>
          <p:cNvPr id="2" name="Title 1"/>
          <p:cNvSpPr>
            <a:spLocks noGrp="1"/>
          </p:cNvSpPr>
          <p:nvPr>
            <p:ph type="title"/>
          </p:nvPr>
        </p:nvSpPr>
        <p:spPr/>
        <p:txBody>
          <a:bodyPr>
            <a:normAutofit fontScale="90000"/>
          </a:bodyPr>
          <a:lstStyle/>
          <a:p>
            <a:r>
              <a:rPr lang="en-US" dirty="0" smtClean="0"/>
              <a:t>At first glance:</a:t>
            </a:r>
            <a:br>
              <a:rPr lang="en-US" dirty="0" smtClean="0"/>
            </a:b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Chuck’s boring. He probably didn’t serve a real purpose…Sorry Chuck.</a:t>
            </a:r>
          </a:p>
          <a:p>
            <a:r>
              <a:rPr lang="en-US" dirty="0" smtClean="0"/>
              <a:t>Not enough info to predict a shape, not enough of a sequence to predict anything.</a:t>
            </a:r>
          </a:p>
          <a:p>
            <a:r>
              <a:rPr lang="en-US" dirty="0" smtClean="0"/>
              <a:t>While I’m getting frustrated because Chuck’s boring, so that makes my life boring, Chuck is reincarnated and screams at me, “DUH! This is only a little part of me, they chopped me all up after they scooped me from Yellowstone so they could clone me…could you please locate my other parts? This kind of hurts…”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5029200" y="2819400"/>
            <a:ext cx="3810000" cy="3838575"/>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I listened to Chuck…</a:t>
            </a:r>
            <a:endParaRPr lang="en-US" dirty="0"/>
          </a:p>
        </p:txBody>
      </p:sp>
      <p:sp>
        <p:nvSpPr>
          <p:cNvPr id="3" name="Content Placeholder 2"/>
          <p:cNvSpPr>
            <a:spLocks noGrp="1"/>
          </p:cNvSpPr>
          <p:nvPr>
            <p:ph idx="1"/>
          </p:nvPr>
        </p:nvSpPr>
        <p:spPr/>
        <p:txBody>
          <a:bodyPr/>
          <a:lstStyle/>
          <a:p>
            <a:r>
              <a:rPr lang="en-US" dirty="0" smtClean="0"/>
              <a:t>Using </a:t>
            </a:r>
            <a:r>
              <a:rPr lang="en-US" dirty="0" err="1" smtClean="0"/>
              <a:t>biobike</a:t>
            </a:r>
            <a:r>
              <a:rPr lang="en-US" dirty="0" smtClean="0"/>
              <a:t>, I searched within the database for any other reads from Yellowstone that had significant similarity to, in hopes of piecing my new friend back together.</a:t>
            </a:r>
          </a:p>
          <a:p>
            <a:r>
              <a:rPr lang="en-US" dirty="0" smtClean="0"/>
              <a:t>I found a lot of them. Chuck must have been(is?) a big guy!</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Overlaps..</a:t>
            </a:r>
            <a:endParaRPr lang="en-US" dirty="0"/>
          </a:p>
        </p:txBody>
      </p:sp>
      <p:sp>
        <p:nvSpPr>
          <p:cNvPr id="3" name="Content Placeholder 2"/>
          <p:cNvSpPr>
            <a:spLocks noGrp="1"/>
          </p:cNvSpPr>
          <p:nvPr>
            <p:ph idx="1"/>
          </p:nvPr>
        </p:nvSpPr>
        <p:spPr/>
        <p:txBody>
          <a:bodyPr/>
          <a:lstStyle/>
          <a:p>
            <a:r>
              <a:rPr lang="en-US" dirty="0" smtClean="0"/>
              <a:t>BioBIKE- 8 sequences with significant overlap</a:t>
            </a:r>
            <a:endParaRPr lang="en-US" dirty="0"/>
          </a:p>
        </p:txBody>
      </p:sp>
      <p:cxnSp>
        <p:nvCxnSpPr>
          <p:cNvPr id="9" name="Straight Connector 8"/>
          <p:cNvCxnSpPr/>
          <p:nvPr/>
        </p:nvCxnSpPr>
        <p:spPr>
          <a:xfrm>
            <a:off x="3657600" y="2514600"/>
            <a:ext cx="1752600" cy="158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2819400" y="2743200"/>
            <a:ext cx="1828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267200" y="2971800"/>
            <a:ext cx="1676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800600" y="3429000"/>
            <a:ext cx="1447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181600" y="3733800"/>
            <a:ext cx="2286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0800000">
            <a:off x="1600200" y="3124200"/>
            <a:ext cx="2514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029200" y="3962400"/>
            <a:ext cx="2971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0800000">
            <a:off x="6629400" y="4191000"/>
            <a:ext cx="1752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38200" y="3429000"/>
            <a:ext cx="2743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914400" y="5867400"/>
            <a:ext cx="73152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562600" y="2286000"/>
            <a:ext cx="990600" cy="369332"/>
          </a:xfrm>
          <a:prstGeom prst="rect">
            <a:avLst/>
          </a:prstGeom>
          <a:noFill/>
        </p:spPr>
        <p:txBody>
          <a:bodyPr wrap="square" rtlCol="0">
            <a:spAutoFit/>
          </a:bodyPr>
          <a:lstStyle/>
          <a:p>
            <a:r>
              <a:rPr lang="en-US" dirty="0" smtClean="0"/>
              <a:t>&lt;- Chuck</a:t>
            </a:r>
            <a:endParaRPr lang="en-US" dirty="0"/>
          </a:p>
        </p:txBody>
      </p:sp>
      <p:sp>
        <p:nvSpPr>
          <p:cNvPr id="20" name="TextBox 19"/>
          <p:cNvSpPr txBox="1"/>
          <p:nvPr/>
        </p:nvSpPr>
        <p:spPr>
          <a:xfrm>
            <a:off x="0" y="3048000"/>
            <a:ext cx="1295400" cy="646331"/>
          </a:xfrm>
          <a:prstGeom prst="rect">
            <a:avLst/>
          </a:prstGeom>
          <a:noFill/>
        </p:spPr>
        <p:txBody>
          <a:bodyPr wrap="square" rtlCol="0">
            <a:spAutoFit/>
          </a:bodyPr>
          <a:lstStyle/>
          <a:p>
            <a:r>
              <a:rPr lang="en-US" dirty="0" smtClean="0"/>
              <a:t>Pieces of chuck -&gt;</a:t>
            </a:r>
            <a:endParaRPr lang="en-US" dirty="0"/>
          </a:p>
        </p:txBody>
      </p:sp>
      <p:sp>
        <p:nvSpPr>
          <p:cNvPr id="22" name="TextBox 21"/>
          <p:cNvSpPr txBox="1"/>
          <p:nvPr/>
        </p:nvSpPr>
        <p:spPr>
          <a:xfrm>
            <a:off x="2209800" y="5029200"/>
            <a:ext cx="4267200" cy="646331"/>
          </a:xfrm>
          <a:prstGeom prst="rect">
            <a:avLst/>
          </a:prstGeom>
          <a:noFill/>
        </p:spPr>
        <p:txBody>
          <a:bodyPr wrap="square" rtlCol="0">
            <a:spAutoFit/>
          </a:bodyPr>
          <a:lstStyle/>
          <a:p>
            <a:r>
              <a:rPr lang="en-US" dirty="0" smtClean="0"/>
              <a:t>The new and improved Chuck the virus!! (Almost 4000 </a:t>
            </a:r>
            <a:r>
              <a:rPr lang="en-US" dirty="0" err="1" smtClean="0"/>
              <a:t>nt</a:t>
            </a:r>
            <a:r>
              <a:rPr lang="en-US" dirty="0" smtClean="0"/>
              <a:t> long)!</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762000"/>
          </a:xfrm>
        </p:spPr>
        <p:txBody>
          <a:bodyPr/>
          <a:lstStyle/>
          <a:p>
            <a:r>
              <a:rPr lang="en-US" dirty="0" smtClean="0"/>
              <a:t>…now what?</a:t>
            </a:r>
            <a:endParaRPr lang="en-US" dirty="0"/>
          </a:p>
        </p:txBody>
      </p:sp>
      <p:sp>
        <p:nvSpPr>
          <p:cNvPr id="3" name="Content Placeholder 2"/>
          <p:cNvSpPr>
            <a:spLocks noGrp="1"/>
          </p:cNvSpPr>
          <p:nvPr>
            <p:ph idx="1"/>
          </p:nvPr>
        </p:nvSpPr>
        <p:spPr>
          <a:xfrm>
            <a:off x="304800" y="685800"/>
            <a:ext cx="8229600" cy="4525963"/>
          </a:xfrm>
        </p:spPr>
        <p:txBody>
          <a:bodyPr>
            <a:normAutofit/>
          </a:bodyPr>
          <a:lstStyle/>
          <a:p>
            <a:r>
              <a:rPr lang="en-US" dirty="0" smtClean="0"/>
              <a:t>I still need to help this poor guy out. On with it!</a:t>
            </a:r>
          </a:p>
          <a:p>
            <a:r>
              <a:rPr lang="en-US" dirty="0" smtClean="0"/>
              <a:t>To predict whether or not he contains genes, I used genemark.hmm. </a:t>
            </a:r>
            <a:r>
              <a:rPr lang="en-US" dirty="0" err="1" smtClean="0"/>
              <a:t>Genemark</a:t>
            </a:r>
            <a:r>
              <a:rPr lang="en-US" dirty="0" smtClean="0"/>
              <a:t> needs a nucleotide sequence input, and WALA! </a:t>
            </a:r>
            <a:r>
              <a:rPr lang="en-US" dirty="0" err="1" smtClean="0"/>
              <a:t>Genemark</a:t>
            </a:r>
            <a:r>
              <a:rPr lang="en-US" dirty="0" smtClean="0"/>
              <a:t> predicts the genes. </a:t>
            </a:r>
          </a:p>
          <a:p>
            <a:r>
              <a:rPr lang="en-US" dirty="0" smtClean="0"/>
              <a:t>Here are </a:t>
            </a:r>
            <a:r>
              <a:rPr lang="en-US" dirty="0" smtClean="0"/>
              <a:t>my </a:t>
            </a:r>
            <a:r>
              <a:rPr lang="en-US" dirty="0" smtClean="0"/>
              <a:t>results:</a:t>
            </a:r>
          </a:p>
        </p:txBody>
      </p:sp>
      <p:pic>
        <p:nvPicPr>
          <p:cNvPr id="12" name="Picture 11" descr="genemark.jpg"/>
          <p:cNvPicPr>
            <a:picLocks noChangeAspect="1"/>
          </p:cNvPicPr>
          <p:nvPr/>
        </p:nvPicPr>
        <p:blipFill>
          <a:blip r:embed="rId2"/>
          <a:srcRect r="11111" b="7333"/>
          <a:stretch>
            <a:fillRect/>
          </a:stretch>
        </p:blipFill>
        <p:spPr>
          <a:xfrm>
            <a:off x="4038600" y="3810000"/>
            <a:ext cx="5105400" cy="3048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3570</TotalTime>
  <Words>1377</Words>
  <Application>Microsoft Office PowerPoint</Application>
  <PresentationFormat>On-screen Show (4:3)</PresentationFormat>
  <Paragraphs>115</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Danielle Bartholomew</vt:lpstr>
      <vt:lpstr>The goal:</vt:lpstr>
      <vt:lpstr>Chuck</vt:lpstr>
      <vt:lpstr>Slide 4</vt:lpstr>
      <vt:lpstr>Obtaining my sequence (Chuck):</vt:lpstr>
      <vt:lpstr>At first glance: </vt:lpstr>
      <vt:lpstr>I listened to Chuck…</vt:lpstr>
      <vt:lpstr>Overlaps..</vt:lpstr>
      <vt:lpstr>…now what?</vt:lpstr>
      <vt:lpstr>Open Reading Frames</vt:lpstr>
      <vt:lpstr>BLAST!!!</vt:lpstr>
      <vt:lpstr>Slide 12</vt:lpstr>
      <vt:lpstr>Slide 13</vt:lpstr>
      <vt:lpstr>Blastn…</vt:lpstr>
      <vt:lpstr>Proteins.. </vt:lpstr>
      <vt:lpstr>Before I tell Chuck what the purpose of his life is…I do some research.</vt:lpstr>
      <vt:lpstr>Protein match:</vt:lpstr>
      <vt:lpstr>Info..</vt:lpstr>
      <vt:lpstr>Info Cont’d..very interesting, Chuck…you have my attention.</vt:lpstr>
      <vt:lpstr>Slide 20</vt:lpstr>
      <vt:lpstr>Mmm, I love the taste of information…</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Danielle Bartholomew</dc:title>
  <dc:creator>Danielle</dc:creator>
  <cp:lastModifiedBy>Danielle</cp:lastModifiedBy>
  <cp:revision>316</cp:revision>
  <dcterms:created xsi:type="dcterms:W3CDTF">2009-05-05T16:25:05Z</dcterms:created>
  <dcterms:modified xsi:type="dcterms:W3CDTF">2009-05-08T19:04:56Z</dcterms:modified>
</cp:coreProperties>
</file>