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1" r:id="rId11"/>
    <p:sldId id="272" r:id="rId12"/>
    <p:sldId id="270" r:id="rId13"/>
    <p:sldId id="273" r:id="rId14"/>
    <p:sldId id="274" r:id="rId15"/>
    <p:sldId id="264" r:id="rId16"/>
    <p:sldId id="265" r:id="rId17"/>
    <p:sldId id="26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hb3mvUAkqeFUE3Zzb0p+Q3BTy0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85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29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84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209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474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c614f0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5c614f0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c614f00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c614f00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5c614f00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5c614f00e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c614f00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5c614f00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37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65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75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8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hZqmu5rAh6doAmDv9kGm8nhAzwf6gzLb/view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drive.google.com/file/d/1hk533lAFF6-WUE_Bp_CF6pxRJIw-0KkC/view?usp=shar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</a:pPr>
            <a:r>
              <a:rPr lang="en-US" sz="5000" dirty="0"/>
              <a:t>Disruption of Angiopoietin-1 and α</a:t>
            </a:r>
            <a:r>
              <a:rPr lang="en-US" sz="5000" baseline="-25000" dirty="0"/>
              <a:t>v</a:t>
            </a:r>
            <a:r>
              <a:rPr lang="en-US" sz="5000" dirty="0"/>
              <a:t>β</a:t>
            </a:r>
            <a:r>
              <a:rPr lang="en-US" sz="5000" baseline="-25000" dirty="0"/>
              <a:t>3 </a:t>
            </a:r>
            <a:r>
              <a:rPr lang="en-US" sz="5000" dirty="0"/>
              <a:t>Integrin Interaction in Tie2, Ang-1 and α</a:t>
            </a:r>
            <a:r>
              <a:rPr lang="en-US" sz="5000" baseline="-25000" dirty="0"/>
              <a:t>v</a:t>
            </a:r>
            <a:r>
              <a:rPr lang="en-US" sz="5000" dirty="0"/>
              <a:t>β</a:t>
            </a:r>
            <a:r>
              <a:rPr lang="en-US" sz="5000" baseline="-25000" dirty="0"/>
              <a:t>3</a:t>
            </a:r>
            <a:r>
              <a:rPr lang="en-US" sz="5000" dirty="0"/>
              <a:t> Integrin complexes</a:t>
            </a:r>
            <a:br>
              <a:rPr lang="en-US" sz="5000" dirty="0"/>
            </a:br>
            <a:endParaRPr sz="5000"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BY: KYLE VO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MENTOR: WILLIAM BARTON, PHD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5227" y="617573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US" sz="4400" b="1" dirty="0"/>
              <a:t>Step II: Find antibodies that allow Ang-1 binding to Tie2 </a:t>
            </a:r>
            <a:endParaRPr sz="4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3787D-E0B3-4F3F-9C83-9BB82B4EF729}"/>
              </a:ext>
            </a:extLst>
          </p:cNvPr>
          <p:cNvSpPr txBox="1"/>
          <p:nvPr/>
        </p:nvSpPr>
        <p:spPr>
          <a:xfrm>
            <a:off x="1947045" y="1116297"/>
            <a:ext cx="829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Add Ang-1 to wells</a:t>
            </a:r>
          </a:p>
        </p:txBody>
      </p:sp>
      <p:pic>
        <p:nvPicPr>
          <p:cNvPr id="13" name="Picture 12" descr="A close up of a keyboard&#10;&#10;Description automatically generated">
            <a:extLst>
              <a:ext uri="{FF2B5EF4-FFF2-40B4-BE49-F238E27FC236}">
                <a16:creationId xmlns:a16="http://schemas.microsoft.com/office/drawing/2014/main" id="{CE27650D-2688-461C-BCAF-A6E09537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57" y="3658044"/>
            <a:ext cx="3125523" cy="3125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D3B0F-CA16-4C46-A345-C389B48E8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727" y="1968031"/>
            <a:ext cx="4351397" cy="161558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A248E47-0ECF-4870-A544-A8C80B9E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3695700"/>
            <a:ext cx="44386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8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5227" y="617573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US" sz="4400" b="1" dirty="0"/>
              <a:t>Step II: Find antibodies that allow Ang-1 binding to Tie2 </a:t>
            </a:r>
            <a:endParaRPr sz="4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3787D-E0B3-4F3F-9C83-9BB82B4EF729}"/>
              </a:ext>
            </a:extLst>
          </p:cNvPr>
          <p:cNvSpPr txBox="1"/>
          <p:nvPr/>
        </p:nvSpPr>
        <p:spPr>
          <a:xfrm>
            <a:off x="1947045" y="1116297"/>
            <a:ext cx="829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Add Tie-2 to wells and wash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A248E47-0ECF-4870-A544-A8C80B9E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35" y="3377814"/>
            <a:ext cx="44386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CA0387-A8A0-4B45-A8F6-304CB1122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739" y="2006719"/>
            <a:ext cx="3928621" cy="46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5227" y="617573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buSzPts val="3200"/>
            </a:pPr>
            <a:r>
              <a:rPr lang="en-US" sz="4400" b="1" dirty="0"/>
              <a:t>Step III: Find antibodies that prevents Ang-1 binding to Integrin α</a:t>
            </a:r>
            <a:r>
              <a:rPr lang="en-US" sz="4400" b="1" baseline="-25000" dirty="0"/>
              <a:t>V</a:t>
            </a:r>
            <a:r>
              <a:rPr lang="en-US" sz="4400" b="1" dirty="0"/>
              <a:t>ß</a:t>
            </a:r>
            <a:r>
              <a:rPr lang="en-US" sz="4400" b="1" baseline="-25000" dirty="0"/>
              <a:t>3</a:t>
            </a:r>
            <a:endParaRPr sz="4400" b="1" baseline="-25000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3787D-E0B3-4F3F-9C83-9BB82B4EF729}"/>
              </a:ext>
            </a:extLst>
          </p:cNvPr>
          <p:cNvSpPr txBox="1"/>
          <p:nvPr/>
        </p:nvSpPr>
        <p:spPr>
          <a:xfrm>
            <a:off x="1947045" y="1116297"/>
            <a:ext cx="829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Attach 96 antibodies to wells, separately</a:t>
            </a:r>
          </a:p>
        </p:txBody>
      </p:sp>
      <p:pic>
        <p:nvPicPr>
          <p:cNvPr id="13" name="Picture 12" descr="A close up of a keyboard&#10;&#10;Description automatically generated">
            <a:extLst>
              <a:ext uri="{FF2B5EF4-FFF2-40B4-BE49-F238E27FC236}">
                <a16:creationId xmlns:a16="http://schemas.microsoft.com/office/drawing/2014/main" id="{CE27650D-2688-461C-BCAF-A6E09537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57" y="3658044"/>
            <a:ext cx="3125523" cy="31255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6249D-0F8E-4AE0-829E-5BC784D55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790" y="1817339"/>
            <a:ext cx="461050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5227" y="617573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buSzPts val="3200"/>
            </a:pPr>
            <a:r>
              <a:rPr lang="en-US" sz="4400" b="1" dirty="0"/>
              <a:t>Step III: Find antibodies that prevents Ang-1 binding to Integrin α</a:t>
            </a:r>
            <a:r>
              <a:rPr lang="en-US" sz="4400" b="1" baseline="-25000" dirty="0"/>
              <a:t>V</a:t>
            </a:r>
            <a:r>
              <a:rPr lang="en-US" sz="4400" b="1" dirty="0"/>
              <a:t>ß</a:t>
            </a:r>
            <a:r>
              <a:rPr lang="en-US" sz="4400" b="1" baseline="-25000" dirty="0"/>
              <a:t>3</a:t>
            </a:r>
            <a:endParaRPr sz="4400" b="1" baseline="-25000" dirty="0">
              <a:solidFill>
                <a:srgbClr val="262626"/>
              </a:solidFill>
            </a:endParaRPr>
          </a:p>
        </p:txBody>
      </p:sp>
      <p:pic>
        <p:nvPicPr>
          <p:cNvPr id="13" name="Picture 12" descr="A close up of a keyboard&#10;&#10;Description automatically generated">
            <a:extLst>
              <a:ext uri="{FF2B5EF4-FFF2-40B4-BE49-F238E27FC236}">
                <a16:creationId xmlns:a16="http://schemas.microsoft.com/office/drawing/2014/main" id="{CE27650D-2688-461C-BCAF-A6E09537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57" y="3658044"/>
            <a:ext cx="3125523" cy="312552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C347D9A-D3AF-4F0A-B0C8-5E7F0F4C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3695700"/>
            <a:ext cx="44386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4BD0A1-DD2B-4E97-9394-3F67C433EE8B}"/>
              </a:ext>
            </a:extLst>
          </p:cNvPr>
          <p:cNvSpPr txBox="1"/>
          <p:nvPr/>
        </p:nvSpPr>
        <p:spPr>
          <a:xfrm>
            <a:off x="1947045" y="1116297"/>
            <a:ext cx="829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Add Ang-1 to wells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1EC26-05E9-4DFA-B5F8-25EC507FA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366" y="1871768"/>
            <a:ext cx="4618120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0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5227" y="617573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buSzPts val="3200"/>
            </a:pPr>
            <a:r>
              <a:rPr lang="en-US" sz="4400" b="1" dirty="0"/>
              <a:t>Step III: Find antibodies that prevents Ang-1 binding to Integrin α</a:t>
            </a:r>
            <a:r>
              <a:rPr lang="en-US" sz="4400" b="1" baseline="-25000" dirty="0"/>
              <a:t>V</a:t>
            </a:r>
            <a:r>
              <a:rPr lang="en-US" sz="4400" b="1" dirty="0"/>
              <a:t>ß</a:t>
            </a:r>
            <a:r>
              <a:rPr lang="en-US" sz="4400" b="1" baseline="-25000" dirty="0"/>
              <a:t>3</a:t>
            </a:r>
            <a:endParaRPr sz="4400" b="1" baseline="-25000" dirty="0">
              <a:solidFill>
                <a:srgbClr val="262626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C347D9A-D3AF-4F0A-B0C8-5E7F0F4C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35" y="2436544"/>
            <a:ext cx="44386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4BD0A1-DD2B-4E97-9394-3F67C433EE8B}"/>
              </a:ext>
            </a:extLst>
          </p:cNvPr>
          <p:cNvSpPr txBox="1"/>
          <p:nvPr/>
        </p:nvSpPr>
        <p:spPr>
          <a:xfrm>
            <a:off x="975361" y="1116297"/>
            <a:ext cx="1072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Add fluorescent tagged Integrin to wells, then wash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C83B77-9168-4D9C-AA18-213DF2930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069" y="1851769"/>
            <a:ext cx="4605531" cy="49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5c614f00e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(Optional) In vivo: Association between Tie2 – Ang-1 and α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Ang-1 with presence of antibodies.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75c614f00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25" y="1885475"/>
            <a:ext cx="5970850" cy="392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75c614f00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150" y="1752187"/>
            <a:ext cx="5970850" cy="389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5c614f00e_0_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 Tie2 activity in presence of Ang-1 antibody and Integrin α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lang="en-US"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75c614f00e_0_9"/>
          <p:cNvSpPr txBox="1">
            <a:spLocks noGrp="1"/>
          </p:cNvSpPr>
          <p:nvPr>
            <p:ph type="body" idx="1"/>
          </p:nvPr>
        </p:nvSpPr>
        <p:spPr>
          <a:xfrm>
            <a:off x="492305" y="1886309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columns:</a:t>
            </a: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1: Tie2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2: α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 baseline="-25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3: α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Tie2 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4: Ang-1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5: Ang-1 + α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6: Ang-1 + Tie2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7: α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lang="en-US" sz="11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+Tie2 with Ang-1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column:</a:t>
            </a: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8: Integrin+Tie2 with Ang-1 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antibody selected from </a:t>
            </a: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V-VI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III-IV 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antibody: </a:t>
            </a:r>
            <a:endParaRPr sz="11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Anti-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phosphotyrosine</a:t>
            </a: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immunoprecipitates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>
                <a:hlinkClick r:id="rId3"/>
              </a:rPr>
              <a:t>.</a:t>
            </a:r>
            <a:r>
              <a:rPr lang="en-US" dirty="0">
                <a:hlinkClick r:id="rId4"/>
              </a:rPr>
              <a:t>.</a:t>
            </a:r>
            <a:endParaRPr dirty="0"/>
          </a:p>
        </p:txBody>
      </p:sp>
      <p:pic>
        <p:nvPicPr>
          <p:cNvPr id="187" name="Google Shape;187;g75c614f00e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2920" y="1125550"/>
            <a:ext cx="7850986" cy="5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75c614f00e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8400"/>
            <a:ext cx="12191999" cy="37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Cancer development </a:t>
            </a:r>
            <a:endParaRPr/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630" y="1845734"/>
            <a:ext cx="7127507" cy="4346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5c614f00e_1_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Schematic Pathway &amp; Available Drug</a:t>
            </a:r>
            <a:endParaRPr/>
          </a:p>
        </p:txBody>
      </p:sp>
      <p:sp>
        <p:nvSpPr>
          <p:cNvPr id="115" name="Google Shape;115;g75c614f00e_1_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Drugs that are broad-spectrum inhibitors of RTKs (including Tie2):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Cabozantinib, Lenalidomide, Regorafenib…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Inhibiting Angiopoietin 1 &amp; 2 interaction with their receptor Tie2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Trebananib.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drug target, compound medicine?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about Integrin role in Tie2 activation?</a:t>
            </a:r>
            <a:endParaRPr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3" name="Picture 2" descr="A picture containing drawing, hydrant&#10;&#10;Description automatically generated">
            <a:extLst>
              <a:ext uri="{FF2B5EF4-FFF2-40B4-BE49-F238E27FC236}">
                <a16:creationId xmlns:a16="http://schemas.microsoft.com/office/drawing/2014/main" id="{D39D9817-6D77-48D1-833B-D3C76AD18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02" y="1737403"/>
            <a:ext cx="9610796" cy="5120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b="1" dirty="0"/>
              <a:t>Schematic diagram of experiment </a:t>
            </a:r>
            <a:endParaRPr dirty="0"/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5631" y="1737360"/>
            <a:ext cx="9108490" cy="41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55079A-AAA6-4D46-9A0C-230A3E64E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17" y="1647237"/>
            <a:ext cx="9608404" cy="511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" name="Google Shape;130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4"/>
          <p:cNvSpPr/>
          <p:nvPr/>
        </p:nvSpPr>
        <p:spPr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Making Antibodies against Ang-1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4" descr="A picture containing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39" r="-2" b="-2"/>
          <a:stretch/>
        </p:blipFill>
        <p:spPr>
          <a:xfrm>
            <a:off x="3663189" y="0"/>
            <a:ext cx="8525635" cy="685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1" name="Google Shape;141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5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 dirty="0"/>
              <a:t>Attach angiotensin to wells</a:t>
            </a:r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9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US" sz="4400" b="1" dirty="0"/>
              <a:t>Step I: Find antibodies that bind Ang-1</a:t>
            </a:r>
            <a:endParaRPr sz="4400" b="1" dirty="0">
              <a:solidFill>
                <a:srgbClr val="262626"/>
              </a:solidFill>
            </a:endParaRPr>
          </a:p>
        </p:txBody>
      </p:sp>
      <p:pic>
        <p:nvPicPr>
          <p:cNvPr id="18" name="Google Shape;147;p5">
            <a:extLst>
              <a:ext uri="{FF2B5EF4-FFF2-40B4-BE49-F238E27FC236}">
                <a16:creationId xmlns:a16="http://schemas.microsoft.com/office/drawing/2014/main" id="{59856D64-4514-4C9D-8E73-743C0BC0ECFD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4494"/>
          <a:stretch/>
        </p:blipFill>
        <p:spPr>
          <a:xfrm>
            <a:off x="3121727" y="1909218"/>
            <a:ext cx="5945399" cy="15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9CAEFA-2B4A-4090-8B46-2B2F35EBDD84}"/>
              </a:ext>
            </a:extLst>
          </p:cNvPr>
          <p:cNvSpPr txBox="1"/>
          <p:nvPr/>
        </p:nvSpPr>
        <p:spPr>
          <a:xfrm>
            <a:off x="2737944" y="1154882"/>
            <a:ext cx="637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Attach Ang1 to wells</a:t>
            </a:r>
          </a:p>
        </p:txBody>
      </p:sp>
      <p:pic>
        <p:nvPicPr>
          <p:cNvPr id="7" name="Picture 6" descr="A close up of a keyboard&#10;&#10;Description automatically generated">
            <a:extLst>
              <a:ext uri="{FF2B5EF4-FFF2-40B4-BE49-F238E27FC236}">
                <a16:creationId xmlns:a16="http://schemas.microsoft.com/office/drawing/2014/main" id="{35C977B0-81A0-4818-931B-253AA7DF4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238" y="3723057"/>
            <a:ext cx="3125523" cy="31255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9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US" sz="4400" b="1" dirty="0"/>
              <a:t>Step I: Find antibodies that bind Ang-1</a:t>
            </a:r>
            <a:endParaRPr sz="4400" b="1" dirty="0">
              <a:solidFill>
                <a:srgbClr val="26262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D68020-52CA-4044-9FBF-67A399FB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3695700"/>
            <a:ext cx="44386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oogle Shape;147;p5">
            <a:extLst>
              <a:ext uri="{FF2B5EF4-FFF2-40B4-BE49-F238E27FC236}">
                <a16:creationId xmlns:a16="http://schemas.microsoft.com/office/drawing/2014/main" id="{613E271D-EDCB-40B7-AD74-49AD6AB3CB4A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4960" b="58927"/>
          <a:stretch/>
        </p:blipFill>
        <p:spPr>
          <a:xfrm>
            <a:off x="3153463" y="1714252"/>
            <a:ext cx="5945399" cy="16360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9350DD-D439-4944-ACC0-392045342350}"/>
              </a:ext>
            </a:extLst>
          </p:cNvPr>
          <p:cNvSpPr/>
          <p:nvPr/>
        </p:nvSpPr>
        <p:spPr>
          <a:xfrm>
            <a:off x="2390437" y="786063"/>
            <a:ext cx="7108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Add antibodies, separately, then wash</a:t>
            </a:r>
          </a:p>
        </p:txBody>
      </p:sp>
    </p:spTree>
    <p:extLst>
      <p:ext uri="{BB962C8B-B14F-4D97-AF65-F5344CB8AC3E}">
        <p14:creationId xmlns:p14="http://schemas.microsoft.com/office/powerpoint/2010/main" val="184862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287339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US" sz="4400" b="1" dirty="0"/>
              <a:t>Step I: Find antibodies that bind Ang-1</a:t>
            </a:r>
            <a:endParaRPr sz="4400" b="1" dirty="0">
              <a:solidFill>
                <a:srgbClr val="26262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9350DD-D439-4944-ACC0-392045342350}"/>
              </a:ext>
            </a:extLst>
          </p:cNvPr>
          <p:cNvSpPr/>
          <p:nvPr/>
        </p:nvSpPr>
        <p:spPr>
          <a:xfrm>
            <a:off x="2663750" y="786063"/>
            <a:ext cx="6561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Add secondary antibody, and wash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B164C72-069A-445F-ACF0-0D28338AA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71" y="1767399"/>
            <a:ext cx="5509737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93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5">
            <a:extLst>
              <a:ext uri="{FF2B5EF4-FFF2-40B4-BE49-F238E27FC236}">
                <a16:creationId xmlns:a16="http://schemas.microsoft.com/office/drawing/2014/main" id="{49F60977-65B2-4DE8-AC06-5170EFC92A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5227" y="617573"/>
            <a:ext cx="10058400" cy="4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US" sz="4400" b="1" dirty="0"/>
              <a:t>Step II: Find antibodies that allow Ang-1 binding to Tie2 </a:t>
            </a:r>
            <a:endParaRPr sz="4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3787D-E0B3-4F3F-9C83-9BB82B4EF729}"/>
              </a:ext>
            </a:extLst>
          </p:cNvPr>
          <p:cNvSpPr txBox="1"/>
          <p:nvPr/>
        </p:nvSpPr>
        <p:spPr>
          <a:xfrm>
            <a:off x="1947045" y="1116297"/>
            <a:ext cx="829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Attach 96 antibodies to wells, separately</a:t>
            </a:r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51365AFF-0BBA-4463-AAA5-302491E75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14" y="1813420"/>
            <a:ext cx="4282811" cy="1615580"/>
          </a:xfrm>
          <a:prstGeom prst="rect">
            <a:avLst/>
          </a:prstGeom>
        </p:spPr>
      </p:pic>
      <p:pic>
        <p:nvPicPr>
          <p:cNvPr id="13" name="Picture 12" descr="A close up of a keyboard&#10;&#10;Description automatically generated">
            <a:extLst>
              <a:ext uri="{FF2B5EF4-FFF2-40B4-BE49-F238E27FC236}">
                <a16:creationId xmlns:a16="http://schemas.microsoft.com/office/drawing/2014/main" id="{CE27650D-2688-461C-BCAF-A6E095372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557" y="3658044"/>
            <a:ext cx="3125523" cy="31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640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337</Words>
  <Application>Microsoft Office PowerPoint</Application>
  <PresentationFormat>Widescreen</PresentationFormat>
  <Paragraphs>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Retrospect</vt:lpstr>
      <vt:lpstr>Disruption of Angiopoietin-1 and αvβ3 Integrin Interaction in Tie2, Ang-1 and αvβ3 Integrin complexes </vt:lpstr>
      <vt:lpstr>Cancer development </vt:lpstr>
      <vt:lpstr>Schematic Pathway &amp; Available Drug</vt:lpstr>
      <vt:lpstr>Schematic diagram of experiment </vt:lpstr>
      <vt:lpstr>Making Antibodies against Ang-1</vt:lpstr>
      <vt:lpstr>Step I: Find antibodies that bind Ang-1</vt:lpstr>
      <vt:lpstr>Step I: Find antibodies that bind Ang-1</vt:lpstr>
      <vt:lpstr>Step I: Find antibodies that bind Ang-1</vt:lpstr>
      <vt:lpstr>Step II: Find antibodies that allow Ang-1 binding to Tie2 </vt:lpstr>
      <vt:lpstr>Step II: Find antibodies that allow Ang-1 binding to Tie2 </vt:lpstr>
      <vt:lpstr>Step II: Find antibodies that allow Ang-1 binding to Tie2 </vt:lpstr>
      <vt:lpstr>Step III: Find antibodies that prevents Ang-1 binding to Integrin αVß3</vt:lpstr>
      <vt:lpstr>Step III: Find antibodies that prevents Ang-1 binding to Integrin αVß3</vt:lpstr>
      <vt:lpstr>Step III: Find antibodies that prevents Ang-1 binding to Integrin αVß3</vt:lpstr>
      <vt:lpstr>(Optional) In vivo: Association between Tie2 – Ang-1 and αVß3 - Ang-1 with presence of antibodies. </vt:lpstr>
      <vt:lpstr>Measure Tie2 activity in presence of Ang-1 antibody and Integrin αVß3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Disruption of Angiopoietin-1 and αvβ3 Integrin Interaction in Tie1, Tie2, Ang-1 and αvβ3 Integrin complexes </dc:title>
  <dc:creator>Thinh Vo</dc:creator>
  <cp:lastModifiedBy>Thinh Vo</cp:lastModifiedBy>
  <cp:revision>25</cp:revision>
  <dcterms:created xsi:type="dcterms:W3CDTF">2019-12-03T19:45:19Z</dcterms:created>
  <dcterms:modified xsi:type="dcterms:W3CDTF">2019-12-11T22:20:46Z</dcterms:modified>
</cp:coreProperties>
</file>