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24"/>
  </p:notesMasterIdLst>
  <p:sldIdLst>
    <p:sldId id="256" r:id="rId2"/>
    <p:sldId id="257" r:id="rId3"/>
    <p:sldId id="258" r:id="rId4"/>
    <p:sldId id="269" r:id="rId5"/>
    <p:sldId id="260" r:id="rId6"/>
    <p:sldId id="261" r:id="rId7"/>
    <p:sldId id="262" r:id="rId8"/>
    <p:sldId id="270" r:id="rId9"/>
    <p:sldId id="271" r:id="rId10"/>
    <p:sldId id="265" r:id="rId11"/>
    <p:sldId id="283" r:id="rId12"/>
    <p:sldId id="276" r:id="rId13"/>
    <p:sldId id="277" r:id="rId14"/>
    <p:sldId id="278" r:id="rId15"/>
    <p:sldId id="280" r:id="rId16"/>
    <p:sldId id="281" r:id="rId17"/>
    <p:sldId id="272" r:id="rId18"/>
    <p:sldId id="273" r:id="rId19"/>
    <p:sldId id="282" r:id="rId20"/>
    <p:sldId id="274" r:id="rId21"/>
    <p:sldId id="275" r:id="rId22"/>
    <p:sldId id="259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Quattrocento Sans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77FFFF"/>
    <a:srgbClr val="C0C0C0"/>
    <a:srgbClr val="A93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38EFCF-0BED-44D2-A83F-6C18773A6B74}">
  <a:tblStyle styleId="{2B38EFCF-0BED-44D2-A83F-6C18773A6B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78830" autoAdjust="0"/>
  </p:normalViewPr>
  <p:slideViewPr>
    <p:cSldViewPr snapToGrid="0">
      <p:cViewPr varScale="1">
        <p:scale>
          <a:sx n="90" d="100"/>
          <a:sy n="90" d="100"/>
        </p:scale>
        <p:origin x="13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71742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Hello, today I will be proposing an experiment which focuses on verifying the functions of two putative collagenases genes. </a:t>
            </a:r>
            <a:endParaRPr dirty="0"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60173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5df2b86a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5df2b86aa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The ligated plasmids will be into to JCM159 </a:t>
            </a:r>
            <a:r>
              <a:rPr lang="en-US" i="1" dirty="0"/>
              <a:t>E. coli </a:t>
            </a:r>
            <a:r>
              <a:rPr lang="en-US" dirty="0"/>
              <a:t>host cells using a heat shock transformation procedure.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When grown on an ampicillin agar plate, only transformed cells containing the recombinant plasmid will be able to grow.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The resulting culture will be incubated until a high volume of transformed bacteria is grown. </a:t>
            </a:r>
          </a:p>
        </p:txBody>
      </p:sp>
      <p:sp>
        <p:nvSpPr>
          <p:cNvPr id="124" name="Google Shape;124;g75df2b86aa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372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target protein will be harvested using following methods. &lt;Click twice&gt;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Afterwards, nickel-coated metal beads will be added to the lysate solution.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5461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these beads are added they will bind to the poly-His regions of the target protein.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These regions were incorporated into the target protein during transcription of the expression vector.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00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magnet will be used to bind the metal beads to the side of the elution column.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Using this method the target proteins will be retained within the column while all other molecules flow through.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After this has occurred, imidazole buffer will added.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target proteins will be displaced by imidazole molecules and will be able to flow through the column. </a:t>
            </a:r>
          </a:p>
          <a:p>
            <a:pPr marL="22860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8847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Following purification, a TEV protease will be used to remove the Poly-His tags.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6849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purified enzymes will be applied to modified collagen substrates. </a:t>
            </a:r>
          </a:p>
          <a:p>
            <a:r>
              <a:rPr lang="en-US" dirty="0"/>
              <a:t>The collagen is comprised of repeating peptide units containing fluorescent and quencher groups. </a:t>
            </a:r>
          </a:p>
          <a:p>
            <a:r>
              <a:rPr lang="en-US" dirty="0"/>
              <a:t>When the fluorescent group is in close proximity to the quencher group, fluoresce is quenched or inhibited. </a:t>
            </a:r>
          </a:p>
          <a:p>
            <a:r>
              <a:rPr lang="en-US" dirty="0"/>
              <a:t>However, when the peptide is cleaved and the fluorescent and quencher groups are separated, light is emitted. </a:t>
            </a:r>
          </a:p>
          <a:p>
            <a:r>
              <a:rPr lang="en-US" dirty="0"/>
              <a:t>Through this process, </a:t>
            </a:r>
            <a:r>
              <a:rPr lang="en-US" dirty="0" err="1"/>
              <a:t>fluoresensce</a:t>
            </a:r>
            <a:r>
              <a:rPr lang="en-US" dirty="0"/>
              <a:t> is directly related to enzyme activity. </a:t>
            </a:r>
          </a:p>
          <a:p>
            <a:r>
              <a:rPr lang="en-US" dirty="0"/>
              <a:t>As a result, The more active the enzyme, the more fragmented the substrate becomes, and the more light is emitted.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1828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Fluorescence can be measured using a fluorescent plate reader. </a:t>
            </a:r>
          </a:p>
          <a:p>
            <a:r>
              <a:rPr lang="en-US" dirty="0"/>
              <a:t>The reader will measure the amount of light emitted and the data collected can be plotted in graphs as shown here. </a:t>
            </a:r>
          </a:p>
          <a:p>
            <a:r>
              <a:rPr lang="en-US" dirty="0"/>
              <a:t>Positive and negative controls will be used to enable an accurate interpretation of the results. </a:t>
            </a:r>
          </a:p>
          <a:p>
            <a:r>
              <a:rPr lang="en-US" dirty="0"/>
              <a:t>The negative control will consist of the modified substrate alone without any enzyme added. </a:t>
            </a:r>
          </a:p>
          <a:p>
            <a:r>
              <a:rPr lang="en-US" dirty="0"/>
              <a:t>While the positive will consist of a proven collagenase enzyme taken from the well-studied bacteria clostridium histolyticum. </a:t>
            </a:r>
          </a:p>
          <a:p>
            <a:r>
              <a:rPr lang="en-US" dirty="0"/>
              <a:t>Depending on the results we obtain from this assay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9311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This hypothesized association with preterm birth is modeled as follows.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2127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Once this occurs, gene expression will be induced using IPTG.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the image above, IPTG is not present so the T7 RNA polymerase is blocked from being synthesized.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3156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the presence of IPTG the T7 Polymerase gene is able to be expressed.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After the newly synthesized polymerase binds to the T7 promoter on the plasmid, the target gene is able to be expressed.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3309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5d4d46c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5d4d46c8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Collagenases are enzymes which catalyze the breakdown of collagen.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During pregnancy, they are used to degrade the amniotic sac so that labor can be induced.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1" name="Google Shape;61;g75d4d46c8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2539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5df2b86a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5df2b86aa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g75df2b86aa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3067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6c2354f9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6c2354f9e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In 2014, a novel vaginal microbe referred to as “Candidatus Mycoplasma girerdii” was characterized.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While the microbe hasn’t been cultivated yet, genomic analyses have revealed the presence of two putative collagenase genes belonging to the U32 peptidase family.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The presence of genes suggest that “Candidatus Mycoplasma girerdii” may be associated with preterm delivery. </a:t>
            </a:r>
            <a:endParaRPr dirty="0"/>
          </a:p>
        </p:txBody>
      </p:sp>
      <p:sp>
        <p:nvSpPr>
          <p:cNvPr id="69" name="Google Shape;69;g6c2354f9e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2851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Sequence alignments of the genes against experimentally verified U32 collagenases showed low genetic identity.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results of this analysis justifies the need for an experiment which asks the following question.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1789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2" name="Google Shape;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90745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8" name="Google Shape;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4334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5bccc1bae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75bccc1bae_0_1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The first part of the experiment consists of ordering the target genes from a gene synthesis company. 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Because “Candidatus </a:t>
            </a:r>
            <a:r>
              <a:rPr lang="en-US" dirty="0" err="1"/>
              <a:t>Mycoplasa</a:t>
            </a:r>
            <a:r>
              <a:rPr lang="en-US" dirty="0"/>
              <a:t> girerdii” uses a slightly modified gene table, synthesis will be required to avoid translational errors incurred during cloning.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</a:pPr>
            <a:endParaRPr dirty="0"/>
          </a:p>
        </p:txBody>
      </p:sp>
      <p:sp>
        <p:nvSpPr>
          <p:cNvPr id="95" name="Google Shape;95;g75bccc1bae_0_1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5991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synthesized genes will have Sgf1 and </a:t>
            </a:r>
            <a:r>
              <a:rPr lang="en-US" dirty="0" err="1"/>
              <a:t>PmeI</a:t>
            </a:r>
            <a:r>
              <a:rPr lang="en-US" dirty="0"/>
              <a:t> restriction sites incorporated into them.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genes will be digested using a proprietary Pme1 and Smf1 enzyme blend.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Sticky ends will form as a result of digestion, and through complementary base pairing the target genes will be ligated into their respective expression vectors.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784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expression vector will consist of an inducible T7 phage promoter which will allow over-expression of the target genes in the presence of a T7 RNA polymerase.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poly-His tag region with its respective TEV cleavage site for protein purification.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Pme1 and Smf1 restriction sites for gene ligation.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And an ampicillin resistance gene for selection during transformation.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959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/>
          <p:nvPr/>
        </p:nvSpPr>
        <p:spPr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1524000" y="1333500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Quattrocento Sans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1524000" y="3128009"/>
            <a:ext cx="9144000" cy="128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l="1648" r="13926" b="71478"/>
          <a:stretch/>
        </p:blipFill>
        <p:spPr>
          <a:xfrm>
            <a:off x="342899" y="4546601"/>
            <a:ext cx="11715751" cy="20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">
  <p:cSld name="Standard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24" name="Google Shape;24;p3"/>
          <p:cNvCxnSpPr/>
          <p:nvPr/>
        </p:nvCxnSpPr>
        <p:spPr>
          <a:xfrm>
            <a:off x="604434" y="1196392"/>
            <a:ext cx="10983132" cy="0"/>
          </a:xfrm>
          <a:prstGeom prst="straightConnector1">
            <a:avLst/>
          </a:prstGeom>
          <a:noFill/>
          <a:ln w="25400" cap="flat" cmpd="sng">
            <a:solidFill>
              <a:srgbClr val="D2472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l="-41783"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604434" y="448628"/>
            <a:ext cx="10983132" cy="74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04433" y="1604211"/>
            <a:ext cx="10983131" cy="4572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476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"/>
              <a:buFont typeface="Quattrocento Sans"/>
              <a:buChar char=" "/>
              <a:defRPr sz="1200"/>
            </a:lvl1pPr>
            <a:lvl2pPr marL="914400" lvl="1" indent="-30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Char char=" "/>
              <a:defRPr sz="1200"/>
            </a:lvl2pPr>
            <a:lvl3pPr marL="1371600" lvl="2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Char char="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 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604434" y="448628"/>
            <a:ext cx="10983132" cy="74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539496" y="2560320"/>
            <a:ext cx="9445752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Char char="•"/>
              <a:defRPr sz="1200">
                <a:solidFill>
                  <a:srgbClr val="3F3F3F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Char char="•"/>
              <a:defRPr sz="1200">
                <a:solidFill>
                  <a:srgbClr val="3F3F3F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Char char="•"/>
              <a:defRPr sz="1200">
                <a:solidFill>
                  <a:srgbClr val="3F3F3F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Char char="•"/>
              <a:defRPr sz="1200"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04433" y="1604211"/>
            <a:ext cx="10983131" cy="4572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476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"/>
              <a:buFont typeface="Quattrocento Sans"/>
              <a:buChar char=" "/>
              <a:defRPr sz="1200"/>
            </a:lvl1pPr>
            <a:lvl2pPr marL="914400" lvl="1" indent="-30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Char char=" "/>
              <a:defRPr sz="1200"/>
            </a:lvl2pPr>
            <a:lvl3pPr marL="1371600" lvl="2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Char char="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 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604434" y="448628"/>
            <a:ext cx="10983132" cy="74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7"/>
          <p:cNvPicPr preferRelativeResize="0"/>
          <p:nvPr/>
        </p:nvPicPr>
        <p:blipFill rotWithShape="1">
          <a:blip r:embed="rId2">
            <a:alphaModFix/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1090862" y="1507068"/>
            <a:ext cx="3192379" cy="4669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4765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"/>
              <a:buFont typeface="Quattrocento Sans"/>
              <a:buChar char=" "/>
              <a:defRPr sz="1200"/>
            </a:lvl1pPr>
            <a:lvl2pPr marL="914400" lvl="1" indent="-30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Char char=" "/>
              <a:defRPr sz="1200"/>
            </a:lvl2pPr>
            <a:lvl3pPr marL="1371600" lvl="2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Char char="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 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395537" y="1507068"/>
            <a:ext cx="7143905" cy="4669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476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"/>
              <a:buFont typeface="Quattrocento Sans"/>
              <a:buChar char=" "/>
              <a:defRPr sz="1200"/>
            </a:lvl1pPr>
            <a:lvl2pPr marL="914400" lvl="1" indent="-30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Char char=" "/>
              <a:defRPr sz="1200"/>
            </a:lvl2pPr>
            <a:lvl3pPr marL="1371600" lvl="2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Char char="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 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604434" y="448628"/>
            <a:ext cx="10983132" cy="74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47" name="Google Shape;47;p8"/>
          <p:cNvCxnSpPr/>
          <p:nvPr/>
        </p:nvCxnSpPr>
        <p:spPr>
          <a:xfrm>
            <a:off x="604434" y="1196392"/>
            <a:ext cx="10983132" cy="0"/>
          </a:xfrm>
          <a:prstGeom prst="straightConnector1">
            <a:avLst/>
          </a:prstGeom>
          <a:noFill/>
          <a:ln w="25400" cap="flat" cmpd="sng">
            <a:solidFill>
              <a:srgbClr val="D247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604434" y="448628"/>
            <a:ext cx="10983132" cy="74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04434" y="448628"/>
            <a:ext cx="10983132" cy="74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Quattrocento Sans"/>
              <a:buNone/>
              <a:defRPr sz="2800" b="0" i="0" u="none" strike="noStrike" cap="none">
                <a:solidFill>
                  <a:srgbClr val="3A383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" name="Google Shape;16;p1"/>
          <p:cNvCxnSpPr/>
          <p:nvPr/>
        </p:nvCxnSpPr>
        <p:spPr>
          <a:xfrm>
            <a:off x="604434" y="1196392"/>
            <a:ext cx="10983132" cy="0"/>
          </a:xfrm>
          <a:prstGeom prst="straightConnector1">
            <a:avLst/>
          </a:prstGeom>
          <a:noFill/>
          <a:ln w="25400" cap="flat" cmpd="sng">
            <a:solidFill>
              <a:srgbClr val="D24726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rndsystems.com/products/mca-rppgfsafk-dnp-oh-fluorogenic-peptide-substrate_es005" TargetMode="Externa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nvitra.com/en/amniotic-fluid-leakage/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ctrTitle"/>
          </p:nvPr>
        </p:nvSpPr>
        <p:spPr>
          <a:xfrm>
            <a:off x="1524000" y="1333500"/>
            <a:ext cx="96237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lang="en-US" sz="4000"/>
              <a:t>Assessing the relative functions of two putative collagenase genes extracted from a clinically-relevant vaginal microbe</a:t>
            </a:r>
            <a:endParaRPr sz="4000"/>
          </a:p>
        </p:txBody>
      </p:sp>
      <p:sp>
        <p:nvSpPr>
          <p:cNvPr id="55" name="Google Shape;55;p10"/>
          <p:cNvSpPr txBox="1">
            <a:spLocks noGrp="1"/>
          </p:cNvSpPr>
          <p:nvPr>
            <p:ph type="subTitle" idx="1"/>
          </p:nvPr>
        </p:nvSpPr>
        <p:spPr>
          <a:xfrm>
            <a:off x="1524000" y="3817520"/>
            <a:ext cx="9144000" cy="128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Nana Afia Twumasi-Ankrah, Jennifer Fettweis, PhD, Nicole Jimenez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i="1"/>
              <a:t>Microbiology &amp; Immunology </a:t>
            </a:r>
            <a:r>
              <a:rPr lang="en-US"/>
              <a:t>(Vaginal Microbiome Consortium)</a:t>
            </a:r>
            <a:endParaRPr/>
          </a:p>
        </p:txBody>
      </p:sp>
      <p:sp>
        <p:nvSpPr>
          <p:cNvPr id="56" name="Google Shape;56;p10"/>
          <p:cNvSpPr txBox="1"/>
          <p:nvPr/>
        </p:nvSpPr>
        <p:spPr>
          <a:xfrm>
            <a:off x="8077762" y="5255593"/>
            <a:ext cx="3192218" cy="4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attrocento Sans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Molecular Biology Through Discovery</a:t>
            </a:r>
            <a:endParaRPr sz="14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7" name="Google Shape;57;p10"/>
          <p:cNvSpPr txBox="1"/>
          <p:nvPr/>
        </p:nvSpPr>
        <p:spPr>
          <a:xfrm>
            <a:off x="8077762" y="5524500"/>
            <a:ext cx="3760738" cy="102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Fall 2019</a:t>
            </a:r>
            <a:endParaRPr sz="1200" b="0" i="1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604434" y="448628"/>
            <a:ext cx="10983000" cy="747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Transforming JCM159 </a:t>
            </a:r>
            <a:r>
              <a:rPr lang="en-US" b="1" i="1" dirty="0"/>
              <a:t>E. coli </a:t>
            </a:r>
            <a:r>
              <a:rPr lang="en-US" b="1" dirty="0"/>
              <a:t>Host Cells</a:t>
            </a:r>
            <a:endParaRPr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D2EE16-6CB5-451B-AD9A-27C4CFC652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845" b="4341"/>
          <a:stretch/>
        </p:blipFill>
        <p:spPr>
          <a:xfrm>
            <a:off x="8048846" y="1849292"/>
            <a:ext cx="3538587" cy="3783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C23D4E-DB9E-4145-AE72-B9F607F88DAA}"/>
              </a:ext>
            </a:extLst>
          </p:cNvPr>
          <p:cNvSpPr txBox="1"/>
          <p:nvPr/>
        </p:nvSpPr>
        <p:spPr>
          <a:xfrm>
            <a:off x="2390115" y="4508626"/>
            <a:ext cx="733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Quattrocento Sans" panose="020B0604020202020204" charset="0"/>
              </a:rPr>
              <a:t>Heat Shock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A26B61-FAA8-4567-B1A0-1E112A37B1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258" r="31280" b="4341"/>
          <a:stretch/>
        </p:blipFill>
        <p:spPr>
          <a:xfrm>
            <a:off x="5156790" y="1852836"/>
            <a:ext cx="2892057" cy="3783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BA4FD4-AA3B-49D0-BD60-C5FE39D267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680" b="4341"/>
          <a:stretch/>
        </p:blipFill>
        <p:spPr>
          <a:xfrm>
            <a:off x="236439" y="1845742"/>
            <a:ext cx="4920352" cy="3783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07A02F-E808-40E2-8B2A-2E81527435B7}"/>
              </a:ext>
            </a:extLst>
          </p:cNvPr>
          <p:cNvSpPr/>
          <p:nvPr/>
        </p:nvSpPr>
        <p:spPr>
          <a:xfrm>
            <a:off x="2390115" y="4508626"/>
            <a:ext cx="733331" cy="7479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EFF618-6185-4F3B-A555-3595E0C80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 active T7 RNA Polymerase is required to synthesize target gene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65BBDE-444A-4DD1-B999-673AA676302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434" y="1492667"/>
            <a:ext cx="10429875" cy="4714875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E12A5D1-CCBF-4390-8E9F-E32887C58D4A}"/>
              </a:ext>
            </a:extLst>
          </p:cNvPr>
          <p:cNvSpPr/>
          <p:nvPr/>
        </p:nvSpPr>
        <p:spPr>
          <a:xfrm>
            <a:off x="541421" y="1612232"/>
            <a:ext cx="3116179" cy="2276032"/>
          </a:xfrm>
          <a:custGeom>
            <a:avLst/>
            <a:gdLst>
              <a:gd name="connsiteX0" fmla="*/ 854242 w 3116179"/>
              <a:gd name="connsiteY0" fmla="*/ 0 h 2276032"/>
              <a:gd name="connsiteX1" fmla="*/ 854242 w 3116179"/>
              <a:gd name="connsiteY1" fmla="*/ 0 h 2276032"/>
              <a:gd name="connsiteX2" fmla="*/ 745958 w 3116179"/>
              <a:gd name="connsiteY2" fmla="*/ 36094 h 2276032"/>
              <a:gd name="connsiteX3" fmla="*/ 637674 w 3116179"/>
              <a:gd name="connsiteY3" fmla="*/ 108284 h 2276032"/>
              <a:gd name="connsiteX4" fmla="*/ 541421 w 3116179"/>
              <a:gd name="connsiteY4" fmla="*/ 168442 h 2276032"/>
              <a:gd name="connsiteX5" fmla="*/ 457200 w 3116179"/>
              <a:gd name="connsiteY5" fmla="*/ 240631 h 2276032"/>
              <a:gd name="connsiteX6" fmla="*/ 397042 w 3116179"/>
              <a:gd name="connsiteY6" fmla="*/ 312821 h 2276032"/>
              <a:gd name="connsiteX7" fmla="*/ 252663 w 3116179"/>
              <a:gd name="connsiteY7" fmla="*/ 433136 h 2276032"/>
              <a:gd name="connsiteX8" fmla="*/ 216568 w 3116179"/>
              <a:gd name="connsiteY8" fmla="*/ 481263 h 2276032"/>
              <a:gd name="connsiteX9" fmla="*/ 132347 w 3116179"/>
              <a:gd name="connsiteY9" fmla="*/ 565484 h 2276032"/>
              <a:gd name="connsiteX10" fmla="*/ 36095 w 3116179"/>
              <a:gd name="connsiteY10" fmla="*/ 721894 h 2276032"/>
              <a:gd name="connsiteX11" fmla="*/ 24063 w 3116179"/>
              <a:gd name="connsiteY11" fmla="*/ 770021 h 2276032"/>
              <a:gd name="connsiteX12" fmla="*/ 0 w 3116179"/>
              <a:gd name="connsiteY12" fmla="*/ 878305 h 2276032"/>
              <a:gd name="connsiteX13" fmla="*/ 36095 w 3116179"/>
              <a:gd name="connsiteY13" fmla="*/ 1299410 h 2276032"/>
              <a:gd name="connsiteX14" fmla="*/ 60158 w 3116179"/>
              <a:gd name="connsiteY14" fmla="*/ 1347536 h 2276032"/>
              <a:gd name="connsiteX15" fmla="*/ 96253 w 3116179"/>
              <a:gd name="connsiteY15" fmla="*/ 1431757 h 2276032"/>
              <a:gd name="connsiteX16" fmla="*/ 156411 w 3116179"/>
              <a:gd name="connsiteY16" fmla="*/ 1491915 h 2276032"/>
              <a:gd name="connsiteX17" fmla="*/ 180474 w 3116179"/>
              <a:gd name="connsiteY17" fmla="*/ 1540042 h 2276032"/>
              <a:gd name="connsiteX18" fmla="*/ 192505 w 3116179"/>
              <a:gd name="connsiteY18" fmla="*/ 1576136 h 2276032"/>
              <a:gd name="connsiteX19" fmla="*/ 252663 w 3116179"/>
              <a:gd name="connsiteY19" fmla="*/ 1600200 h 2276032"/>
              <a:gd name="connsiteX20" fmla="*/ 962526 w 3116179"/>
              <a:gd name="connsiteY20" fmla="*/ 1636294 h 2276032"/>
              <a:gd name="connsiteX21" fmla="*/ 998621 w 3116179"/>
              <a:gd name="connsiteY21" fmla="*/ 1660357 h 2276032"/>
              <a:gd name="connsiteX22" fmla="*/ 1070811 w 3116179"/>
              <a:gd name="connsiteY22" fmla="*/ 1672389 h 2276032"/>
              <a:gd name="connsiteX23" fmla="*/ 1082842 w 3116179"/>
              <a:gd name="connsiteY23" fmla="*/ 1708484 h 2276032"/>
              <a:gd name="connsiteX24" fmla="*/ 1130968 w 3116179"/>
              <a:gd name="connsiteY24" fmla="*/ 1732547 h 2276032"/>
              <a:gd name="connsiteX25" fmla="*/ 1203158 w 3116179"/>
              <a:gd name="connsiteY25" fmla="*/ 1792705 h 2276032"/>
              <a:gd name="connsiteX26" fmla="*/ 1263316 w 3116179"/>
              <a:gd name="connsiteY26" fmla="*/ 1804736 h 2276032"/>
              <a:gd name="connsiteX27" fmla="*/ 1335505 w 3116179"/>
              <a:gd name="connsiteY27" fmla="*/ 1828800 h 2276032"/>
              <a:gd name="connsiteX28" fmla="*/ 1371600 w 3116179"/>
              <a:gd name="connsiteY28" fmla="*/ 1852863 h 2276032"/>
              <a:gd name="connsiteX29" fmla="*/ 1455821 w 3116179"/>
              <a:gd name="connsiteY29" fmla="*/ 1864894 h 2276032"/>
              <a:gd name="connsiteX30" fmla="*/ 1528011 w 3116179"/>
              <a:gd name="connsiteY30" fmla="*/ 1876926 h 2276032"/>
              <a:gd name="connsiteX31" fmla="*/ 1624263 w 3116179"/>
              <a:gd name="connsiteY31" fmla="*/ 1888957 h 2276032"/>
              <a:gd name="connsiteX32" fmla="*/ 1684421 w 3116179"/>
              <a:gd name="connsiteY32" fmla="*/ 1900989 h 2276032"/>
              <a:gd name="connsiteX33" fmla="*/ 1780674 w 3116179"/>
              <a:gd name="connsiteY33" fmla="*/ 1925052 h 2276032"/>
              <a:gd name="connsiteX34" fmla="*/ 2057400 w 3116179"/>
              <a:gd name="connsiteY34" fmla="*/ 1949115 h 2276032"/>
              <a:gd name="connsiteX35" fmla="*/ 2093495 w 3116179"/>
              <a:gd name="connsiteY35" fmla="*/ 1973179 h 2276032"/>
              <a:gd name="connsiteX36" fmla="*/ 2165684 w 3116179"/>
              <a:gd name="connsiteY36" fmla="*/ 2045368 h 2276032"/>
              <a:gd name="connsiteX37" fmla="*/ 2249905 w 3116179"/>
              <a:gd name="connsiteY37" fmla="*/ 2069431 h 2276032"/>
              <a:gd name="connsiteX38" fmla="*/ 2442411 w 3116179"/>
              <a:gd name="connsiteY38" fmla="*/ 2093494 h 2276032"/>
              <a:gd name="connsiteX39" fmla="*/ 2514600 w 3116179"/>
              <a:gd name="connsiteY39" fmla="*/ 2141621 h 2276032"/>
              <a:gd name="connsiteX40" fmla="*/ 2598821 w 3116179"/>
              <a:gd name="connsiteY40" fmla="*/ 2177715 h 2276032"/>
              <a:gd name="connsiteX41" fmla="*/ 2707105 w 3116179"/>
              <a:gd name="connsiteY41" fmla="*/ 2249905 h 2276032"/>
              <a:gd name="connsiteX42" fmla="*/ 2743200 w 3116179"/>
              <a:gd name="connsiteY42" fmla="*/ 2273968 h 2276032"/>
              <a:gd name="connsiteX43" fmla="*/ 2971800 w 3116179"/>
              <a:gd name="connsiteY43" fmla="*/ 2249905 h 2276032"/>
              <a:gd name="connsiteX44" fmla="*/ 2983832 w 3116179"/>
              <a:gd name="connsiteY44" fmla="*/ 2201779 h 2276032"/>
              <a:gd name="connsiteX45" fmla="*/ 3031958 w 3116179"/>
              <a:gd name="connsiteY45" fmla="*/ 2129589 h 2276032"/>
              <a:gd name="connsiteX46" fmla="*/ 3080084 w 3116179"/>
              <a:gd name="connsiteY46" fmla="*/ 1528010 h 2276032"/>
              <a:gd name="connsiteX47" fmla="*/ 3116179 w 3116179"/>
              <a:gd name="connsiteY47" fmla="*/ 1503947 h 2276032"/>
              <a:gd name="connsiteX48" fmla="*/ 3104147 w 3116179"/>
              <a:gd name="connsiteY48" fmla="*/ 1082842 h 2276032"/>
              <a:gd name="connsiteX49" fmla="*/ 3068053 w 3116179"/>
              <a:gd name="connsiteY49" fmla="*/ 1046747 h 2276032"/>
              <a:gd name="connsiteX50" fmla="*/ 3043990 w 3116179"/>
              <a:gd name="connsiteY50" fmla="*/ 1010652 h 2276032"/>
              <a:gd name="connsiteX51" fmla="*/ 3019926 w 3116179"/>
              <a:gd name="connsiteY51" fmla="*/ 986589 h 2276032"/>
              <a:gd name="connsiteX52" fmla="*/ 2995863 w 3116179"/>
              <a:gd name="connsiteY52" fmla="*/ 950494 h 2276032"/>
              <a:gd name="connsiteX53" fmla="*/ 2947737 w 3116179"/>
              <a:gd name="connsiteY53" fmla="*/ 914400 h 2276032"/>
              <a:gd name="connsiteX54" fmla="*/ 2923674 w 3116179"/>
              <a:gd name="connsiteY54" fmla="*/ 842210 h 2276032"/>
              <a:gd name="connsiteX55" fmla="*/ 2887579 w 3116179"/>
              <a:gd name="connsiteY55" fmla="*/ 806115 h 2276032"/>
              <a:gd name="connsiteX56" fmla="*/ 2839453 w 3116179"/>
              <a:gd name="connsiteY56" fmla="*/ 782052 h 2276032"/>
              <a:gd name="connsiteX57" fmla="*/ 2779295 w 3116179"/>
              <a:gd name="connsiteY57" fmla="*/ 745957 h 2276032"/>
              <a:gd name="connsiteX58" fmla="*/ 2707105 w 3116179"/>
              <a:gd name="connsiteY58" fmla="*/ 709863 h 2276032"/>
              <a:gd name="connsiteX59" fmla="*/ 2646947 w 3116179"/>
              <a:gd name="connsiteY59" fmla="*/ 661736 h 2276032"/>
              <a:gd name="connsiteX60" fmla="*/ 2478505 w 3116179"/>
              <a:gd name="connsiteY60" fmla="*/ 625642 h 2276032"/>
              <a:gd name="connsiteX61" fmla="*/ 2442411 w 3116179"/>
              <a:gd name="connsiteY61" fmla="*/ 613610 h 2276032"/>
              <a:gd name="connsiteX62" fmla="*/ 2346158 w 3116179"/>
              <a:gd name="connsiteY62" fmla="*/ 589547 h 2276032"/>
              <a:gd name="connsiteX63" fmla="*/ 2310063 w 3116179"/>
              <a:gd name="connsiteY63" fmla="*/ 577515 h 2276032"/>
              <a:gd name="connsiteX64" fmla="*/ 2177716 w 3116179"/>
              <a:gd name="connsiteY64" fmla="*/ 565484 h 2276032"/>
              <a:gd name="connsiteX65" fmla="*/ 1985211 w 3116179"/>
              <a:gd name="connsiteY65" fmla="*/ 541421 h 2276032"/>
              <a:gd name="connsiteX66" fmla="*/ 1876926 w 3116179"/>
              <a:gd name="connsiteY66" fmla="*/ 493294 h 2276032"/>
              <a:gd name="connsiteX67" fmla="*/ 1840832 w 3116179"/>
              <a:gd name="connsiteY67" fmla="*/ 469231 h 2276032"/>
              <a:gd name="connsiteX68" fmla="*/ 1780674 w 3116179"/>
              <a:gd name="connsiteY68" fmla="*/ 445168 h 2276032"/>
              <a:gd name="connsiteX69" fmla="*/ 1732547 w 3116179"/>
              <a:gd name="connsiteY69" fmla="*/ 409073 h 2276032"/>
              <a:gd name="connsiteX70" fmla="*/ 1660358 w 3116179"/>
              <a:gd name="connsiteY70" fmla="*/ 385010 h 2276032"/>
              <a:gd name="connsiteX71" fmla="*/ 1576137 w 3116179"/>
              <a:gd name="connsiteY71" fmla="*/ 324852 h 2276032"/>
              <a:gd name="connsiteX72" fmla="*/ 1503947 w 3116179"/>
              <a:gd name="connsiteY72" fmla="*/ 276726 h 2276032"/>
              <a:gd name="connsiteX73" fmla="*/ 1443790 w 3116179"/>
              <a:gd name="connsiteY73" fmla="*/ 228600 h 2276032"/>
              <a:gd name="connsiteX74" fmla="*/ 1371600 w 3116179"/>
              <a:gd name="connsiteY74" fmla="*/ 180473 h 2276032"/>
              <a:gd name="connsiteX75" fmla="*/ 1275347 w 3116179"/>
              <a:gd name="connsiteY75" fmla="*/ 120315 h 2276032"/>
              <a:gd name="connsiteX76" fmla="*/ 1203158 w 3116179"/>
              <a:gd name="connsiteY76" fmla="*/ 72189 h 2276032"/>
              <a:gd name="connsiteX77" fmla="*/ 1070811 w 3116179"/>
              <a:gd name="connsiteY77" fmla="*/ 0 h 2276032"/>
              <a:gd name="connsiteX78" fmla="*/ 854242 w 3116179"/>
              <a:gd name="connsiteY78" fmla="*/ 0 h 2276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3116179" h="2276032">
                <a:moveTo>
                  <a:pt x="854242" y="0"/>
                </a:moveTo>
                <a:lnTo>
                  <a:pt x="854242" y="0"/>
                </a:lnTo>
                <a:cubicBezTo>
                  <a:pt x="818147" y="12031"/>
                  <a:pt x="780929" y="21107"/>
                  <a:pt x="745958" y="36094"/>
                </a:cubicBezTo>
                <a:cubicBezTo>
                  <a:pt x="697018" y="57068"/>
                  <a:pt x="680144" y="79970"/>
                  <a:pt x="637674" y="108284"/>
                </a:cubicBezTo>
                <a:cubicBezTo>
                  <a:pt x="606193" y="129271"/>
                  <a:pt x="568175" y="141688"/>
                  <a:pt x="541421" y="168442"/>
                </a:cubicBezTo>
                <a:cubicBezTo>
                  <a:pt x="483070" y="226793"/>
                  <a:pt x="512172" y="203984"/>
                  <a:pt x="457200" y="240631"/>
                </a:cubicBezTo>
                <a:cubicBezTo>
                  <a:pt x="434195" y="275138"/>
                  <a:pt x="431010" y="285029"/>
                  <a:pt x="397042" y="312821"/>
                </a:cubicBezTo>
                <a:cubicBezTo>
                  <a:pt x="318113" y="377399"/>
                  <a:pt x="309082" y="368658"/>
                  <a:pt x="252663" y="433136"/>
                </a:cubicBezTo>
                <a:cubicBezTo>
                  <a:pt x="239458" y="448227"/>
                  <a:pt x="230057" y="466425"/>
                  <a:pt x="216568" y="481263"/>
                </a:cubicBezTo>
                <a:cubicBezTo>
                  <a:pt x="189861" y="510640"/>
                  <a:pt x="154370" y="532450"/>
                  <a:pt x="132347" y="565484"/>
                </a:cubicBezTo>
                <a:cubicBezTo>
                  <a:pt x="110280" y="598585"/>
                  <a:pt x="54722" y="672222"/>
                  <a:pt x="36095" y="721894"/>
                </a:cubicBezTo>
                <a:cubicBezTo>
                  <a:pt x="30289" y="737377"/>
                  <a:pt x="27650" y="753879"/>
                  <a:pt x="24063" y="770021"/>
                </a:cubicBezTo>
                <a:cubicBezTo>
                  <a:pt x="-6483" y="907481"/>
                  <a:pt x="29341" y="760944"/>
                  <a:pt x="0" y="878305"/>
                </a:cubicBezTo>
                <a:cubicBezTo>
                  <a:pt x="7059" y="970072"/>
                  <a:pt x="27236" y="1241827"/>
                  <a:pt x="36095" y="1299410"/>
                </a:cubicBezTo>
                <a:cubicBezTo>
                  <a:pt x="38822" y="1317137"/>
                  <a:pt x="53093" y="1331051"/>
                  <a:pt x="60158" y="1347536"/>
                </a:cubicBezTo>
                <a:cubicBezTo>
                  <a:pt x="74791" y="1381679"/>
                  <a:pt x="70861" y="1399110"/>
                  <a:pt x="96253" y="1431757"/>
                </a:cubicBezTo>
                <a:cubicBezTo>
                  <a:pt x="113664" y="1454142"/>
                  <a:pt x="156411" y="1491915"/>
                  <a:pt x="156411" y="1491915"/>
                </a:cubicBezTo>
                <a:cubicBezTo>
                  <a:pt x="164432" y="1507957"/>
                  <a:pt x="173409" y="1523556"/>
                  <a:pt x="180474" y="1540042"/>
                </a:cubicBezTo>
                <a:cubicBezTo>
                  <a:pt x="185470" y="1551699"/>
                  <a:pt x="182762" y="1568017"/>
                  <a:pt x="192505" y="1576136"/>
                </a:cubicBezTo>
                <a:cubicBezTo>
                  <a:pt x="209097" y="1589962"/>
                  <a:pt x="231131" y="1598518"/>
                  <a:pt x="252663" y="1600200"/>
                </a:cubicBezTo>
                <a:cubicBezTo>
                  <a:pt x="488870" y="1618654"/>
                  <a:pt x="725905" y="1624263"/>
                  <a:pt x="962526" y="1636294"/>
                </a:cubicBezTo>
                <a:cubicBezTo>
                  <a:pt x="974558" y="1644315"/>
                  <a:pt x="984903" y="1655784"/>
                  <a:pt x="998621" y="1660357"/>
                </a:cubicBezTo>
                <a:cubicBezTo>
                  <a:pt x="1021764" y="1668071"/>
                  <a:pt x="1049630" y="1660285"/>
                  <a:pt x="1070811" y="1672389"/>
                </a:cubicBezTo>
                <a:cubicBezTo>
                  <a:pt x="1081822" y="1678681"/>
                  <a:pt x="1073874" y="1699516"/>
                  <a:pt x="1082842" y="1708484"/>
                </a:cubicBezTo>
                <a:cubicBezTo>
                  <a:pt x="1095524" y="1721166"/>
                  <a:pt x="1116045" y="1722598"/>
                  <a:pt x="1130968" y="1732547"/>
                </a:cubicBezTo>
                <a:cubicBezTo>
                  <a:pt x="1182078" y="1766620"/>
                  <a:pt x="1123214" y="1757174"/>
                  <a:pt x="1203158" y="1792705"/>
                </a:cubicBezTo>
                <a:cubicBezTo>
                  <a:pt x="1221845" y="1801010"/>
                  <a:pt x="1243587" y="1799355"/>
                  <a:pt x="1263316" y="1804736"/>
                </a:cubicBezTo>
                <a:cubicBezTo>
                  <a:pt x="1287787" y="1811410"/>
                  <a:pt x="1314400" y="1814730"/>
                  <a:pt x="1335505" y="1828800"/>
                </a:cubicBezTo>
                <a:cubicBezTo>
                  <a:pt x="1347537" y="1836821"/>
                  <a:pt x="1357750" y="1848708"/>
                  <a:pt x="1371600" y="1852863"/>
                </a:cubicBezTo>
                <a:cubicBezTo>
                  <a:pt x="1398763" y="1861012"/>
                  <a:pt x="1427792" y="1860582"/>
                  <a:pt x="1455821" y="1864894"/>
                </a:cubicBezTo>
                <a:cubicBezTo>
                  <a:pt x="1479933" y="1868603"/>
                  <a:pt x="1503861" y="1873476"/>
                  <a:pt x="1528011" y="1876926"/>
                </a:cubicBezTo>
                <a:cubicBezTo>
                  <a:pt x="1560020" y="1881499"/>
                  <a:pt x="1592305" y="1884040"/>
                  <a:pt x="1624263" y="1888957"/>
                </a:cubicBezTo>
                <a:cubicBezTo>
                  <a:pt x="1644475" y="1892067"/>
                  <a:pt x="1664582" y="1896029"/>
                  <a:pt x="1684421" y="1900989"/>
                </a:cubicBezTo>
                <a:cubicBezTo>
                  <a:pt x="1759071" y="1919652"/>
                  <a:pt x="1677194" y="1910269"/>
                  <a:pt x="1780674" y="1925052"/>
                </a:cubicBezTo>
                <a:cubicBezTo>
                  <a:pt x="1871927" y="1938088"/>
                  <a:pt x="1965847" y="1942576"/>
                  <a:pt x="2057400" y="1949115"/>
                </a:cubicBezTo>
                <a:cubicBezTo>
                  <a:pt x="2069432" y="1957136"/>
                  <a:pt x="2083270" y="1962954"/>
                  <a:pt x="2093495" y="1973179"/>
                </a:cubicBezTo>
                <a:cubicBezTo>
                  <a:pt x="2151795" y="2031479"/>
                  <a:pt x="2073937" y="1992940"/>
                  <a:pt x="2165684" y="2045368"/>
                </a:cubicBezTo>
                <a:cubicBezTo>
                  <a:pt x="2178476" y="2052678"/>
                  <a:pt x="2240311" y="2067299"/>
                  <a:pt x="2249905" y="2069431"/>
                </a:cubicBezTo>
                <a:cubicBezTo>
                  <a:pt x="2335976" y="2088558"/>
                  <a:pt x="2327659" y="2083063"/>
                  <a:pt x="2442411" y="2093494"/>
                </a:cubicBezTo>
                <a:cubicBezTo>
                  <a:pt x="2519838" y="2119305"/>
                  <a:pt x="2435739" y="2085292"/>
                  <a:pt x="2514600" y="2141621"/>
                </a:cubicBezTo>
                <a:cubicBezTo>
                  <a:pt x="2540619" y="2160206"/>
                  <a:pt x="2569364" y="2167896"/>
                  <a:pt x="2598821" y="2177715"/>
                </a:cubicBezTo>
                <a:cubicBezTo>
                  <a:pt x="2670672" y="2249566"/>
                  <a:pt x="2631467" y="2230995"/>
                  <a:pt x="2707105" y="2249905"/>
                </a:cubicBezTo>
                <a:cubicBezTo>
                  <a:pt x="2719137" y="2257926"/>
                  <a:pt x="2728762" y="2273166"/>
                  <a:pt x="2743200" y="2273968"/>
                </a:cubicBezTo>
                <a:cubicBezTo>
                  <a:pt x="2861381" y="2280533"/>
                  <a:pt x="2886792" y="2271156"/>
                  <a:pt x="2971800" y="2249905"/>
                </a:cubicBezTo>
                <a:cubicBezTo>
                  <a:pt x="2975811" y="2233863"/>
                  <a:pt x="2975628" y="2216136"/>
                  <a:pt x="2983832" y="2201779"/>
                </a:cubicBezTo>
                <a:cubicBezTo>
                  <a:pt x="3055932" y="2075603"/>
                  <a:pt x="2994392" y="2242285"/>
                  <a:pt x="3031958" y="2129589"/>
                </a:cubicBezTo>
                <a:cubicBezTo>
                  <a:pt x="3037574" y="1865638"/>
                  <a:pt x="2911288" y="1668675"/>
                  <a:pt x="3080084" y="1528010"/>
                </a:cubicBezTo>
                <a:cubicBezTo>
                  <a:pt x="3091193" y="1518753"/>
                  <a:pt x="3104147" y="1511968"/>
                  <a:pt x="3116179" y="1503947"/>
                </a:cubicBezTo>
                <a:cubicBezTo>
                  <a:pt x="3112168" y="1363579"/>
                  <a:pt x="3118847" y="1222496"/>
                  <a:pt x="3104147" y="1082842"/>
                </a:cubicBezTo>
                <a:cubicBezTo>
                  <a:pt x="3102366" y="1065920"/>
                  <a:pt x="3078946" y="1059818"/>
                  <a:pt x="3068053" y="1046747"/>
                </a:cubicBezTo>
                <a:cubicBezTo>
                  <a:pt x="3058796" y="1035638"/>
                  <a:pt x="3053023" y="1021943"/>
                  <a:pt x="3043990" y="1010652"/>
                </a:cubicBezTo>
                <a:cubicBezTo>
                  <a:pt x="3036904" y="1001794"/>
                  <a:pt x="3027012" y="995447"/>
                  <a:pt x="3019926" y="986589"/>
                </a:cubicBezTo>
                <a:cubicBezTo>
                  <a:pt x="3010893" y="975298"/>
                  <a:pt x="3006088" y="960719"/>
                  <a:pt x="2995863" y="950494"/>
                </a:cubicBezTo>
                <a:cubicBezTo>
                  <a:pt x="2981684" y="936315"/>
                  <a:pt x="2963779" y="926431"/>
                  <a:pt x="2947737" y="914400"/>
                </a:cubicBezTo>
                <a:cubicBezTo>
                  <a:pt x="2939716" y="890337"/>
                  <a:pt x="2941610" y="860146"/>
                  <a:pt x="2923674" y="842210"/>
                </a:cubicBezTo>
                <a:cubicBezTo>
                  <a:pt x="2911642" y="830178"/>
                  <a:pt x="2901425" y="816005"/>
                  <a:pt x="2887579" y="806115"/>
                </a:cubicBezTo>
                <a:cubicBezTo>
                  <a:pt x="2872984" y="795690"/>
                  <a:pt x="2855131" y="790762"/>
                  <a:pt x="2839453" y="782052"/>
                </a:cubicBezTo>
                <a:cubicBezTo>
                  <a:pt x="2819011" y="770695"/>
                  <a:pt x="2799825" y="757155"/>
                  <a:pt x="2779295" y="745957"/>
                </a:cubicBezTo>
                <a:cubicBezTo>
                  <a:pt x="2755676" y="733074"/>
                  <a:pt x="2729802" y="724307"/>
                  <a:pt x="2707105" y="709863"/>
                </a:cubicBezTo>
                <a:cubicBezTo>
                  <a:pt x="2685440" y="696076"/>
                  <a:pt x="2669491" y="674033"/>
                  <a:pt x="2646947" y="661736"/>
                </a:cubicBezTo>
                <a:cubicBezTo>
                  <a:pt x="2595978" y="633935"/>
                  <a:pt x="2533773" y="632550"/>
                  <a:pt x="2478505" y="625642"/>
                </a:cubicBezTo>
                <a:cubicBezTo>
                  <a:pt x="2466474" y="621631"/>
                  <a:pt x="2454646" y="616947"/>
                  <a:pt x="2442411" y="613610"/>
                </a:cubicBezTo>
                <a:cubicBezTo>
                  <a:pt x="2410505" y="604908"/>
                  <a:pt x="2377533" y="600005"/>
                  <a:pt x="2346158" y="589547"/>
                </a:cubicBezTo>
                <a:cubicBezTo>
                  <a:pt x="2334126" y="585536"/>
                  <a:pt x="2322618" y="579309"/>
                  <a:pt x="2310063" y="577515"/>
                </a:cubicBezTo>
                <a:cubicBezTo>
                  <a:pt x="2266211" y="571250"/>
                  <a:pt x="2221743" y="570376"/>
                  <a:pt x="2177716" y="565484"/>
                </a:cubicBezTo>
                <a:cubicBezTo>
                  <a:pt x="2113444" y="558343"/>
                  <a:pt x="2049379" y="549442"/>
                  <a:pt x="1985211" y="541421"/>
                </a:cubicBezTo>
                <a:cubicBezTo>
                  <a:pt x="1933461" y="489671"/>
                  <a:pt x="1990174" y="538593"/>
                  <a:pt x="1876926" y="493294"/>
                </a:cubicBezTo>
                <a:cubicBezTo>
                  <a:pt x="1863500" y="487924"/>
                  <a:pt x="1853765" y="475698"/>
                  <a:pt x="1840832" y="469231"/>
                </a:cubicBezTo>
                <a:cubicBezTo>
                  <a:pt x="1821515" y="459572"/>
                  <a:pt x="1799554" y="455657"/>
                  <a:pt x="1780674" y="445168"/>
                </a:cubicBezTo>
                <a:cubicBezTo>
                  <a:pt x="1763145" y="435430"/>
                  <a:pt x="1750483" y="418041"/>
                  <a:pt x="1732547" y="409073"/>
                </a:cubicBezTo>
                <a:cubicBezTo>
                  <a:pt x="1709860" y="397730"/>
                  <a:pt x="1683537" y="395312"/>
                  <a:pt x="1660358" y="385010"/>
                </a:cubicBezTo>
                <a:cubicBezTo>
                  <a:pt x="1645048" y="378206"/>
                  <a:pt x="1583870" y="330265"/>
                  <a:pt x="1576137" y="324852"/>
                </a:cubicBezTo>
                <a:cubicBezTo>
                  <a:pt x="1552444" y="308267"/>
                  <a:pt x="1526530" y="294793"/>
                  <a:pt x="1503947" y="276726"/>
                </a:cubicBezTo>
                <a:cubicBezTo>
                  <a:pt x="1483895" y="260684"/>
                  <a:pt x="1464558" y="243704"/>
                  <a:pt x="1443790" y="228600"/>
                </a:cubicBezTo>
                <a:cubicBezTo>
                  <a:pt x="1420401" y="211590"/>
                  <a:pt x="1388953" y="203609"/>
                  <a:pt x="1371600" y="180473"/>
                </a:cubicBezTo>
                <a:cubicBezTo>
                  <a:pt x="1323235" y="115987"/>
                  <a:pt x="1355168" y="136280"/>
                  <a:pt x="1275347" y="120315"/>
                </a:cubicBezTo>
                <a:cubicBezTo>
                  <a:pt x="1251284" y="104273"/>
                  <a:pt x="1225741" y="90255"/>
                  <a:pt x="1203158" y="72189"/>
                </a:cubicBezTo>
                <a:cubicBezTo>
                  <a:pt x="1163923" y="40802"/>
                  <a:pt x="1127132" y="0"/>
                  <a:pt x="1070811" y="0"/>
                </a:cubicBezTo>
                <a:lnTo>
                  <a:pt x="854242" y="0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16FAF8-93A1-448F-8530-BD0C49D03D4F}"/>
              </a:ext>
            </a:extLst>
          </p:cNvPr>
          <p:cNvSpPr/>
          <p:nvPr/>
        </p:nvSpPr>
        <p:spPr>
          <a:xfrm>
            <a:off x="4283242" y="1600200"/>
            <a:ext cx="3453727" cy="2430379"/>
          </a:xfrm>
          <a:custGeom>
            <a:avLst/>
            <a:gdLst>
              <a:gd name="connsiteX0" fmla="*/ 1624263 w 3453727"/>
              <a:gd name="connsiteY0" fmla="*/ 60158 h 2430379"/>
              <a:gd name="connsiteX1" fmla="*/ 1624263 w 3453727"/>
              <a:gd name="connsiteY1" fmla="*/ 60158 h 2430379"/>
              <a:gd name="connsiteX2" fmla="*/ 1515979 w 3453727"/>
              <a:gd name="connsiteY2" fmla="*/ 72189 h 2430379"/>
              <a:gd name="connsiteX3" fmla="*/ 1491916 w 3453727"/>
              <a:gd name="connsiteY3" fmla="*/ 96253 h 2430379"/>
              <a:gd name="connsiteX4" fmla="*/ 1443790 w 3453727"/>
              <a:gd name="connsiteY4" fmla="*/ 132347 h 2430379"/>
              <a:gd name="connsiteX5" fmla="*/ 1347537 w 3453727"/>
              <a:gd name="connsiteY5" fmla="*/ 180474 h 2430379"/>
              <a:gd name="connsiteX6" fmla="*/ 1299411 w 3453727"/>
              <a:gd name="connsiteY6" fmla="*/ 216568 h 2430379"/>
              <a:gd name="connsiteX7" fmla="*/ 1275347 w 3453727"/>
              <a:gd name="connsiteY7" fmla="*/ 240632 h 2430379"/>
              <a:gd name="connsiteX8" fmla="*/ 1227221 w 3453727"/>
              <a:gd name="connsiteY8" fmla="*/ 252663 h 2430379"/>
              <a:gd name="connsiteX9" fmla="*/ 1143000 w 3453727"/>
              <a:gd name="connsiteY9" fmla="*/ 300789 h 2430379"/>
              <a:gd name="connsiteX10" fmla="*/ 1118937 w 3453727"/>
              <a:gd name="connsiteY10" fmla="*/ 336884 h 2430379"/>
              <a:gd name="connsiteX11" fmla="*/ 1034716 w 3453727"/>
              <a:gd name="connsiteY11" fmla="*/ 433137 h 2430379"/>
              <a:gd name="connsiteX12" fmla="*/ 974558 w 3453727"/>
              <a:gd name="connsiteY12" fmla="*/ 517358 h 2430379"/>
              <a:gd name="connsiteX13" fmla="*/ 914400 w 3453727"/>
              <a:gd name="connsiteY13" fmla="*/ 613611 h 2430379"/>
              <a:gd name="connsiteX14" fmla="*/ 878305 w 3453727"/>
              <a:gd name="connsiteY14" fmla="*/ 637674 h 2430379"/>
              <a:gd name="connsiteX15" fmla="*/ 806116 w 3453727"/>
              <a:gd name="connsiteY15" fmla="*/ 770021 h 2430379"/>
              <a:gd name="connsiteX16" fmla="*/ 721895 w 3453727"/>
              <a:gd name="connsiteY16" fmla="*/ 854242 h 2430379"/>
              <a:gd name="connsiteX17" fmla="*/ 649705 w 3453727"/>
              <a:gd name="connsiteY17" fmla="*/ 890337 h 2430379"/>
              <a:gd name="connsiteX18" fmla="*/ 613611 w 3453727"/>
              <a:gd name="connsiteY18" fmla="*/ 926432 h 2430379"/>
              <a:gd name="connsiteX19" fmla="*/ 577516 w 3453727"/>
              <a:gd name="connsiteY19" fmla="*/ 950495 h 2430379"/>
              <a:gd name="connsiteX20" fmla="*/ 505326 w 3453727"/>
              <a:gd name="connsiteY20" fmla="*/ 1022684 h 2430379"/>
              <a:gd name="connsiteX21" fmla="*/ 397042 w 3453727"/>
              <a:gd name="connsiteY21" fmla="*/ 1106905 h 2430379"/>
              <a:gd name="connsiteX22" fmla="*/ 312821 w 3453727"/>
              <a:gd name="connsiteY22" fmla="*/ 1179095 h 2430379"/>
              <a:gd name="connsiteX23" fmla="*/ 264695 w 3453727"/>
              <a:gd name="connsiteY23" fmla="*/ 1251284 h 2430379"/>
              <a:gd name="connsiteX24" fmla="*/ 228600 w 3453727"/>
              <a:gd name="connsiteY24" fmla="*/ 1311442 h 2430379"/>
              <a:gd name="connsiteX25" fmla="*/ 192505 w 3453727"/>
              <a:gd name="connsiteY25" fmla="*/ 1347537 h 2430379"/>
              <a:gd name="connsiteX26" fmla="*/ 156411 w 3453727"/>
              <a:gd name="connsiteY26" fmla="*/ 1395663 h 2430379"/>
              <a:gd name="connsiteX27" fmla="*/ 108284 w 3453727"/>
              <a:gd name="connsiteY27" fmla="*/ 1407695 h 2430379"/>
              <a:gd name="connsiteX28" fmla="*/ 24063 w 3453727"/>
              <a:gd name="connsiteY28" fmla="*/ 1479884 h 2430379"/>
              <a:gd name="connsiteX29" fmla="*/ 0 w 3453727"/>
              <a:gd name="connsiteY29" fmla="*/ 1515979 h 2430379"/>
              <a:gd name="connsiteX30" fmla="*/ 36095 w 3453727"/>
              <a:gd name="connsiteY30" fmla="*/ 1696453 h 2430379"/>
              <a:gd name="connsiteX31" fmla="*/ 60158 w 3453727"/>
              <a:gd name="connsiteY31" fmla="*/ 1768642 h 2430379"/>
              <a:gd name="connsiteX32" fmla="*/ 120316 w 3453727"/>
              <a:gd name="connsiteY32" fmla="*/ 1852863 h 2430379"/>
              <a:gd name="connsiteX33" fmla="*/ 144379 w 3453727"/>
              <a:gd name="connsiteY33" fmla="*/ 1888958 h 2430379"/>
              <a:gd name="connsiteX34" fmla="*/ 180474 w 3453727"/>
              <a:gd name="connsiteY34" fmla="*/ 1937084 h 2430379"/>
              <a:gd name="connsiteX35" fmla="*/ 240632 w 3453727"/>
              <a:gd name="connsiteY35" fmla="*/ 2021305 h 2430379"/>
              <a:gd name="connsiteX36" fmla="*/ 264695 w 3453727"/>
              <a:gd name="connsiteY36" fmla="*/ 2057400 h 2430379"/>
              <a:gd name="connsiteX37" fmla="*/ 300790 w 3453727"/>
              <a:gd name="connsiteY37" fmla="*/ 2081463 h 2430379"/>
              <a:gd name="connsiteX38" fmla="*/ 336884 w 3453727"/>
              <a:gd name="connsiteY38" fmla="*/ 2117558 h 2430379"/>
              <a:gd name="connsiteX39" fmla="*/ 433137 w 3453727"/>
              <a:gd name="connsiteY39" fmla="*/ 2141621 h 2430379"/>
              <a:gd name="connsiteX40" fmla="*/ 469232 w 3453727"/>
              <a:gd name="connsiteY40" fmla="*/ 2153653 h 2430379"/>
              <a:gd name="connsiteX41" fmla="*/ 517358 w 3453727"/>
              <a:gd name="connsiteY41" fmla="*/ 2177716 h 2430379"/>
              <a:gd name="connsiteX42" fmla="*/ 757990 w 3453727"/>
              <a:gd name="connsiteY42" fmla="*/ 2189747 h 2430379"/>
              <a:gd name="connsiteX43" fmla="*/ 890337 w 3453727"/>
              <a:gd name="connsiteY43" fmla="*/ 2177716 h 2430379"/>
              <a:gd name="connsiteX44" fmla="*/ 926432 w 3453727"/>
              <a:gd name="connsiteY44" fmla="*/ 2141621 h 2430379"/>
              <a:gd name="connsiteX45" fmla="*/ 998621 w 3453727"/>
              <a:gd name="connsiteY45" fmla="*/ 2045368 h 2430379"/>
              <a:gd name="connsiteX46" fmla="*/ 1070811 w 3453727"/>
              <a:gd name="connsiteY46" fmla="*/ 2033337 h 2430379"/>
              <a:gd name="connsiteX47" fmla="*/ 1130969 w 3453727"/>
              <a:gd name="connsiteY47" fmla="*/ 2009274 h 2430379"/>
              <a:gd name="connsiteX48" fmla="*/ 1395663 w 3453727"/>
              <a:gd name="connsiteY48" fmla="*/ 2009274 h 2430379"/>
              <a:gd name="connsiteX49" fmla="*/ 1756611 w 3453727"/>
              <a:gd name="connsiteY49" fmla="*/ 2069432 h 2430379"/>
              <a:gd name="connsiteX50" fmla="*/ 1840832 w 3453727"/>
              <a:gd name="connsiteY50" fmla="*/ 2081463 h 2430379"/>
              <a:gd name="connsiteX51" fmla="*/ 2117558 w 3453727"/>
              <a:gd name="connsiteY51" fmla="*/ 2105526 h 2430379"/>
              <a:gd name="connsiteX52" fmla="*/ 2177716 w 3453727"/>
              <a:gd name="connsiteY52" fmla="*/ 2117558 h 2430379"/>
              <a:gd name="connsiteX53" fmla="*/ 2237874 w 3453727"/>
              <a:gd name="connsiteY53" fmla="*/ 2141621 h 2430379"/>
              <a:gd name="connsiteX54" fmla="*/ 2382253 w 3453727"/>
              <a:gd name="connsiteY54" fmla="*/ 2153653 h 2430379"/>
              <a:gd name="connsiteX55" fmla="*/ 2442411 w 3453727"/>
              <a:gd name="connsiteY55" fmla="*/ 2165684 h 2430379"/>
              <a:gd name="connsiteX56" fmla="*/ 2478505 w 3453727"/>
              <a:gd name="connsiteY56" fmla="*/ 2201779 h 2430379"/>
              <a:gd name="connsiteX57" fmla="*/ 2514600 w 3453727"/>
              <a:gd name="connsiteY57" fmla="*/ 2225842 h 2430379"/>
              <a:gd name="connsiteX58" fmla="*/ 2550695 w 3453727"/>
              <a:gd name="connsiteY58" fmla="*/ 2273968 h 2430379"/>
              <a:gd name="connsiteX59" fmla="*/ 2586790 w 3453727"/>
              <a:gd name="connsiteY59" fmla="*/ 2298032 h 2430379"/>
              <a:gd name="connsiteX60" fmla="*/ 2671011 w 3453727"/>
              <a:gd name="connsiteY60" fmla="*/ 2358189 h 2430379"/>
              <a:gd name="connsiteX61" fmla="*/ 2695074 w 3453727"/>
              <a:gd name="connsiteY61" fmla="*/ 2382253 h 2430379"/>
              <a:gd name="connsiteX62" fmla="*/ 2755232 w 3453727"/>
              <a:gd name="connsiteY62" fmla="*/ 2406316 h 2430379"/>
              <a:gd name="connsiteX63" fmla="*/ 2791326 w 3453727"/>
              <a:gd name="connsiteY63" fmla="*/ 2430379 h 2430379"/>
              <a:gd name="connsiteX64" fmla="*/ 3200400 w 3453727"/>
              <a:gd name="connsiteY64" fmla="*/ 2394284 h 2430379"/>
              <a:gd name="connsiteX65" fmla="*/ 3248526 w 3453727"/>
              <a:gd name="connsiteY65" fmla="*/ 2322095 h 2430379"/>
              <a:gd name="connsiteX66" fmla="*/ 3272590 w 3453727"/>
              <a:gd name="connsiteY66" fmla="*/ 2286000 h 2430379"/>
              <a:gd name="connsiteX67" fmla="*/ 3296653 w 3453727"/>
              <a:gd name="connsiteY67" fmla="*/ 2213811 h 2430379"/>
              <a:gd name="connsiteX68" fmla="*/ 3320716 w 3453727"/>
              <a:gd name="connsiteY68" fmla="*/ 2105526 h 2430379"/>
              <a:gd name="connsiteX69" fmla="*/ 3320716 w 3453727"/>
              <a:gd name="connsiteY69" fmla="*/ 1888958 h 2430379"/>
              <a:gd name="connsiteX70" fmla="*/ 3284621 w 3453727"/>
              <a:gd name="connsiteY70" fmla="*/ 1828800 h 2430379"/>
              <a:gd name="connsiteX71" fmla="*/ 3260558 w 3453727"/>
              <a:gd name="connsiteY71" fmla="*/ 1756611 h 2430379"/>
              <a:gd name="connsiteX72" fmla="*/ 3296653 w 3453727"/>
              <a:gd name="connsiteY72" fmla="*/ 1299411 h 2430379"/>
              <a:gd name="connsiteX73" fmla="*/ 3332747 w 3453727"/>
              <a:gd name="connsiteY73" fmla="*/ 1251284 h 2430379"/>
              <a:gd name="connsiteX74" fmla="*/ 3344779 w 3453727"/>
              <a:gd name="connsiteY74" fmla="*/ 1203158 h 2430379"/>
              <a:gd name="connsiteX75" fmla="*/ 3416969 w 3453727"/>
              <a:gd name="connsiteY75" fmla="*/ 1106905 h 2430379"/>
              <a:gd name="connsiteX76" fmla="*/ 3429000 w 3453727"/>
              <a:gd name="connsiteY76" fmla="*/ 1046747 h 2430379"/>
              <a:gd name="connsiteX77" fmla="*/ 3453063 w 3453727"/>
              <a:gd name="connsiteY77" fmla="*/ 986589 h 2430379"/>
              <a:gd name="connsiteX78" fmla="*/ 3441032 w 3453727"/>
              <a:gd name="connsiteY78" fmla="*/ 685800 h 2430379"/>
              <a:gd name="connsiteX79" fmla="*/ 3429000 w 3453727"/>
              <a:gd name="connsiteY79" fmla="*/ 529389 h 2430379"/>
              <a:gd name="connsiteX80" fmla="*/ 3392905 w 3453727"/>
              <a:gd name="connsiteY80" fmla="*/ 433137 h 2430379"/>
              <a:gd name="connsiteX81" fmla="*/ 3368842 w 3453727"/>
              <a:gd name="connsiteY81" fmla="*/ 336884 h 2430379"/>
              <a:gd name="connsiteX82" fmla="*/ 3212432 w 3453727"/>
              <a:gd name="connsiteY82" fmla="*/ 216568 h 2430379"/>
              <a:gd name="connsiteX83" fmla="*/ 3140242 w 3453727"/>
              <a:gd name="connsiteY83" fmla="*/ 204537 h 2430379"/>
              <a:gd name="connsiteX84" fmla="*/ 2971800 w 3453727"/>
              <a:gd name="connsiteY84" fmla="*/ 96253 h 2430379"/>
              <a:gd name="connsiteX85" fmla="*/ 2947737 w 3453727"/>
              <a:gd name="connsiteY85" fmla="*/ 72189 h 2430379"/>
              <a:gd name="connsiteX86" fmla="*/ 2322095 w 3453727"/>
              <a:gd name="connsiteY86" fmla="*/ 60158 h 2430379"/>
              <a:gd name="connsiteX87" fmla="*/ 2093495 w 3453727"/>
              <a:gd name="connsiteY87" fmla="*/ 48126 h 2430379"/>
              <a:gd name="connsiteX88" fmla="*/ 1949116 w 3453727"/>
              <a:gd name="connsiteY88" fmla="*/ 0 h 2430379"/>
              <a:gd name="connsiteX89" fmla="*/ 1792705 w 3453727"/>
              <a:gd name="connsiteY89" fmla="*/ 12032 h 2430379"/>
              <a:gd name="connsiteX90" fmla="*/ 1756611 w 3453727"/>
              <a:gd name="connsiteY90" fmla="*/ 24063 h 2430379"/>
              <a:gd name="connsiteX91" fmla="*/ 1696453 w 3453727"/>
              <a:gd name="connsiteY91" fmla="*/ 36095 h 2430379"/>
              <a:gd name="connsiteX92" fmla="*/ 1624263 w 3453727"/>
              <a:gd name="connsiteY92" fmla="*/ 60158 h 243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453727" h="2430379">
                <a:moveTo>
                  <a:pt x="1624263" y="60158"/>
                </a:moveTo>
                <a:lnTo>
                  <a:pt x="1624263" y="60158"/>
                </a:lnTo>
                <a:cubicBezTo>
                  <a:pt x="1588168" y="64168"/>
                  <a:pt x="1551016" y="62633"/>
                  <a:pt x="1515979" y="72189"/>
                </a:cubicBezTo>
                <a:cubicBezTo>
                  <a:pt x="1505035" y="75174"/>
                  <a:pt x="1500630" y="88991"/>
                  <a:pt x="1491916" y="96253"/>
                </a:cubicBezTo>
                <a:cubicBezTo>
                  <a:pt x="1476511" y="109090"/>
                  <a:pt x="1460107" y="120692"/>
                  <a:pt x="1443790" y="132347"/>
                </a:cubicBezTo>
                <a:cubicBezTo>
                  <a:pt x="1357659" y="193869"/>
                  <a:pt x="1469013" y="112988"/>
                  <a:pt x="1347537" y="180474"/>
                </a:cubicBezTo>
                <a:cubicBezTo>
                  <a:pt x="1330008" y="190212"/>
                  <a:pt x="1314816" y="203731"/>
                  <a:pt x="1299411" y="216568"/>
                </a:cubicBezTo>
                <a:cubicBezTo>
                  <a:pt x="1290696" y="223830"/>
                  <a:pt x="1285493" y="235559"/>
                  <a:pt x="1275347" y="240632"/>
                </a:cubicBezTo>
                <a:cubicBezTo>
                  <a:pt x="1260557" y="248027"/>
                  <a:pt x="1243263" y="248653"/>
                  <a:pt x="1227221" y="252663"/>
                </a:cubicBezTo>
                <a:cubicBezTo>
                  <a:pt x="1208349" y="262099"/>
                  <a:pt x="1160005" y="283784"/>
                  <a:pt x="1143000" y="300789"/>
                </a:cubicBezTo>
                <a:cubicBezTo>
                  <a:pt x="1132775" y="311014"/>
                  <a:pt x="1127613" y="325316"/>
                  <a:pt x="1118937" y="336884"/>
                </a:cubicBezTo>
                <a:cubicBezTo>
                  <a:pt x="1074870" y="395640"/>
                  <a:pt x="1079237" y="388616"/>
                  <a:pt x="1034716" y="433137"/>
                </a:cubicBezTo>
                <a:cubicBezTo>
                  <a:pt x="987339" y="551581"/>
                  <a:pt x="1040637" y="451280"/>
                  <a:pt x="974558" y="517358"/>
                </a:cubicBezTo>
                <a:cubicBezTo>
                  <a:pt x="858080" y="633835"/>
                  <a:pt x="1009703" y="499247"/>
                  <a:pt x="914400" y="613611"/>
                </a:cubicBezTo>
                <a:cubicBezTo>
                  <a:pt x="905143" y="624720"/>
                  <a:pt x="890337" y="629653"/>
                  <a:pt x="878305" y="637674"/>
                </a:cubicBezTo>
                <a:cubicBezTo>
                  <a:pt x="871424" y="651435"/>
                  <a:pt x="830843" y="742547"/>
                  <a:pt x="806116" y="770021"/>
                </a:cubicBezTo>
                <a:cubicBezTo>
                  <a:pt x="779557" y="799531"/>
                  <a:pt x="757406" y="836487"/>
                  <a:pt x="721895" y="854242"/>
                </a:cubicBezTo>
                <a:lnTo>
                  <a:pt x="649705" y="890337"/>
                </a:lnTo>
                <a:cubicBezTo>
                  <a:pt x="637674" y="902369"/>
                  <a:pt x="626682" y="915539"/>
                  <a:pt x="613611" y="926432"/>
                </a:cubicBezTo>
                <a:cubicBezTo>
                  <a:pt x="602502" y="935689"/>
                  <a:pt x="588324" y="940888"/>
                  <a:pt x="577516" y="950495"/>
                </a:cubicBezTo>
                <a:cubicBezTo>
                  <a:pt x="552081" y="973103"/>
                  <a:pt x="532188" y="1001791"/>
                  <a:pt x="505326" y="1022684"/>
                </a:cubicBezTo>
                <a:lnTo>
                  <a:pt x="397042" y="1106905"/>
                </a:lnTo>
                <a:cubicBezTo>
                  <a:pt x="365782" y="1130952"/>
                  <a:pt x="337234" y="1147707"/>
                  <a:pt x="312821" y="1179095"/>
                </a:cubicBezTo>
                <a:cubicBezTo>
                  <a:pt x="295066" y="1201923"/>
                  <a:pt x="279574" y="1226485"/>
                  <a:pt x="264695" y="1251284"/>
                </a:cubicBezTo>
                <a:cubicBezTo>
                  <a:pt x="252663" y="1271337"/>
                  <a:pt x="242631" y="1292734"/>
                  <a:pt x="228600" y="1311442"/>
                </a:cubicBezTo>
                <a:cubicBezTo>
                  <a:pt x="218391" y="1325054"/>
                  <a:pt x="203578" y="1334618"/>
                  <a:pt x="192505" y="1347537"/>
                </a:cubicBezTo>
                <a:cubicBezTo>
                  <a:pt x="179455" y="1362762"/>
                  <a:pt x="172728" y="1384008"/>
                  <a:pt x="156411" y="1395663"/>
                </a:cubicBezTo>
                <a:cubicBezTo>
                  <a:pt x="142955" y="1405274"/>
                  <a:pt x="124326" y="1403684"/>
                  <a:pt x="108284" y="1407695"/>
                </a:cubicBezTo>
                <a:cubicBezTo>
                  <a:pt x="65712" y="1436077"/>
                  <a:pt x="62962" y="1434502"/>
                  <a:pt x="24063" y="1479884"/>
                </a:cubicBezTo>
                <a:cubicBezTo>
                  <a:pt x="14652" y="1490863"/>
                  <a:pt x="8021" y="1503947"/>
                  <a:pt x="0" y="1515979"/>
                </a:cubicBezTo>
                <a:cubicBezTo>
                  <a:pt x="14833" y="1649471"/>
                  <a:pt x="548" y="1589811"/>
                  <a:pt x="36095" y="1696453"/>
                </a:cubicBezTo>
                <a:cubicBezTo>
                  <a:pt x="44116" y="1720516"/>
                  <a:pt x="46088" y="1747537"/>
                  <a:pt x="60158" y="1768642"/>
                </a:cubicBezTo>
                <a:cubicBezTo>
                  <a:pt x="116867" y="1853707"/>
                  <a:pt x="45698" y="1748398"/>
                  <a:pt x="120316" y="1852863"/>
                </a:cubicBezTo>
                <a:cubicBezTo>
                  <a:pt x="128721" y="1864630"/>
                  <a:pt x="135974" y="1877191"/>
                  <a:pt x="144379" y="1888958"/>
                </a:cubicBezTo>
                <a:cubicBezTo>
                  <a:pt x="156034" y="1905275"/>
                  <a:pt x="169846" y="1920079"/>
                  <a:pt x="180474" y="1937084"/>
                </a:cubicBezTo>
                <a:cubicBezTo>
                  <a:pt x="269530" y="2079575"/>
                  <a:pt x="137416" y="1897447"/>
                  <a:pt x="240632" y="2021305"/>
                </a:cubicBezTo>
                <a:cubicBezTo>
                  <a:pt x="249889" y="2032414"/>
                  <a:pt x="254470" y="2047175"/>
                  <a:pt x="264695" y="2057400"/>
                </a:cubicBezTo>
                <a:cubicBezTo>
                  <a:pt x="274920" y="2067625"/>
                  <a:pt x="289681" y="2072206"/>
                  <a:pt x="300790" y="2081463"/>
                </a:cubicBezTo>
                <a:cubicBezTo>
                  <a:pt x="313861" y="2092356"/>
                  <a:pt x="322727" y="2108120"/>
                  <a:pt x="336884" y="2117558"/>
                </a:cubicBezTo>
                <a:cubicBezTo>
                  <a:pt x="353383" y="2128557"/>
                  <a:pt x="423424" y="2139193"/>
                  <a:pt x="433137" y="2141621"/>
                </a:cubicBezTo>
                <a:cubicBezTo>
                  <a:pt x="445441" y="2144697"/>
                  <a:pt x="457575" y="2148657"/>
                  <a:pt x="469232" y="2153653"/>
                </a:cubicBezTo>
                <a:cubicBezTo>
                  <a:pt x="485717" y="2160718"/>
                  <a:pt x="499561" y="2175491"/>
                  <a:pt x="517358" y="2177716"/>
                </a:cubicBezTo>
                <a:cubicBezTo>
                  <a:pt x="597049" y="2187677"/>
                  <a:pt x="677779" y="2185737"/>
                  <a:pt x="757990" y="2189747"/>
                </a:cubicBezTo>
                <a:cubicBezTo>
                  <a:pt x="802106" y="2185737"/>
                  <a:pt x="847744" y="2189885"/>
                  <a:pt x="890337" y="2177716"/>
                </a:cubicBezTo>
                <a:cubicBezTo>
                  <a:pt x="906698" y="2173042"/>
                  <a:pt x="915539" y="2154693"/>
                  <a:pt x="926432" y="2141621"/>
                </a:cubicBezTo>
                <a:cubicBezTo>
                  <a:pt x="949025" y="2114509"/>
                  <a:pt x="969368" y="2062919"/>
                  <a:pt x="998621" y="2045368"/>
                </a:cubicBezTo>
                <a:cubicBezTo>
                  <a:pt x="1019540" y="2032817"/>
                  <a:pt x="1046748" y="2037347"/>
                  <a:pt x="1070811" y="2033337"/>
                </a:cubicBezTo>
                <a:cubicBezTo>
                  <a:pt x="1090864" y="2025316"/>
                  <a:pt x="1110016" y="2014512"/>
                  <a:pt x="1130969" y="2009274"/>
                </a:cubicBezTo>
                <a:cubicBezTo>
                  <a:pt x="1226187" y="1985469"/>
                  <a:pt x="1290406" y="2002257"/>
                  <a:pt x="1395663" y="2009274"/>
                </a:cubicBezTo>
                <a:cubicBezTo>
                  <a:pt x="1544919" y="2046586"/>
                  <a:pt x="1435245" y="2020740"/>
                  <a:pt x="1756611" y="2069432"/>
                </a:cubicBezTo>
                <a:cubicBezTo>
                  <a:pt x="1784650" y="2073680"/>
                  <a:pt x="1812557" y="2079288"/>
                  <a:pt x="1840832" y="2081463"/>
                </a:cubicBezTo>
                <a:cubicBezTo>
                  <a:pt x="2037429" y="2096586"/>
                  <a:pt x="1945211" y="2088292"/>
                  <a:pt x="2117558" y="2105526"/>
                </a:cubicBezTo>
                <a:cubicBezTo>
                  <a:pt x="2137611" y="2109537"/>
                  <a:pt x="2158129" y="2111682"/>
                  <a:pt x="2177716" y="2117558"/>
                </a:cubicBezTo>
                <a:cubicBezTo>
                  <a:pt x="2198403" y="2123764"/>
                  <a:pt x="2216605" y="2137868"/>
                  <a:pt x="2237874" y="2141621"/>
                </a:cubicBezTo>
                <a:cubicBezTo>
                  <a:pt x="2285432" y="2150014"/>
                  <a:pt x="2334127" y="2149642"/>
                  <a:pt x="2382253" y="2153653"/>
                </a:cubicBezTo>
                <a:cubicBezTo>
                  <a:pt x="2402306" y="2157663"/>
                  <a:pt x="2424120" y="2156539"/>
                  <a:pt x="2442411" y="2165684"/>
                </a:cubicBezTo>
                <a:cubicBezTo>
                  <a:pt x="2457630" y="2173293"/>
                  <a:pt x="2465434" y="2190886"/>
                  <a:pt x="2478505" y="2201779"/>
                </a:cubicBezTo>
                <a:cubicBezTo>
                  <a:pt x="2489614" y="2211036"/>
                  <a:pt x="2504375" y="2215617"/>
                  <a:pt x="2514600" y="2225842"/>
                </a:cubicBezTo>
                <a:cubicBezTo>
                  <a:pt x="2528779" y="2240021"/>
                  <a:pt x="2536516" y="2259789"/>
                  <a:pt x="2550695" y="2273968"/>
                </a:cubicBezTo>
                <a:cubicBezTo>
                  <a:pt x="2560920" y="2284193"/>
                  <a:pt x="2575681" y="2288775"/>
                  <a:pt x="2586790" y="2298032"/>
                </a:cubicBezTo>
                <a:cubicBezTo>
                  <a:pt x="2659953" y="2359001"/>
                  <a:pt x="2581960" y="2313664"/>
                  <a:pt x="2671011" y="2358189"/>
                </a:cubicBezTo>
                <a:cubicBezTo>
                  <a:pt x="2679032" y="2366210"/>
                  <a:pt x="2685225" y="2376625"/>
                  <a:pt x="2695074" y="2382253"/>
                </a:cubicBezTo>
                <a:cubicBezTo>
                  <a:pt x="2713826" y="2392968"/>
                  <a:pt x="2735915" y="2396657"/>
                  <a:pt x="2755232" y="2406316"/>
                </a:cubicBezTo>
                <a:cubicBezTo>
                  <a:pt x="2768165" y="2412783"/>
                  <a:pt x="2779295" y="2422358"/>
                  <a:pt x="2791326" y="2430379"/>
                </a:cubicBezTo>
                <a:cubicBezTo>
                  <a:pt x="2797438" y="2430101"/>
                  <a:pt x="3138667" y="2425150"/>
                  <a:pt x="3200400" y="2394284"/>
                </a:cubicBezTo>
                <a:cubicBezTo>
                  <a:pt x="3226267" y="2381351"/>
                  <a:pt x="3232484" y="2346158"/>
                  <a:pt x="3248526" y="2322095"/>
                </a:cubicBezTo>
                <a:lnTo>
                  <a:pt x="3272590" y="2286000"/>
                </a:lnTo>
                <a:cubicBezTo>
                  <a:pt x="3280611" y="2261937"/>
                  <a:pt x="3292483" y="2238831"/>
                  <a:pt x="3296653" y="2213811"/>
                </a:cubicBezTo>
                <a:cubicBezTo>
                  <a:pt x="3310769" y="2129111"/>
                  <a:pt x="3300969" y="2164764"/>
                  <a:pt x="3320716" y="2105526"/>
                </a:cubicBezTo>
                <a:cubicBezTo>
                  <a:pt x="3333064" y="2019087"/>
                  <a:pt x="3344605" y="1984513"/>
                  <a:pt x="3320716" y="1888958"/>
                </a:cubicBezTo>
                <a:cubicBezTo>
                  <a:pt x="3315044" y="1866271"/>
                  <a:pt x="3294298" y="1850089"/>
                  <a:pt x="3284621" y="1828800"/>
                </a:cubicBezTo>
                <a:cubicBezTo>
                  <a:pt x="3274125" y="1805709"/>
                  <a:pt x="3268579" y="1780674"/>
                  <a:pt x="3260558" y="1756611"/>
                </a:cubicBezTo>
                <a:cubicBezTo>
                  <a:pt x="3272590" y="1604211"/>
                  <a:pt x="3275033" y="1450749"/>
                  <a:pt x="3296653" y="1299411"/>
                </a:cubicBezTo>
                <a:cubicBezTo>
                  <a:pt x="3299489" y="1279560"/>
                  <a:pt x="3323779" y="1269220"/>
                  <a:pt x="3332747" y="1251284"/>
                </a:cubicBezTo>
                <a:cubicBezTo>
                  <a:pt x="3340142" y="1236494"/>
                  <a:pt x="3338063" y="1218269"/>
                  <a:pt x="3344779" y="1203158"/>
                </a:cubicBezTo>
                <a:cubicBezTo>
                  <a:pt x="3368699" y="1149339"/>
                  <a:pt x="3379567" y="1144307"/>
                  <a:pt x="3416969" y="1106905"/>
                </a:cubicBezTo>
                <a:cubicBezTo>
                  <a:pt x="3420979" y="1086852"/>
                  <a:pt x="3423124" y="1066334"/>
                  <a:pt x="3429000" y="1046747"/>
                </a:cubicBezTo>
                <a:cubicBezTo>
                  <a:pt x="3435206" y="1026060"/>
                  <a:pt x="3452343" y="1008174"/>
                  <a:pt x="3453063" y="986589"/>
                </a:cubicBezTo>
                <a:cubicBezTo>
                  <a:pt x="3456406" y="886302"/>
                  <a:pt x="3446306" y="786004"/>
                  <a:pt x="3441032" y="685800"/>
                </a:cubicBezTo>
                <a:cubicBezTo>
                  <a:pt x="3438284" y="633581"/>
                  <a:pt x="3438784" y="580756"/>
                  <a:pt x="3429000" y="529389"/>
                </a:cubicBezTo>
                <a:cubicBezTo>
                  <a:pt x="3422588" y="495728"/>
                  <a:pt x="3402982" y="465888"/>
                  <a:pt x="3392905" y="433137"/>
                </a:cubicBezTo>
                <a:cubicBezTo>
                  <a:pt x="3390448" y="425151"/>
                  <a:pt x="3379861" y="352311"/>
                  <a:pt x="3368842" y="336884"/>
                </a:cubicBezTo>
                <a:cubicBezTo>
                  <a:pt x="3342559" y="300088"/>
                  <a:pt x="3239172" y="221024"/>
                  <a:pt x="3212432" y="216568"/>
                </a:cubicBezTo>
                <a:lnTo>
                  <a:pt x="3140242" y="204537"/>
                </a:lnTo>
                <a:cubicBezTo>
                  <a:pt x="3084095" y="168442"/>
                  <a:pt x="3018997" y="143452"/>
                  <a:pt x="2971800" y="96253"/>
                </a:cubicBezTo>
                <a:cubicBezTo>
                  <a:pt x="2963779" y="88232"/>
                  <a:pt x="2959063" y="72818"/>
                  <a:pt x="2947737" y="72189"/>
                </a:cubicBezTo>
                <a:cubicBezTo>
                  <a:pt x="2739472" y="60619"/>
                  <a:pt x="2530642" y="64168"/>
                  <a:pt x="2322095" y="60158"/>
                </a:cubicBezTo>
                <a:cubicBezTo>
                  <a:pt x="2245895" y="56147"/>
                  <a:pt x="2168827" y="60276"/>
                  <a:pt x="2093495" y="48126"/>
                </a:cubicBezTo>
                <a:cubicBezTo>
                  <a:pt x="2043413" y="40048"/>
                  <a:pt x="1949116" y="0"/>
                  <a:pt x="1949116" y="0"/>
                </a:cubicBezTo>
                <a:cubicBezTo>
                  <a:pt x="1896979" y="4011"/>
                  <a:pt x="1844592" y="5546"/>
                  <a:pt x="1792705" y="12032"/>
                </a:cubicBezTo>
                <a:cubicBezTo>
                  <a:pt x="1780121" y="13605"/>
                  <a:pt x="1768914" y="20987"/>
                  <a:pt x="1756611" y="24063"/>
                </a:cubicBezTo>
                <a:cubicBezTo>
                  <a:pt x="1736772" y="29023"/>
                  <a:pt x="1716416" y="31659"/>
                  <a:pt x="1696453" y="36095"/>
                </a:cubicBezTo>
                <a:cubicBezTo>
                  <a:pt x="1644738" y="47587"/>
                  <a:pt x="1636295" y="56147"/>
                  <a:pt x="1624263" y="60158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DE89B3-9CAB-468A-B805-FC373A909ADE}"/>
              </a:ext>
            </a:extLst>
          </p:cNvPr>
          <p:cNvSpPr txBox="1"/>
          <p:nvPr/>
        </p:nvSpPr>
        <p:spPr>
          <a:xfrm>
            <a:off x="7698860" y="3175586"/>
            <a:ext cx="186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highlight>
                  <a:srgbClr val="FFFF00"/>
                </a:highlight>
              </a:rPr>
              <a:t>Target Proteins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B285B8B-6BE4-4389-8319-F471921A6554}"/>
              </a:ext>
            </a:extLst>
          </p:cNvPr>
          <p:cNvSpPr/>
          <p:nvPr/>
        </p:nvSpPr>
        <p:spPr>
          <a:xfrm>
            <a:off x="7399421" y="2610853"/>
            <a:ext cx="3068053" cy="1684421"/>
          </a:xfrm>
          <a:custGeom>
            <a:avLst/>
            <a:gdLst>
              <a:gd name="connsiteX0" fmla="*/ 2683042 w 3068053"/>
              <a:gd name="connsiteY0" fmla="*/ 216568 h 1684421"/>
              <a:gd name="connsiteX1" fmla="*/ 2683042 w 3068053"/>
              <a:gd name="connsiteY1" fmla="*/ 216568 h 1684421"/>
              <a:gd name="connsiteX2" fmla="*/ 2394284 w 3068053"/>
              <a:gd name="connsiteY2" fmla="*/ 168442 h 1684421"/>
              <a:gd name="connsiteX3" fmla="*/ 2237874 w 3068053"/>
              <a:gd name="connsiteY3" fmla="*/ 120315 h 1684421"/>
              <a:gd name="connsiteX4" fmla="*/ 1925053 w 3068053"/>
              <a:gd name="connsiteY4" fmla="*/ 84221 h 1684421"/>
              <a:gd name="connsiteX5" fmla="*/ 1672390 w 3068053"/>
              <a:gd name="connsiteY5" fmla="*/ 36094 h 1684421"/>
              <a:gd name="connsiteX6" fmla="*/ 1588168 w 3068053"/>
              <a:gd name="connsiteY6" fmla="*/ 12031 h 1684421"/>
              <a:gd name="connsiteX7" fmla="*/ 1540042 w 3068053"/>
              <a:gd name="connsiteY7" fmla="*/ 0 h 1684421"/>
              <a:gd name="connsiteX8" fmla="*/ 1287379 w 3068053"/>
              <a:gd name="connsiteY8" fmla="*/ 24063 h 1684421"/>
              <a:gd name="connsiteX9" fmla="*/ 1191126 w 3068053"/>
              <a:gd name="connsiteY9" fmla="*/ 36094 h 1684421"/>
              <a:gd name="connsiteX10" fmla="*/ 1106905 w 3068053"/>
              <a:gd name="connsiteY10" fmla="*/ 48126 h 1684421"/>
              <a:gd name="connsiteX11" fmla="*/ 842211 w 3068053"/>
              <a:gd name="connsiteY11" fmla="*/ 60158 h 1684421"/>
              <a:gd name="connsiteX12" fmla="*/ 637674 w 3068053"/>
              <a:gd name="connsiteY12" fmla="*/ 84221 h 1684421"/>
              <a:gd name="connsiteX13" fmla="*/ 565484 w 3068053"/>
              <a:gd name="connsiteY13" fmla="*/ 96252 h 1684421"/>
              <a:gd name="connsiteX14" fmla="*/ 505326 w 3068053"/>
              <a:gd name="connsiteY14" fmla="*/ 120315 h 1684421"/>
              <a:gd name="connsiteX15" fmla="*/ 409074 w 3068053"/>
              <a:gd name="connsiteY15" fmla="*/ 144379 h 1684421"/>
              <a:gd name="connsiteX16" fmla="*/ 372979 w 3068053"/>
              <a:gd name="connsiteY16" fmla="*/ 156410 h 1684421"/>
              <a:gd name="connsiteX17" fmla="*/ 264695 w 3068053"/>
              <a:gd name="connsiteY17" fmla="*/ 168442 h 1684421"/>
              <a:gd name="connsiteX18" fmla="*/ 216568 w 3068053"/>
              <a:gd name="connsiteY18" fmla="*/ 180473 h 1684421"/>
              <a:gd name="connsiteX19" fmla="*/ 84221 w 3068053"/>
              <a:gd name="connsiteY19" fmla="*/ 192505 h 1684421"/>
              <a:gd name="connsiteX20" fmla="*/ 60158 w 3068053"/>
              <a:gd name="connsiteY20" fmla="*/ 264694 h 1684421"/>
              <a:gd name="connsiteX21" fmla="*/ 36095 w 3068053"/>
              <a:gd name="connsiteY21" fmla="*/ 288758 h 1684421"/>
              <a:gd name="connsiteX22" fmla="*/ 24063 w 3068053"/>
              <a:gd name="connsiteY22" fmla="*/ 336884 h 1684421"/>
              <a:gd name="connsiteX23" fmla="*/ 12032 w 3068053"/>
              <a:gd name="connsiteY23" fmla="*/ 372979 h 1684421"/>
              <a:gd name="connsiteX24" fmla="*/ 0 w 3068053"/>
              <a:gd name="connsiteY24" fmla="*/ 517358 h 1684421"/>
              <a:gd name="connsiteX25" fmla="*/ 24063 w 3068053"/>
              <a:gd name="connsiteY25" fmla="*/ 649705 h 1684421"/>
              <a:gd name="connsiteX26" fmla="*/ 36095 w 3068053"/>
              <a:gd name="connsiteY26" fmla="*/ 685800 h 1684421"/>
              <a:gd name="connsiteX27" fmla="*/ 72190 w 3068053"/>
              <a:gd name="connsiteY27" fmla="*/ 709863 h 1684421"/>
              <a:gd name="connsiteX28" fmla="*/ 96253 w 3068053"/>
              <a:gd name="connsiteY28" fmla="*/ 745958 h 1684421"/>
              <a:gd name="connsiteX29" fmla="*/ 120316 w 3068053"/>
              <a:gd name="connsiteY29" fmla="*/ 794084 h 1684421"/>
              <a:gd name="connsiteX30" fmla="*/ 156411 w 3068053"/>
              <a:gd name="connsiteY30" fmla="*/ 818147 h 1684421"/>
              <a:gd name="connsiteX31" fmla="*/ 228600 w 3068053"/>
              <a:gd name="connsiteY31" fmla="*/ 878305 h 1684421"/>
              <a:gd name="connsiteX32" fmla="*/ 324853 w 3068053"/>
              <a:gd name="connsiteY32" fmla="*/ 962526 h 1684421"/>
              <a:gd name="connsiteX33" fmla="*/ 385011 w 3068053"/>
              <a:gd name="connsiteY33" fmla="*/ 1022684 h 1684421"/>
              <a:gd name="connsiteX34" fmla="*/ 433137 w 3068053"/>
              <a:gd name="connsiteY34" fmla="*/ 1143000 h 1684421"/>
              <a:gd name="connsiteX35" fmla="*/ 445168 w 3068053"/>
              <a:gd name="connsiteY35" fmla="*/ 1407694 h 1684421"/>
              <a:gd name="connsiteX36" fmla="*/ 469232 w 3068053"/>
              <a:gd name="connsiteY36" fmla="*/ 1431758 h 1684421"/>
              <a:gd name="connsiteX37" fmla="*/ 493295 w 3068053"/>
              <a:gd name="connsiteY37" fmla="*/ 1515979 h 1684421"/>
              <a:gd name="connsiteX38" fmla="*/ 517358 w 3068053"/>
              <a:gd name="connsiteY38" fmla="*/ 1552073 h 1684421"/>
              <a:gd name="connsiteX39" fmla="*/ 577516 w 3068053"/>
              <a:gd name="connsiteY39" fmla="*/ 1564105 h 1684421"/>
              <a:gd name="connsiteX40" fmla="*/ 673768 w 3068053"/>
              <a:gd name="connsiteY40" fmla="*/ 1612231 h 1684421"/>
              <a:gd name="connsiteX41" fmla="*/ 782053 w 3068053"/>
              <a:gd name="connsiteY41" fmla="*/ 1648326 h 1684421"/>
              <a:gd name="connsiteX42" fmla="*/ 854242 w 3068053"/>
              <a:gd name="connsiteY42" fmla="*/ 1672389 h 1684421"/>
              <a:gd name="connsiteX43" fmla="*/ 890337 w 3068053"/>
              <a:gd name="connsiteY43" fmla="*/ 1684421 h 1684421"/>
              <a:gd name="connsiteX44" fmla="*/ 1323474 w 3068053"/>
              <a:gd name="connsiteY44" fmla="*/ 1672389 h 1684421"/>
              <a:gd name="connsiteX45" fmla="*/ 1395663 w 3068053"/>
              <a:gd name="connsiteY45" fmla="*/ 1660358 h 1684421"/>
              <a:gd name="connsiteX46" fmla="*/ 1515979 w 3068053"/>
              <a:gd name="connsiteY46" fmla="*/ 1648326 h 1684421"/>
              <a:gd name="connsiteX47" fmla="*/ 1588168 w 3068053"/>
              <a:gd name="connsiteY47" fmla="*/ 1612231 h 1684421"/>
              <a:gd name="connsiteX48" fmla="*/ 1612232 w 3068053"/>
              <a:gd name="connsiteY48" fmla="*/ 1588168 h 1684421"/>
              <a:gd name="connsiteX49" fmla="*/ 1648326 w 3068053"/>
              <a:gd name="connsiteY49" fmla="*/ 1564105 h 1684421"/>
              <a:gd name="connsiteX50" fmla="*/ 1744579 w 3068053"/>
              <a:gd name="connsiteY50" fmla="*/ 1503947 h 1684421"/>
              <a:gd name="connsiteX51" fmla="*/ 1792705 w 3068053"/>
              <a:gd name="connsiteY51" fmla="*/ 1443789 h 1684421"/>
              <a:gd name="connsiteX52" fmla="*/ 1828800 w 3068053"/>
              <a:gd name="connsiteY52" fmla="*/ 1371600 h 1684421"/>
              <a:gd name="connsiteX53" fmla="*/ 1888958 w 3068053"/>
              <a:gd name="connsiteY53" fmla="*/ 1347536 h 1684421"/>
              <a:gd name="connsiteX54" fmla="*/ 1937084 w 3068053"/>
              <a:gd name="connsiteY54" fmla="*/ 1311442 h 1684421"/>
              <a:gd name="connsiteX55" fmla="*/ 2454442 w 3068053"/>
              <a:gd name="connsiteY55" fmla="*/ 1299410 h 1684421"/>
              <a:gd name="connsiteX56" fmla="*/ 2526632 w 3068053"/>
              <a:gd name="connsiteY56" fmla="*/ 1275347 h 1684421"/>
              <a:gd name="connsiteX57" fmla="*/ 2658979 w 3068053"/>
              <a:gd name="connsiteY57" fmla="*/ 1203158 h 1684421"/>
              <a:gd name="connsiteX58" fmla="*/ 2671011 w 3068053"/>
              <a:gd name="connsiteY58" fmla="*/ 1167063 h 1684421"/>
              <a:gd name="connsiteX59" fmla="*/ 2719137 w 3068053"/>
              <a:gd name="connsiteY59" fmla="*/ 1143000 h 1684421"/>
              <a:gd name="connsiteX60" fmla="*/ 2779295 w 3068053"/>
              <a:gd name="connsiteY60" fmla="*/ 1094873 h 1684421"/>
              <a:gd name="connsiteX61" fmla="*/ 2827421 w 3068053"/>
              <a:gd name="connsiteY61" fmla="*/ 1046747 h 1684421"/>
              <a:gd name="connsiteX62" fmla="*/ 2851484 w 3068053"/>
              <a:gd name="connsiteY62" fmla="*/ 1010652 h 1684421"/>
              <a:gd name="connsiteX63" fmla="*/ 2887579 w 3068053"/>
              <a:gd name="connsiteY63" fmla="*/ 986589 h 1684421"/>
              <a:gd name="connsiteX64" fmla="*/ 2923674 w 3068053"/>
              <a:gd name="connsiteY64" fmla="*/ 926431 h 1684421"/>
              <a:gd name="connsiteX65" fmla="*/ 2959768 w 3068053"/>
              <a:gd name="connsiteY65" fmla="*/ 890336 h 1684421"/>
              <a:gd name="connsiteX66" fmla="*/ 3031958 w 3068053"/>
              <a:gd name="connsiteY66" fmla="*/ 806115 h 1684421"/>
              <a:gd name="connsiteX67" fmla="*/ 3043990 w 3068053"/>
              <a:gd name="connsiteY67" fmla="*/ 745958 h 1684421"/>
              <a:gd name="connsiteX68" fmla="*/ 3068053 w 3068053"/>
              <a:gd name="connsiteY68" fmla="*/ 721894 h 1684421"/>
              <a:gd name="connsiteX69" fmla="*/ 3043990 w 3068053"/>
              <a:gd name="connsiteY69" fmla="*/ 601579 h 1684421"/>
              <a:gd name="connsiteX70" fmla="*/ 3031958 w 3068053"/>
              <a:gd name="connsiteY70" fmla="*/ 565484 h 1684421"/>
              <a:gd name="connsiteX71" fmla="*/ 2995863 w 3068053"/>
              <a:gd name="connsiteY71" fmla="*/ 529389 h 1684421"/>
              <a:gd name="connsiteX72" fmla="*/ 2947737 w 3068053"/>
              <a:gd name="connsiteY72" fmla="*/ 457200 h 1684421"/>
              <a:gd name="connsiteX73" fmla="*/ 2935705 w 3068053"/>
              <a:gd name="connsiteY73" fmla="*/ 421105 h 1684421"/>
              <a:gd name="connsiteX74" fmla="*/ 2899611 w 3068053"/>
              <a:gd name="connsiteY74" fmla="*/ 360947 h 1684421"/>
              <a:gd name="connsiteX75" fmla="*/ 2863516 w 3068053"/>
              <a:gd name="connsiteY75" fmla="*/ 216568 h 1684421"/>
              <a:gd name="connsiteX76" fmla="*/ 2851484 w 3068053"/>
              <a:gd name="connsiteY76" fmla="*/ 180473 h 1684421"/>
              <a:gd name="connsiteX77" fmla="*/ 2827421 w 3068053"/>
              <a:gd name="connsiteY77" fmla="*/ 144379 h 1684421"/>
              <a:gd name="connsiteX78" fmla="*/ 2791326 w 3068053"/>
              <a:gd name="connsiteY78" fmla="*/ 132347 h 1684421"/>
              <a:gd name="connsiteX79" fmla="*/ 2755232 w 3068053"/>
              <a:gd name="connsiteY79" fmla="*/ 144379 h 1684421"/>
              <a:gd name="connsiteX80" fmla="*/ 2731168 w 3068053"/>
              <a:gd name="connsiteY80" fmla="*/ 180473 h 1684421"/>
              <a:gd name="connsiteX81" fmla="*/ 2683042 w 3068053"/>
              <a:gd name="connsiteY81" fmla="*/ 216568 h 1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3068053" h="1684421">
                <a:moveTo>
                  <a:pt x="2683042" y="216568"/>
                </a:moveTo>
                <a:lnTo>
                  <a:pt x="2683042" y="216568"/>
                </a:lnTo>
                <a:cubicBezTo>
                  <a:pt x="2586789" y="200526"/>
                  <a:pt x="2487549" y="197139"/>
                  <a:pt x="2394284" y="168442"/>
                </a:cubicBezTo>
                <a:cubicBezTo>
                  <a:pt x="2342147" y="152400"/>
                  <a:pt x="2291026" y="132581"/>
                  <a:pt x="2237874" y="120315"/>
                </a:cubicBezTo>
                <a:cubicBezTo>
                  <a:pt x="2133828" y="96304"/>
                  <a:pt x="2030917" y="92364"/>
                  <a:pt x="1925053" y="84221"/>
                </a:cubicBezTo>
                <a:cubicBezTo>
                  <a:pt x="1871309" y="74449"/>
                  <a:pt x="1728273" y="49243"/>
                  <a:pt x="1672390" y="36094"/>
                </a:cubicBezTo>
                <a:cubicBezTo>
                  <a:pt x="1643969" y="29407"/>
                  <a:pt x="1616337" y="19713"/>
                  <a:pt x="1588168" y="12031"/>
                </a:cubicBezTo>
                <a:cubicBezTo>
                  <a:pt x="1572215" y="7680"/>
                  <a:pt x="1556084" y="4010"/>
                  <a:pt x="1540042" y="0"/>
                </a:cubicBezTo>
                <a:lnTo>
                  <a:pt x="1287379" y="24063"/>
                </a:lnTo>
                <a:cubicBezTo>
                  <a:pt x="1255217" y="27390"/>
                  <a:pt x="1223176" y="31821"/>
                  <a:pt x="1191126" y="36094"/>
                </a:cubicBezTo>
                <a:cubicBezTo>
                  <a:pt x="1163016" y="39842"/>
                  <a:pt x="1135197" y="46175"/>
                  <a:pt x="1106905" y="48126"/>
                </a:cubicBezTo>
                <a:cubicBezTo>
                  <a:pt x="1018792" y="54203"/>
                  <a:pt x="930442" y="56147"/>
                  <a:pt x="842211" y="60158"/>
                </a:cubicBezTo>
                <a:cubicBezTo>
                  <a:pt x="679272" y="87313"/>
                  <a:pt x="879758" y="55741"/>
                  <a:pt x="637674" y="84221"/>
                </a:cubicBezTo>
                <a:cubicBezTo>
                  <a:pt x="613446" y="87071"/>
                  <a:pt x="589547" y="92242"/>
                  <a:pt x="565484" y="96252"/>
                </a:cubicBezTo>
                <a:cubicBezTo>
                  <a:pt x="545431" y="104273"/>
                  <a:pt x="525968" y="113963"/>
                  <a:pt x="505326" y="120315"/>
                </a:cubicBezTo>
                <a:cubicBezTo>
                  <a:pt x="473717" y="130041"/>
                  <a:pt x="440449" y="133921"/>
                  <a:pt x="409074" y="144379"/>
                </a:cubicBezTo>
                <a:cubicBezTo>
                  <a:pt x="397042" y="148389"/>
                  <a:pt x="385489" y="154325"/>
                  <a:pt x="372979" y="156410"/>
                </a:cubicBezTo>
                <a:cubicBezTo>
                  <a:pt x="337156" y="162380"/>
                  <a:pt x="300790" y="164431"/>
                  <a:pt x="264695" y="168442"/>
                </a:cubicBezTo>
                <a:cubicBezTo>
                  <a:pt x="248653" y="172452"/>
                  <a:pt x="232959" y="178288"/>
                  <a:pt x="216568" y="180473"/>
                </a:cubicBezTo>
                <a:cubicBezTo>
                  <a:pt x="172659" y="186327"/>
                  <a:pt x="123224" y="171503"/>
                  <a:pt x="84221" y="192505"/>
                </a:cubicBezTo>
                <a:cubicBezTo>
                  <a:pt x="61888" y="204530"/>
                  <a:pt x="78093" y="246758"/>
                  <a:pt x="60158" y="264694"/>
                </a:cubicBezTo>
                <a:lnTo>
                  <a:pt x="36095" y="288758"/>
                </a:lnTo>
                <a:cubicBezTo>
                  <a:pt x="32084" y="304800"/>
                  <a:pt x="28606" y="320984"/>
                  <a:pt x="24063" y="336884"/>
                </a:cubicBezTo>
                <a:cubicBezTo>
                  <a:pt x="20579" y="349078"/>
                  <a:pt x="13708" y="360408"/>
                  <a:pt x="12032" y="372979"/>
                </a:cubicBezTo>
                <a:cubicBezTo>
                  <a:pt x="5649" y="420849"/>
                  <a:pt x="4011" y="469232"/>
                  <a:pt x="0" y="517358"/>
                </a:cubicBezTo>
                <a:cubicBezTo>
                  <a:pt x="8021" y="561474"/>
                  <a:pt x="14668" y="605861"/>
                  <a:pt x="24063" y="649705"/>
                </a:cubicBezTo>
                <a:cubicBezTo>
                  <a:pt x="26720" y="662106"/>
                  <a:pt x="28172" y="675897"/>
                  <a:pt x="36095" y="685800"/>
                </a:cubicBezTo>
                <a:cubicBezTo>
                  <a:pt x="45128" y="697091"/>
                  <a:pt x="60158" y="701842"/>
                  <a:pt x="72190" y="709863"/>
                </a:cubicBezTo>
                <a:cubicBezTo>
                  <a:pt x="80211" y="721895"/>
                  <a:pt x="89079" y="733403"/>
                  <a:pt x="96253" y="745958"/>
                </a:cubicBezTo>
                <a:cubicBezTo>
                  <a:pt x="105151" y="761530"/>
                  <a:pt x="108834" y="780306"/>
                  <a:pt x="120316" y="794084"/>
                </a:cubicBezTo>
                <a:cubicBezTo>
                  <a:pt x="129573" y="805193"/>
                  <a:pt x="145302" y="808890"/>
                  <a:pt x="156411" y="818147"/>
                </a:cubicBezTo>
                <a:cubicBezTo>
                  <a:pt x="249050" y="895347"/>
                  <a:pt x="138983" y="818561"/>
                  <a:pt x="228600" y="878305"/>
                </a:cubicBezTo>
                <a:cubicBezTo>
                  <a:pt x="278063" y="952500"/>
                  <a:pt x="221916" y="878305"/>
                  <a:pt x="324853" y="962526"/>
                </a:cubicBezTo>
                <a:cubicBezTo>
                  <a:pt x="346802" y="980484"/>
                  <a:pt x="364958" y="1002631"/>
                  <a:pt x="385011" y="1022684"/>
                </a:cubicBezTo>
                <a:cubicBezTo>
                  <a:pt x="414746" y="1111888"/>
                  <a:pt x="397731" y="1072186"/>
                  <a:pt x="433137" y="1143000"/>
                </a:cubicBezTo>
                <a:cubicBezTo>
                  <a:pt x="425242" y="1261416"/>
                  <a:pt x="401598" y="1309662"/>
                  <a:pt x="445168" y="1407694"/>
                </a:cubicBezTo>
                <a:cubicBezTo>
                  <a:pt x="449775" y="1418060"/>
                  <a:pt x="461211" y="1423737"/>
                  <a:pt x="469232" y="1431758"/>
                </a:cubicBezTo>
                <a:cubicBezTo>
                  <a:pt x="473088" y="1447182"/>
                  <a:pt x="484663" y="1498715"/>
                  <a:pt x="493295" y="1515979"/>
                </a:cubicBezTo>
                <a:cubicBezTo>
                  <a:pt x="499762" y="1528912"/>
                  <a:pt x="504803" y="1544899"/>
                  <a:pt x="517358" y="1552073"/>
                </a:cubicBezTo>
                <a:cubicBezTo>
                  <a:pt x="535113" y="1562219"/>
                  <a:pt x="557929" y="1558229"/>
                  <a:pt x="577516" y="1564105"/>
                </a:cubicBezTo>
                <a:cubicBezTo>
                  <a:pt x="761074" y="1619173"/>
                  <a:pt x="546074" y="1559025"/>
                  <a:pt x="673768" y="1612231"/>
                </a:cubicBezTo>
                <a:cubicBezTo>
                  <a:pt x="708889" y="1626865"/>
                  <a:pt x="745958" y="1636294"/>
                  <a:pt x="782053" y="1648326"/>
                </a:cubicBezTo>
                <a:lnTo>
                  <a:pt x="854242" y="1672389"/>
                </a:lnTo>
                <a:lnTo>
                  <a:pt x="890337" y="1684421"/>
                </a:lnTo>
                <a:lnTo>
                  <a:pt x="1323474" y="1672389"/>
                </a:lnTo>
                <a:cubicBezTo>
                  <a:pt x="1347841" y="1671229"/>
                  <a:pt x="1371456" y="1663384"/>
                  <a:pt x="1395663" y="1660358"/>
                </a:cubicBezTo>
                <a:cubicBezTo>
                  <a:pt x="1435657" y="1655359"/>
                  <a:pt x="1475874" y="1652337"/>
                  <a:pt x="1515979" y="1648326"/>
                </a:cubicBezTo>
                <a:cubicBezTo>
                  <a:pt x="1554103" y="1635617"/>
                  <a:pt x="1554848" y="1638887"/>
                  <a:pt x="1588168" y="1612231"/>
                </a:cubicBezTo>
                <a:cubicBezTo>
                  <a:pt x="1597026" y="1605145"/>
                  <a:pt x="1603374" y="1595254"/>
                  <a:pt x="1612232" y="1588168"/>
                </a:cubicBezTo>
                <a:cubicBezTo>
                  <a:pt x="1623523" y="1579135"/>
                  <a:pt x="1636559" y="1572510"/>
                  <a:pt x="1648326" y="1564105"/>
                </a:cubicBezTo>
                <a:cubicBezTo>
                  <a:pt x="1721212" y="1512044"/>
                  <a:pt x="1669206" y="1541634"/>
                  <a:pt x="1744579" y="1503947"/>
                </a:cubicBezTo>
                <a:cubicBezTo>
                  <a:pt x="1774822" y="1413220"/>
                  <a:pt x="1730509" y="1521535"/>
                  <a:pt x="1792705" y="1443789"/>
                </a:cubicBezTo>
                <a:cubicBezTo>
                  <a:pt x="1823546" y="1405238"/>
                  <a:pt x="1781471" y="1405407"/>
                  <a:pt x="1828800" y="1371600"/>
                </a:cubicBezTo>
                <a:cubicBezTo>
                  <a:pt x="1846375" y="1359047"/>
                  <a:pt x="1870078" y="1358025"/>
                  <a:pt x="1888958" y="1347536"/>
                </a:cubicBezTo>
                <a:cubicBezTo>
                  <a:pt x="1906487" y="1337798"/>
                  <a:pt x="1917104" y="1313142"/>
                  <a:pt x="1937084" y="1311442"/>
                </a:cubicBezTo>
                <a:cubicBezTo>
                  <a:pt x="2108962" y="1296814"/>
                  <a:pt x="2281989" y="1303421"/>
                  <a:pt x="2454442" y="1299410"/>
                </a:cubicBezTo>
                <a:cubicBezTo>
                  <a:pt x="2478505" y="1291389"/>
                  <a:pt x="2503318" y="1285339"/>
                  <a:pt x="2526632" y="1275347"/>
                </a:cubicBezTo>
                <a:cubicBezTo>
                  <a:pt x="2603060" y="1242592"/>
                  <a:pt x="2606243" y="1238315"/>
                  <a:pt x="2658979" y="1203158"/>
                </a:cubicBezTo>
                <a:cubicBezTo>
                  <a:pt x="2662990" y="1191126"/>
                  <a:pt x="2662043" y="1176031"/>
                  <a:pt x="2671011" y="1167063"/>
                </a:cubicBezTo>
                <a:cubicBezTo>
                  <a:pt x="2683693" y="1154381"/>
                  <a:pt x="2704214" y="1152949"/>
                  <a:pt x="2719137" y="1143000"/>
                </a:cubicBezTo>
                <a:cubicBezTo>
                  <a:pt x="2740504" y="1128755"/>
                  <a:pt x="2760102" y="1111934"/>
                  <a:pt x="2779295" y="1094873"/>
                </a:cubicBezTo>
                <a:cubicBezTo>
                  <a:pt x="2796251" y="1079801"/>
                  <a:pt x="2812657" y="1063972"/>
                  <a:pt x="2827421" y="1046747"/>
                </a:cubicBezTo>
                <a:cubicBezTo>
                  <a:pt x="2836832" y="1035768"/>
                  <a:pt x="2841259" y="1020877"/>
                  <a:pt x="2851484" y="1010652"/>
                </a:cubicBezTo>
                <a:cubicBezTo>
                  <a:pt x="2861709" y="1000427"/>
                  <a:pt x="2875547" y="994610"/>
                  <a:pt x="2887579" y="986589"/>
                </a:cubicBezTo>
                <a:cubicBezTo>
                  <a:pt x="2899611" y="966536"/>
                  <a:pt x="2909643" y="945139"/>
                  <a:pt x="2923674" y="926431"/>
                </a:cubicBezTo>
                <a:cubicBezTo>
                  <a:pt x="2933883" y="912819"/>
                  <a:pt x="2949878" y="904182"/>
                  <a:pt x="2959768" y="890336"/>
                </a:cubicBezTo>
                <a:cubicBezTo>
                  <a:pt x="3023288" y="801408"/>
                  <a:pt x="2935397" y="878537"/>
                  <a:pt x="3031958" y="806115"/>
                </a:cubicBezTo>
                <a:cubicBezTo>
                  <a:pt x="3035969" y="786063"/>
                  <a:pt x="3035934" y="764754"/>
                  <a:pt x="3043990" y="745958"/>
                </a:cubicBezTo>
                <a:cubicBezTo>
                  <a:pt x="3048459" y="735532"/>
                  <a:pt x="3068053" y="733238"/>
                  <a:pt x="3068053" y="721894"/>
                </a:cubicBezTo>
                <a:cubicBezTo>
                  <a:pt x="3068053" y="680995"/>
                  <a:pt x="3053187" y="641431"/>
                  <a:pt x="3043990" y="601579"/>
                </a:cubicBezTo>
                <a:cubicBezTo>
                  <a:pt x="3041138" y="589221"/>
                  <a:pt x="3038993" y="576036"/>
                  <a:pt x="3031958" y="565484"/>
                </a:cubicBezTo>
                <a:cubicBezTo>
                  <a:pt x="3022520" y="551326"/>
                  <a:pt x="3007895" y="541421"/>
                  <a:pt x="2995863" y="529389"/>
                </a:cubicBezTo>
                <a:cubicBezTo>
                  <a:pt x="2968233" y="418865"/>
                  <a:pt x="3008165" y="532734"/>
                  <a:pt x="2947737" y="457200"/>
                </a:cubicBezTo>
                <a:cubicBezTo>
                  <a:pt x="2939814" y="447297"/>
                  <a:pt x="2941377" y="432449"/>
                  <a:pt x="2935705" y="421105"/>
                </a:cubicBezTo>
                <a:cubicBezTo>
                  <a:pt x="2925247" y="400189"/>
                  <a:pt x="2911642" y="381000"/>
                  <a:pt x="2899611" y="360947"/>
                </a:cubicBezTo>
                <a:cubicBezTo>
                  <a:pt x="2887579" y="312821"/>
                  <a:pt x="2879204" y="263630"/>
                  <a:pt x="2863516" y="216568"/>
                </a:cubicBezTo>
                <a:cubicBezTo>
                  <a:pt x="2859505" y="204536"/>
                  <a:pt x="2857156" y="191817"/>
                  <a:pt x="2851484" y="180473"/>
                </a:cubicBezTo>
                <a:cubicBezTo>
                  <a:pt x="2845017" y="167540"/>
                  <a:pt x="2838712" y="153412"/>
                  <a:pt x="2827421" y="144379"/>
                </a:cubicBezTo>
                <a:cubicBezTo>
                  <a:pt x="2817518" y="136456"/>
                  <a:pt x="2803358" y="136358"/>
                  <a:pt x="2791326" y="132347"/>
                </a:cubicBezTo>
                <a:cubicBezTo>
                  <a:pt x="2779295" y="136358"/>
                  <a:pt x="2765135" y="136457"/>
                  <a:pt x="2755232" y="144379"/>
                </a:cubicBezTo>
                <a:cubicBezTo>
                  <a:pt x="2743941" y="153412"/>
                  <a:pt x="2743723" y="173299"/>
                  <a:pt x="2731168" y="180473"/>
                </a:cubicBezTo>
                <a:cubicBezTo>
                  <a:pt x="2713413" y="190619"/>
                  <a:pt x="2691063" y="210552"/>
                  <a:pt x="2683042" y="216568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4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Preparing Cell Lysate for Protein Purification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9DD5CE-753D-4F08-A7B8-AD88F354F2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9F3FD"/>
              </a:clrFrom>
              <a:clrTo>
                <a:srgbClr val="F9F3FD">
                  <a:alpha val="0"/>
                </a:srgbClr>
              </a:clrTo>
            </a:clrChange>
          </a:blip>
          <a:srcRect l="62402"/>
          <a:stretch/>
        </p:blipFill>
        <p:spPr>
          <a:xfrm>
            <a:off x="7557247" y="1664634"/>
            <a:ext cx="4429965" cy="34480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E65352-017C-4D52-8FD2-C9575935FEA3}"/>
              </a:ext>
            </a:extLst>
          </p:cNvPr>
          <p:cNvSpPr txBox="1"/>
          <p:nvPr/>
        </p:nvSpPr>
        <p:spPr>
          <a:xfrm>
            <a:off x="7933765" y="5018103"/>
            <a:ext cx="3254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Quattrocento Sans" panose="020B0604020202020204" charset="0"/>
              </a:rPr>
              <a:t>Lysate contains a various proteins including target enzyme.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C5DFEAA-9F4D-4D81-AA0D-104DCCF14D24}"/>
              </a:ext>
            </a:extLst>
          </p:cNvPr>
          <p:cNvGrpSpPr/>
          <p:nvPr/>
        </p:nvGrpSpPr>
        <p:grpSpPr>
          <a:xfrm>
            <a:off x="195824" y="1709458"/>
            <a:ext cx="7509342" cy="3923353"/>
            <a:chOff x="195824" y="1709458"/>
            <a:chExt cx="7509342" cy="392335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46B9C3A-90C1-48D8-8A8C-8A42F3EA43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9F3FD"/>
                </a:clrFrom>
                <a:clrTo>
                  <a:srgbClr val="F9F3FD">
                    <a:alpha val="0"/>
                  </a:srgbClr>
                </a:clrTo>
              </a:clrChange>
            </a:blip>
            <a:srcRect r="75679"/>
            <a:stretch/>
          </p:blipFill>
          <p:spPr>
            <a:xfrm>
              <a:off x="200306" y="1713941"/>
              <a:ext cx="2865623" cy="3448050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79DA34D-B00A-46CB-9AF7-78EC84A90037}"/>
                </a:ext>
              </a:extLst>
            </p:cNvPr>
            <p:cNvGrpSpPr/>
            <p:nvPr/>
          </p:nvGrpSpPr>
          <p:grpSpPr>
            <a:xfrm>
              <a:off x="195824" y="1709458"/>
              <a:ext cx="7509342" cy="3923353"/>
              <a:chOff x="195824" y="1709458"/>
              <a:chExt cx="7509342" cy="3923353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6C97133A-8867-445C-B66B-E079E6369F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5141" y="4867835"/>
                <a:ext cx="578224" cy="457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E214B5-D927-42FE-8509-F4D13AB4C655}"/>
                  </a:ext>
                </a:extLst>
              </p:cNvPr>
              <p:cNvSpPr txBox="1"/>
              <p:nvPr/>
            </p:nvSpPr>
            <p:spPr>
              <a:xfrm>
                <a:off x="3558638" y="5325034"/>
                <a:ext cx="10488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Quattrocento Sans" panose="020B0604020202020204" charset="0"/>
                  </a:rPr>
                  <a:t>Cell Pellet</a:t>
                </a: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426519A-C387-4571-91C1-470C82E815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9F3FD"/>
                  </a:clrFrom>
                  <a:clrTo>
                    <a:srgbClr val="F9F3FD">
                      <a:alpha val="0"/>
                    </a:srgbClr>
                  </a:clrTo>
                </a:clrChange>
              </a:blip>
              <a:srcRect r="36267"/>
              <a:stretch/>
            </p:blipFill>
            <p:spPr>
              <a:xfrm>
                <a:off x="195824" y="1709458"/>
                <a:ext cx="7509342" cy="3448050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5048701-EF0F-4715-BDEC-586868785180}"/>
                  </a:ext>
                </a:extLst>
              </p:cNvPr>
              <p:cNvSpPr/>
              <p:nvPr/>
            </p:nvSpPr>
            <p:spPr>
              <a:xfrm>
                <a:off x="7073152" y="3294530"/>
                <a:ext cx="632014" cy="712845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65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502"/>
          <a:stretch/>
        </p:blipFill>
        <p:spPr>
          <a:xfrm>
            <a:off x="3788228" y="2351315"/>
            <a:ext cx="6952343" cy="374189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Nickel Coated Metal Beads Bind to Target Proteins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EFBFD"/>
              </a:clrFrom>
              <a:clrTo>
                <a:srgbClr val="EEFBFD">
                  <a:alpha val="0"/>
                </a:srgbClr>
              </a:clrTo>
            </a:clrChange>
          </a:blip>
          <a:srcRect r="70008"/>
          <a:stretch/>
        </p:blipFill>
        <p:spPr>
          <a:xfrm>
            <a:off x="863062" y="2264231"/>
            <a:ext cx="3041281" cy="3727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44421" y="2148117"/>
            <a:ext cx="3428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Quattrocento Sans" panose="020B0604020202020204" charset="0"/>
              </a:rPr>
              <a:t>Histidine residues bind to Nickel ions. </a:t>
            </a:r>
          </a:p>
        </p:txBody>
      </p:sp>
    </p:spTree>
    <p:extLst>
      <p:ext uri="{BB962C8B-B14F-4D97-AF65-F5344CB8AC3E}">
        <p14:creationId xmlns:p14="http://schemas.microsoft.com/office/powerpoint/2010/main" val="2236210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Magnet used to separate target enzymes from other proteins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63" y="1675364"/>
            <a:ext cx="7510236" cy="4546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20457" y="1872343"/>
            <a:ext cx="3193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Quattrocento Sans" panose="020B0604020202020204" charset="0"/>
              </a:rPr>
              <a:t>Target proteins retained in column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58740" y="2580229"/>
            <a:ext cx="1247775" cy="3124200"/>
          </a:xfrm>
          <a:prstGeom prst="rect">
            <a:avLst/>
          </a:prstGeom>
          <a:effectLst/>
        </p:spPr>
      </p:pic>
      <p:cxnSp>
        <p:nvCxnSpPr>
          <p:cNvPr id="11" name="Straight Arrow Connector 10"/>
          <p:cNvCxnSpPr/>
          <p:nvPr/>
        </p:nvCxnSpPr>
        <p:spPr>
          <a:xfrm>
            <a:off x="7852229" y="4142329"/>
            <a:ext cx="8563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34739" y="3434443"/>
            <a:ext cx="152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Quattrocento Sans" panose="020B0604020202020204" charset="0"/>
              </a:rPr>
              <a:t>Elute with Imidazole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56900" y="2180119"/>
            <a:ext cx="2051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Quattrocento Sans" panose="020B0604020202020204" charset="0"/>
              </a:rPr>
              <a:t>Purified Protein</a:t>
            </a:r>
          </a:p>
        </p:txBody>
      </p:sp>
      <p:pic>
        <p:nvPicPr>
          <p:cNvPr id="1026" name="Picture 2" descr="Image result for imidazole&quot;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568" y="4142329"/>
            <a:ext cx="2103664" cy="126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51486" y="2572971"/>
            <a:ext cx="1247775" cy="312420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7562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Removal of His-Tags from Purified Protein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8168" y="2435087"/>
            <a:ext cx="1247775" cy="3124200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/>
        </p:nvSpPr>
        <p:spPr>
          <a:xfrm>
            <a:off x="5558968" y="1351281"/>
            <a:ext cx="172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Quattrocento Sans" panose="020B0604020202020204" charset="0"/>
              </a:rPr>
              <a:t>TEV Protease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37716" y="2107912"/>
            <a:ext cx="1060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Quattrocento Sans" panose="020B0604020202020204" charset="0"/>
              </a:rPr>
              <a:t>Elute 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0037537" y="2508022"/>
            <a:ext cx="20864" cy="5805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258"/>
          <a:stretch/>
        </p:blipFill>
        <p:spPr>
          <a:xfrm>
            <a:off x="1859417" y="3149600"/>
            <a:ext cx="4524375" cy="2007250"/>
          </a:xfrm>
          <a:prstGeom prst="rect">
            <a:avLst/>
          </a:prstGeom>
        </p:spPr>
      </p:pic>
      <p:sp>
        <p:nvSpPr>
          <p:cNvPr id="24" name="Pie 23"/>
          <p:cNvSpPr/>
          <p:nvPr/>
        </p:nvSpPr>
        <p:spPr>
          <a:xfrm>
            <a:off x="5965368" y="1835785"/>
            <a:ext cx="914400" cy="914400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627"/>
          <a:stretch/>
        </p:blipFill>
        <p:spPr>
          <a:xfrm>
            <a:off x="9355365" y="3088595"/>
            <a:ext cx="1421829" cy="12763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6276"/>
          <a:stretch/>
        </p:blipFill>
        <p:spPr>
          <a:xfrm>
            <a:off x="6186250" y="3103109"/>
            <a:ext cx="2561435" cy="127635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932968" y="4634843"/>
            <a:ext cx="223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Quattrocento Sans" panose="020B0604020202020204" charset="0"/>
              </a:rPr>
              <a:t>His-Tag Removed</a:t>
            </a:r>
          </a:p>
        </p:txBody>
      </p:sp>
    </p:spTree>
    <p:extLst>
      <p:ext uri="{BB962C8B-B14F-4D97-AF65-F5344CB8AC3E}">
        <p14:creationId xmlns:p14="http://schemas.microsoft.com/office/powerpoint/2010/main" val="194837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16614 0.2245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7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24" grpId="0" animBg="1"/>
      <p:bldP spid="24" grpId="1" animBg="1"/>
      <p:bldP spid="24" grpId="2" animBg="1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Collagenase Activity Assay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119" y="2535184"/>
            <a:ext cx="5578652" cy="256847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943428" y="3661232"/>
            <a:ext cx="7257" cy="14954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988" y="5178302"/>
            <a:ext cx="1761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Quattrocento Sans" panose="020B0604020202020204" charset="0"/>
              </a:rPr>
              <a:t>Inactive</a:t>
            </a:r>
          </a:p>
          <a:p>
            <a:pPr algn="ctr"/>
            <a:r>
              <a:rPr lang="en-US" sz="1800" b="1" dirty="0">
                <a:latin typeface="Quattrocento Sans" panose="020B0604020202020204" charset="0"/>
              </a:rPr>
              <a:t>Fluorescence Group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4172" y="3352807"/>
            <a:ext cx="1494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Quattrocento Sans" panose="020B0604020202020204" charset="0"/>
              </a:rPr>
              <a:t>Quencher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4433" y="1596571"/>
            <a:ext cx="3735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Quattrocento Sans" panose="020B0604020202020204" charset="0"/>
              </a:rPr>
              <a:t>Modified Collagen Substrate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9149" y="2535184"/>
            <a:ext cx="4018417" cy="2780834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V="1">
            <a:off x="3879964" y="3164114"/>
            <a:ext cx="924264" cy="3572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636216" y="3929390"/>
            <a:ext cx="1932933" cy="69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842335" y="3208411"/>
            <a:ext cx="161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Quattrocento Sans" panose="020B0604020202020204" charset="0"/>
              </a:rPr>
              <a:t>Collagenase Enzyme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BC2B2C-B8FF-41F3-B5A0-5985966822BE}"/>
              </a:ext>
            </a:extLst>
          </p:cNvPr>
          <p:cNvSpPr txBox="1"/>
          <p:nvPr/>
        </p:nvSpPr>
        <p:spPr>
          <a:xfrm>
            <a:off x="9898912" y="2270720"/>
            <a:ext cx="1743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Emitted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912EB91-F353-4221-8E58-D7A5AF473D46}"/>
              </a:ext>
            </a:extLst>
          </p:cNvPr>
          <p:cNvCxnSpPr/>
          <p:nvPr/>
        </p:nvCxnSpPr>
        <p:spPr>
          <a:xfrm flipH="1">
            <a:off x="9144000" y="2445488"/>
            <a:ext cx="754912" cy="3189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614D879-C010-45BC-8CC9-F886C5C25113}"/>
              </a:ext>
            </a:extLst>
          </p:cNvPr>
          <p:cNvSpPr txBox="1"/>
          <p:nvPr/>
        </p:nvSpPr>
        <p:spPr>
          <a:xfrm>
            <a:off x="5931553" y="5639967"/>
            <a:ext cx="6105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Quattrocento Sans" panose="020B0604020202020204" charset="0"/>
              </a:rPr>
              <a:t>Images modified from: </a:t>
            </a:r>
            <a:r>
              <a:rPr lang="en-US" sz="1100" dirty="0" err="1">
                <a:latin typeface="Quattrocento Sans" panose="020B0604020202020204" charset="0"/>
              </a:rPr>
              <a:t>Poreba</a:t>
            </a:r>
            <a:r>
              <a:rPr lang="en-US" sz="1100" dirty="0">
                <a:latin typeface="Quattrocento Sans" panose="020B0604020202020204" charset="0"/>
              </a:rPr>
              <a:t>, M., </a:t>
            </a:r>
            <a:r>
              <a:rPr lang="en-US" sz="1100" dirty="0" err="1">
                <a:latin typeface="Quattrocento Sans" panose="020B0604020202020204" charset="0"/>
              </a:rPr>
              <a:t>Szalek</a:t>
            </a:r>
            <a:r>
              <a:rPr lang="en-US" sz="1100" dirty="0">
                <a:latin typeface="Quattrocento Sans" panose="020B0604020202020204" charset="0"/>
              </a:rPr>
              <a:t>, A., Rut, W., </a:t>
            </a:r>
            <a:r>
              <a:rPr lang="en-US" sz="1100" dirty="0" err="1">
                <a:latin typeface="Quattrocento Sans" panose="020B0604020202020204" charset="0"/>
              </a:rPr>
              <a:t>Kasperkiewicz</a:t>
            </a:r>
            <a:r>
              <a:rPr lang="en-US" sz="1100" dirty="0">
                <a:latin typeface="Quattrocento Sans" panose="020B0604020202020204" charset="0"/>
              </a:rPr>
              <a:t>, P., </a:t>
            </a:r>
            <a:r>
              <a:rPr lang="en-US" sz="1100" dirty="0" err="1">
                <a:latin typeface="Quattrocento Sans" panose="020B0604020202020204" charset="0"/>
              </a:rPr>
              <a:t>Rutkowska-Wlodarczyk</a:t>
            </a:r>
            <a:r>
              <a:rPr lang="en-US" sz="1100" dirty="0">
                <a:latin typeface="Quattrocento Sans" panose="020B0604020202020204" charset="0"/>
              </a:rPr>
              <a:t>, I., </a:t>
            </a:r>
            <a:r>
              <a:rPr lang="en-US" sz="1100" dirty="0" err="1">
                <a:latin typeface="Quattrocento Sans" panose="020B0604020202020204" charset="0"/>
              </a:rPr>
              <a:t>Snipas</a:t>
            </a:r>
            <a:r>
              <a:rPr lang="en-US" sz="1100" dirty="0">
                <a:latin typeface="Quattrocento Sans" panose="020B0604020202020204" charset="0"/>
              </a:rPr>
              <a:t>, S. J., … Drag, M. (2017). Highly sensitive and adaptable fluorescence-quenched pair discloses the substrate specificity profiles in diverse protease families. </a:t>
            </a:r>
            <a:r>
              <a:rPr lang="en-US" sz="1100" i="1" dirty="0">
                <a:latin typeface="Quattrocento Sans" panose="020B0604020202020204" charset="0"/>
              </a:rPr>
              <a:t>Scientific Reports</a:t>
            </a:r>
            <a:r>
              <a:rPr lang="en-US" sz="1100" dirty="0">
                <a:latin typeface="Quattrocento Sans" panose="020B0604020202020204" charset="0"/>
              </a:rPr>
              <a:t>, </a:t>
            </a:r>
            <a:r>
              <a:rPr lang="en-US" sz="1100" i="1" dirty="0">
                <a:latin typeface="Quattrocento Sans" panose="020B0604020202020204" charset="0"/>
              </a:rPr>
              <a:t>7</a:t>
            </a:r>
            <a:r>
              <a:rPr lang="en-US" sz="1100" dirty="0">
                <a:latin typeface="Quattrocento Sans" panose="020B0604020202020204" charset="0"/>
              </a:rPr>
              <a:t>(1). doi:10.1038/srep43135 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BE21EDD-B351-48B1-BA30-38B48B471B03}"/>
              </a:ext>
            </a:extLst>
          </p:cNvPr>
          <p:cNvSpPr/>
          <p:nvPr/>
        </p:nvSpPr>
        <p:spPr>
          <a:xfrm>
            <a:off x="5446371" y="1828800"/>
            <a:ext cx="6366401" cy="3438528"/>
          </a:xfrm>
          <a:custGeom>
            <a:avLst/>
            <a:gdLst>
              <a:gd name="connsiteX0" fmla="*/ 1517955 w 6366401"/>
              <a:gd name="connsiteY0" fmla="*/ 1084521 h 3438528"/>
              <a:gd name="connsiteX1" fmla="*/ 1517955 w 6366401"/>
              <a:gd name="connsiteY1" fmla="*/ 1084521 h 3438528"/>
              <a:gd name="connsiteX2" fmla="*/ 1411629 w 6366401"/>
              <a:gd name="connsiteY2" fmla="*/ 1105786 h 3438528"/>
              <a:gd name="connsiteX3" fmla="*/ 1284038 w 6366401"/>
              <a:gd name="connsiteY3" fmla="*/ 1137684 h 3438528"/>
              <a:gd name="connsiteX4" fmla="*/ 1198978 w 6366401"/>
              <a:gd name="connsiteY4" fmla="*/ 1148316 h 3438528"/>
              <a:gd name="connsiteX5" fmla="*/ 1018224 w 6366401"/>
              <a:gd name="connsiteY5" fmla="*/ 1169581 h 3438528"/>
              <a:gd name="connsiteX6" fmla="*/ 965062 w 6366401"/>
              <a:gd name="connsiteY6" fmla="*/ 1180214 h 3438528"/>
              <a:gd name="connsiteX7" fmla="*/ 943796 w 6366401"/>
              <a:gd name="connsiteY7" fmla="*/ 1201479 h 3438528"/>
              <a:gd name="connsiteX8" fmla="*/ 869369 w 6366401"/>
              <a:gd name="connsiteY8" fmla="*/ 1233377 h 3438528"/>
              <a:gd name="connsiteX9" fmla="*/ 837471 w 6366401"/>
              <a:gd name="connsiteY9" fmla="*/ 1254642 h 3438528"/>
              <a:gd name="connsiteX10" fmla="*/ 805573 w 6366401"/>
              <a:gd name="connsiteY10" fmla="*/ 1286540 h 3438528"/>
              <a:gd name="connsiteX11" fmla="*/ 763043 w 6366401"/>
              <a:gd name="connsiteY11" fmla="*/ 1297172 h 3438528"/>
              <a:gd name="connsiteX12" fmla="*/ 720513 w 6366401"/>
              <a:gd name="connsiteY12" fmla="*/ 1318437 h 3438528"/>
              <a:gd name="connsiteX13" fmla="*/ 667350 w 6366401"/>
              <a:gd name="connsiteY13" fmla="*/ 1339702 h 3438528"/>
              <a:gd name="connsiteX14" fmla="*/ 561024 w 6366401"/>
              <a:gd name="connsiteY14" fmla="*/ 1382233 h 3438528"/>
              <a:gd name="connsiteX15" fmla="*/ 550392 w 6366401"/>
              <a:gd name="connsiteY15" fmla="*/ 1414130 h 3438528"/>
              <a:gd name="connsiteX16" fmla="*/ 465331 w 6366401"/>
              <a:gd name="connsiteY16" fmla="*/ 1446028 h 3438528"/>
              <a:gd name="connsiteX17" fmla="*/ 369638 w 6366401"/>
              <a:gd name="connsiteY17" fmla="*/ 1477926 h 3438528"/>
              <a:gd name="connsiteX18" fmla="*/ 263313 w 6366401"/>
              <a:gd name="connsiteY18" fmla="*/ 1499191 h 3438528"/>
              <a:gd name="connsiteX19" fmla="*/ 231415 w 6366401"/>
              <a:gd name="connsiteY19" fmla="*/ 1520456 h 3438528"/>
              <a:gd name="connsiteX20" fmla="*/ 210150 w 6366401"/>
              <a:gd name="connsiteY20" fmla="*/ 1605516 h 3438528"/>
              <a:gd name="connsiteX21" fmla="*/ 178252 w 6366401"/>
              <a:gd name="connsiteY21" fmla="*/ 1626781 h 3438528"/>
              <a:gd name="connsiteX22" fmla="*/ 146355 w 6366401"/>
              <a:gd name="connsiteY22" fmla="*/ 1658679 h 3438528"/>
              <a:gd name="connsiteX23" fmla="*/ 135722 w 6366401"/>
              <a:gd name="connsiteY23" fmla="*/ 1701209 h 3438528"/>
              <a:gd name="connsiteX24" fmla="*/ 125089 w 6366401"/>
              <a:gd name="connsiteY24" fmla="*/ 1733107 h 3438528"/>
              <a:gd name="connsiteX25" fmla="*/ 103824 w 6366401"/>
              <a:gd name="connsiteY25" fmla="*/ 1818167 h 3438528"/>
              <a:gd name="connsiteX26" fmla="*/ 82559 w 6366401"/>
              <a:gd name="connsiteY26" fmla="*/ 1839433 h 3438528"/>
              <a:gd name="connsiteX27" fmla="*/ 50662 w 6366401"/>
              <a:gd name="connsiteY27" fmla="*/ 1892595 h 3438528"/>
              <a:gd name="connsiteX28" fmla="*/ 18764 w 6366401"/>
              <a:gd name="connsiteY28" fmla="*/ 1935126 h 3438528"/>
              <a:gd name="connsiteX29" fmla="*/ 29396 w 6366401"/>
              <a:gd name="connsiteY29" fmla="*/ 2307265 h 3438528"/>
              <a:gd name="connsiteX30" fmla="*/ 82559 w 6366401"/>
              <a:gd name="connsiteY30" fmla="*/ 2360428 h 3438528"/>
              <a:gd name="connsiteX31" fmla="*/ 199517 w 6366401"/>
              <a:gd name="connsiteY31" fmla="*/ 2456121 h 3438528"/>
              <a:gd name="connsiteX32" fmla="*/ 295210 w 6366401"/>
              <a:gd name="connsiteY32" fmla="*/ 2488019 h 3438528"/>
              <a:gd name="connsiteX33" fmla="*/ 337741 w 6366401"/>
              <a:gd name="connsiteY33" fmla="*/ 2509284 h 3438528"/>
              <a:gd name="connsiteX34" fmla="*/ 401536 w 6366401"/>
              <a:gd name="connsiteY34" fmla="*/ 2530549 h 3438528"/>
              <a:gd name="connsiteX35" fmla="*/ 433434 w 6366401"/>
              <a:gd name="connsiteY35" fmla="*/ 2551814 h 3438528"/>
              <a:gd name="connsiteX36" fmla="*/ 571657 w 6366401"/>
              <a:gd name="connsiteY36" fmla="*/ 2583712 h 3438528"/>
              <a:gd name="connsiteX37" fmla="*/ 1783769 w 6366401"/>
              <a:gd name="connsiteY37" fmla="*/ 2583712 h 3438528"/>
              <a:gd name="connsiteX38" fmla="*/ 1836931 w 6366401"/>
              <a:gd name="connsiteY38" fmla="*/ 2615609 h 3438528"/>
              <a:gd name="connsiteX39" fmla="*/ 1900727 w 6366401"/>
              <a:gd name="connsiteY39" fmla="*/ 2636874 h 3438528"/>
              <a:gd name="connsiteX40" fmla="*/ 1964522 w 6366401"/>
              <a:gd name="connsiteY40" fmla="*/ 2668772 h 3438528"/>
              <a:gd name="connsiteX41" fmla="*/ 2102745 w 6366401"/>
              <a:gd name="connsiteY41" fmla="*/ 2711302 h 3438528"/>
              <a:gd name="connsiteX42" fmla="*/ 2166541 w 6366401"/>
              <a:gd name="connsiteY42" fmla="*/ 2732567 h 3438528"/>
              <a:gd name="connsiteX43" fmla="*/ 2240969 w 6366401"/>
              <a:gd name="connsiteY43" fmla="*/ 2764465 h 3438528"/>
              <a:gd name="connsiteX44" fmla="*/ 2272866 w 6366401"/>
              <a:gd name="connsiteY44" fmla="*/ 2785730 h 3438528"/>
              <a:gd name="connsiteX45" fmla="*/ 2304764 w 6366401"/>
              <a:gd name="connsiteY45" fmla="*/ 2817628 h 3438528"/>
              <a:gd name="connsiteX46" fmla="*/ 2347294 w 6366401"/>
              <a:gd name="connsiteY46" fmla="*/ 2828260 h 3438528"/>
              <a:gd name="connsiteX47" fmla="*/ 2400457 w 6366401"/>
              <a:gd name="connsiteY47" fmla="*/ 2849526 h 3438528"/>
              <a:gd name="connsiteX48" fmla="*/ 2517415 w 6366401"/>
              <a:gd name="connsiteY48" fmla="*/ 2892056 h 3438528"/>
              <a:gd name="connsiteX49" fmla="*/ 2623741 w 6366401"/>
              <a:gd name="connsiteY49" fmla="*/ 2934586 h 3438528"/>
              <a:gd name="connsiteX50" fmla="*/ 2698169 w 6366401"/>
              <a:gd name="connsiteY50" fmla="*/ 2955851 h 3438528"/>
              <a:gd name="connsiteX51" fmla="*/ 2740699 w 6366401"/>
              <a:gd name="connsiteY51" fmla="*/ 2977116 h 3438528"/>
              <a:gd name="connsiteX52" fmla="*/ 2815127 w 6366401"/>
              <a:gd name="connsiteY52" fmla="*/ 2998381 h 3438528"/>
              <a:gd name="connsiteX53" fmla="*/ 2921452 w 6366401"/>
              <a:gd name="connsiteY53" fmla="*/ 3009014 h 3438528"/>
              <a:gd name="connsiteX54" fmla="*/ 3017145 w 6366401"/>
              <a:gd name="connsiteY54" fmla="*/ 3040912 h 3438528"/>
              <a:gd name="connsiteX55" fmla="*/ 3112838 w 6366401"/>
              <a:gd name="connsiteY55" fmla="*/ 3083442 h 3438528"/>
              <a:gd name="connsiteX56" fmla="*/ 3176634 w 6366401"/>
              <a:gd name="connsiteY56" fmla="*/ 3115340 h 3438528"/>
              <a:gd name="connsiteX57" fmla="*/ 3399917 w 6366401"/>
              <a:gd name="connsiteY57" fmla="*/ 3136605 h 3438528"/>
              <a:gd name="connsiteX58" fmla="*/ 3474345 w 6366401"/>
              <a:gd name="connsiteY58" fmla="*/ 3157870 h 3438528"/>
              <a:gd name="connsiteX59" fmla="*/ 3538141 w 6366401"/>
              <a:gd name="connsiteY59" fmla="*/ 3179135 h 3438528"/>
              <a:gd name="connsiteX60" fmla="*/ 3676364 w 6366401"/>
              <a:gd name="connsiteY60" fmla="*/ 3211033 h 3438528"/>
              <a:gd name="connsiteX61" fmla="*/ 3708262 w 6366401"/>
              <a:gd name="connsiteY61" fmla="*/ 3221665 h 3438528"/>
              <a:gd name="connsiteX62" fmla="*/ 3750792 w 6366401"/>
              <a:gd name="connsiteY62" fmla="*/ 3232298 h 3438528"/>
              <a:gd name="connsiteX63" fmla="*/ 3889015 w 6366401"/>
              <a:gd name="connsiteY63" fmla="*/ 3296093 h 3438528"/>
              <a:gd name="connsiteX64" fmla="*/ 3931545 w 6366401"/>
              <a:gd name="connsiteY64" fmla="*/ 3317358 h 3438528"/>
              <a:gd name="connsiteX65" fmla="*/ 3963443 w 6366401"/>
              <a:gd name="connsiteY65" fmla="*/ 3338623 h 3438528"/>
              <a:gd name="connsiteX66" fmla="*/ 4016606 w 6366401"/>
              <a:gd name="connsiteY66" fmla="*/ 3349256 h 3438528"/>
              <a:gd name="connsiteX67" fmla="*/ 4314317 w 6366401"/>
              <a:gd name="connsiteY67" fmla="*/ 3359888 h 3438528"/>
              <a:gd name="connsiteX68" fmla="*/ 4463173 w 6366401"/>
              <a:gd name="connsiteY68" fmla="*/ 3381153 h 3438528"/>
              <a:gd name="connsiteX69" fmla="*/ 4537601 w 6366401"/>
              <a:gd name="connsiteY69" fmla="*/ 3391786 h 3438528"/>
              <a:gd name="connsiteX70" fmla="*/ 4654559 w 6366401"/>
              <a:gd name="connsiteY70" fmla="*/ 3402419 h 3438528"/>
              <a:gd name="connsiteX71" fmla="*/ 4771517 w 6366401"/>
              <a:gd name="connsiteY71" fmla="*/ 3434316 h 3438528"/>
              <a:gd name="connsiteX72" fmla="*/ 5579592 w 6366401"/>
              <a:gd name="connsiteY72" fmla="*/ 3402419 h 3438528"/>
              <a:gd name="connsiteX73" fmla="*/ 5611489 w 6366401"/>
              <a:gd name="connsiteY73" fmla="*/ 3391786 h 3438528"/>
              <a:gd name="connsiteX74" fmla="*/ 5717815 w 6366401"/>
              <a:gd name="connsiteY74" fmla="*/ 3370521 h 3438528"/>
              <a:gd name="connsiteX75" fmla="*/ 5802876 w 6366401"/>
              <a:gd name="connsiteY75" fmla="*/ 3317358 h 3438528"/>
              <a:gd name="connsiteX76" fmla="*/ 5824141 w 6366401"/>
              <a:gd name="connsiteY76" fmla="*/ 3285460 h 3438528"/>
              <a:gd name="connsiteX77" fmla="*/ 5856038 w 6366401"/>
              <a:gd name="connsiteY77" fmla="*/ 3264195 h 3438528"/>
              <a:gd name="connsiteX78" fmla="*/ 6004894 w 6366401"/>
              <a:gd name="connsiteY78" fmla="*/ 3189767 h 3438528"/>
              <a:gd name="connsiteX79" fmla="*/ 6058057 w 6366401"/>
              <a:gd name="connsiteY79" fmla="*/ 3125972 h 3438528"/>
              <a:gd name="connsiteX80" fmla="*/ 6121852 w 6366401"/>
              <a:gd name="connsiteY80" fmla="*/ 3040912 h 3438528"/>
              <a:gd name="connsiteX81" fmla="*/ 6196280 w 6366401"/>
              <a:gd name="connsiteY81" fmla="*/ 3009014 h 3438528"/>
              <a:gd name="connsiteX82" fmla="*/ 6228178 w 6366401"/>
              <a:gd name="connsiteY82" fmla="*/ 2977116 h 3438528"/>
              <a:gd name="connsiteX83" fmla="*/ 6281341 w 6366401"/>
              <a:gd name="connsiteY83" fmla="*/ 2934586 h 3438528"/>
              <a:gd name="connsiteX84" fmla="*/ 6291973 w 6366401"/>
              <a:gd name="connsiteY84" fmla="*/ 2902688 h 3438528"/>
              <a:gd name="connsiteX85" fmla="*/ 6313238 w 6366401"/>
              <a:gd name="connsiteY85" fmla="*/ 2721935 h 3438528"/>
              <a:gd name="connsiteX86" fmla="*/ 6323871 w 6366401"/>
              <a:gd name="connsiteY86" fmla="*/ 2690037 h 3438528"/>
              <a:gd name="connsiteX87" fmla="*/ 6334503 w 6366401"/>
              <a:gd name="connsiteY87" fmla="*/ 2562447 h 3438528"/>
              <a:gd name="connsiteX88" fmla="*/ 6355769 w 6366401"/>
              <a:gd name="connsiteY88" fmla="*/ 2083981 h 3438528"/>
              <a:gd name="connsiteX89" fmla="*/ 6366401 w 6366401"/>
              <a:gd name="connsiteY89" fmla="*/ 2052084 h 3438528"/>
              <a:gd name="connsiteX90" fmla="*/ 6345136 w 6366401"/>
              <a:gd name="connsiteY90" fmla="*/ 1711842 h 3438528"/>
              <a:gd name="connsiteX91" fmla="*/ 6323871 w 6366401"/>
              <a:gd name="connsiteY91" fmla="*/ 1562986 h 3438528"/>
              <a:gd name="connsiteX92" fmla="*/ 6302606 w 6366401"/>
              <a:gd name="connsiteY92" fmla="*/ 1435395 h 3438528"/>
              <a:gd name="connsiteX93" fmla="*/ 6291973 w 6366401"/>
              <a:gd name="connsiteY93" fmla="*/ 1307805 h 3438528"/>
              <a:gd name="connsiteX94" fmla="*/ 6281341 w 6366401"/>
              <a:gd name="connsiteY94" fmla="*/ 1275907 h 3438528"/>
              <a:gd name="connsiteX95" fmla="*/ 6270708 w 6366401"/>
              <a:gd name="connsiteY95" fmla="*/ 1212112 h 3438528"/>
              <a:gd name="connsiteX96" fmla="*/ 6249443 w 6366401"/>
              <a:gd name="connsiteY96" fmla="*/ 1137684 h 3438528"/>
              <a:gd name="connsiteX97" fmla="*/ 6238810 w 6366401"/>
              <a:gd name="connsiteY97" fmla="*/ 1073888 h 3438528"/>
              <a:gd name="connsiteX98" fmla="*/ 6217545 w 6366401"/>
              <a:gd name="connsiteY98" fmla="*/ 1010093 h 3438528"/>
              <a:gd name="connsiteX99" fmla="*/ 6206913 w 6366401"/>
              <a:gd name="connsiteY99" fmla="*/ 776177 h 3438528"/>
              <a:gd name="connsiteX100" fmla="*/ 6196280 w 6366401"/>
              <a:gd name="connsiteY100" fmla="*/ 723014 h 3438528"/>
              <a:gd name="connsiteX101" fmla="*/ 6185648 w 6366401"/>
              <a:gd name="connsiteY101" fmla="*/ 648586 h 3438528"/>
              <a:gd name="connsiteX102" fmla="*/ 6153750 w 6366401"/>
              <a:gd name="connsiteY102" fmla="*/ 446567 h 3438528"/>
              <a:gd name="connsiteX103" fmla="*/ 6132485 w 6366401"/>
              <a:gd name="connsiteY103" fmla="*/ 372140 h 3438528"/>
              <a:gd name="connsiteX104" fmla="*/ 6121852 w 6366401"/>
              <a:gd name="connsiteY104" fmla="*/ 340242 h 3438528"/>
              <a:gd name="connsiteX105" fmla="*/ 6079322 w 6366401"/>
              <a:gd name="connsiteY105" fmla="*/ 318977 h 3438528"/>
              <a:gd name="connsiteX106" fmla="*/ 6047424 w 6366401"/>
              <a:gd name="connsiteY106" fmla="*/ 276447 h 3438528"/>
              <a:gd name="connsiteX107" fmla="*/ 6026159 w 6366401"/>
              <a:gd name="connsiteY107" fmla="*/ 244549 h 3438528"/>
              <a:gd name="connsiteX108" fmla="*/ 5951731 w 6366401"/>
              <a:gd name="connsiteY108" fmla="*/ 191386 h 3438528"/>
              <a:gd name="connsiteX109" fmla="*/ 5856038 w 6366401"/>
              <a:gd name="connsiteY109" fmla="*/ 127591 h 3438528"/>
              <a:gd name="connsiteX110" fmla="*/ 5834773 w 6366401"/>
              <a:gd name="connsiteY110" fmla="*/ 95693 h 3438528"/>
              <a:gd name="connsiteX111" fmla="*/ 5792243 w 6366401"/>
              <a:gd name="connsiteY111" fmla="*/ 85060 h 3438528"/>
              <a:gd name="connsiteX112" fmla="*/ 5760345 w 6366401"/>
              <a:gd name="connsiteY112" fmla="*/ 74428 h 3438528"/>
              <a:gd name="connsiteX113" fmla="*/ 5643387 w 6366401"/>
              <a:gd name="connsiteY113" fmla="*/ 31898 h 3438528"/>
              <a:gd name="connsiteX114" fmla="*/ 5494531 w 6366401"/>
              <a:gd name="connsiteY114" fmla="*/ 21265 h 3438528"/>
              <a:gd name="connsiteX115" fmla="*/ 5281880 w 6366401"/>
              <a:gd name="connsiteY115" fmla="*/ 0 h 3438528"/>
              <a:gd name="connsiteX116" fmla="*/ 4941638 w 6366401"/>
              <a:gd name="connsiteY116" fmla="*/ 10633 h 3438528"/>
              <a:gd name="connsiteX117" fmla="*/ 4814048 w 6366401"/>
              <a:gd name="connsiteY117" fmla="*/ 42530 h 3438528"/>
              <a:gd name="connsiteX118" fmla="*/ 4005973 w 6366401"/>
              <a:gd name="connsiteY118" fmla="*/ 53163 h 3438528"/>
              <a:gd name="connsiteX119" fmla="*/ 3846485 w 6366401"/>
              <a:gd name="connsiteY119" fmla="*/ 85060 h 3438528"/>
              <a:gd name="connsiteX120" fmla="*/ 3782689 w 6366401"/>
              <a:gd name="connsiteY120" fmla="*/ 95693 h 3438528"/>
              <a:gd name="connsiteX121" fmla="*/ 3729527 w 6366401"/>
              <a:gd name="connsiteY121" fmla="*/ 106326 h 3438528"/>
              <a:gd name="connsiteX122" fmla="*/ 3527508 w 6366401"/>
              <a:gd name="connsiteY122" fmla="*/ 138223 h 3438528"/>
              <a:gd name="connsiteX123" fmla="*/ 3399917 w 6366401"/>
              <a:gd name="connsiteY123" fmla="*/ 180753 h 3438528"/>
              <a:gd name="connsiteX124" fmla="*/ 3282959 w 6366401"/>
              <a:gd name="connsiteY124" fmla="*/ 212651 h 3438528"/>
              <a:gd name="connsiteX125" fmla="*/ 3240429 w 6366401"/>
              <a:gd name="connsiteY125" fmla="*/ 233916 h 3438528"/>
              <a:gd name="connsiteX126" fmla="*/ 3208531 w 6366401"/>
              <a:gd name="connsiteY126" fmla="*/ 255181 h 3438528"/>
              <a:gd name="connsiteX127" fmla="*/ 3166001 w 6366401"/>
              <a:gd name="connsiteY127" fmla="*/ 265814 h 3438528"/>
              <a:gd name="connsiteX128" fmla="*/ 3070308 w 6366401"/>
              <a:gd name="connsiteY128" fmla="*/ 329609 h 3438528"/>
              <a:gd name="connsiteX129" fmla="*/ 3038410 w 6366401"/>
              <a:gd name="connsiteY129" fmla="*/ 350874 h 3438528"/>
              <a:gd name="connsiteX130" fmla="*/ 2953350 w 6366401"/>
              <a:gd name="connsiteY130" fmla="*/ 361507 h 3438528"/>
              <a:gd name="connsiteX131" fmla="*/ 2878922 w 6366401"/>
              <a:gd name="connsiteY131" fmla="*/ 382772 h 3438528"/>
              <a:gd name="connsiteX132" fmla="*/ 2804494 w 6366401"/>
              <a:gd name="connsiteY132" fmla="*/ 414670 h 3438528"/>
              <a:gd name="connsiteX133" fmla="*/ 2740699 w 6366401"/>
              <a:gd name="connsiteY133" fmla="*/ 425302 h 3438528"/>
              <a:gd name="connsiteX134" fmla="*/ 2708801 w 6366401"/>
              <a:gd name="connsiteY134" fmla="*/ 446567 h 3438528"/>
              <a:gd name="connsiteX135" fmla="*/ 2623741 w 6366401"/>
              <a:gd name="connsiteY135" fmla="*/ 478465 h 3438528"/>
              <a:gd name="connsiteX136" fmla="*/ 2581210 w 6366401"/>
              <a:gd name="connsiteY136" fmla="*/ 499730 h 3438528"/>
              <a:gd name="connsiteX137" fmla="*/ 2549313 w 6366401"/>
              <a:gd name="connsiteY137" fmla="*/ 510363 h 3438528"/>
              <a:gd name="connsiteX138" fmla="*/ 2506782 w 6366401"/>
              <a:gd name="connsiteY138" fmla="*/ 531628 h 3438528"/>
              <a:gd name="connsiteX139" fmla="*/ 2432355 w 6366401"/>
              <a:gd name="connsiteY139" fmla="*/ 542260 h 3438528"/>
              <a:gd name="connsiteX140" fmla="*/ 2315396 w 6366401"/>
              <a:gd name="connsiteY140" fmla="*/ 574158 h 3438528"/>
              <a:gd name="connsiteX141" fmla="*/ 2262234 w 6366401"/>
              <a:gd name="connsiteY141" fmla="*/ 584791 h 3438528"/>
              <a:gd name="connsiteX142" fmla="*/ 2198438 w 6366401"/>
              <a:gd name="connsiteY142" fmla="*/ 595423 h 3438528"/>
              <a:gd name="connsiteX143" fmla="*/ 2155908 w 6366401"/>
              <a:gd name="connsiteY143" fmla="*/ 606056 h 3438528"/>
              <a:gd name="connsiteX144" fmla="*/ 2049582 w 6366401"/>
              <a:gd name="connsiteY144" fmla="*/ 627321 h 3438528"/>
              <a:gd name="connsiteX145" fmla="*/ 2017685 w 6366401"/>
              <a:gd name="connsiteY145" fmla="*/ 659219 h 3438528"/>
              <a:gd name="connsiteX146" fmla="*/ 1932624 w 6366401"/>
              <a:gd name="connsiteY146" fmla="*/ 680484 h 3438528"/>
              <a:gd name="connsiteX147" fmla="*/ 1794401 w 6366401"/>
              <a:gd name="connsiteY147" fmla="*/ 733647 h 3438528"/>
              <a:gd name="connsiteX148" fmla="*/ 1730606 w 6366401"/>
              <a:gd name="connsiteY148" fmla="*/ 754912 h 3438528"/>
              <a:gd name="connsiteX149" fmla="*/ 1688076 w 6366401"/>
              <a:gd name="connsiteY149" fmla="*/ 765544 h 3438528"/>
              <a:gd name="connsiteX150" fmla="*/ 1592382 w 6366401"/>
              <a:gd name="connsiteY150" fmla="*/ 797442 h 3438528"/>
              <a:gd name="connsiteX151" fmla="*/ 1549852 w 6366401"/>
              <a:gd name="connsiteY151" fmla="*/ 829340 h 3438528"/>
              <a:gd name="connsiteX152" fmla="*/ 1539220 w 6366401"/>
              <a:gd name="connsiteY152" fmla="*/ 925033 h 3438528"/>
              <a:gd name="connsiteX153" fmla="*/ 1517955 w 6366401"/>
              <a:gd name="connsiteY153" fmla="*/ 1010093 h 3438528"/>
              <a:gd name="connsiteX154" fmla="*/ 1517955 w 6366401"/>
              <a:gd name="connsiteY154" fmla="*/ 1084521 h 343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6366401" h="3438528">
                <a:moveTo>
                  <a:pt x="1517955" y="1084521"/>
                </a:moveTo>
                <a:lnTo>
                  <a:pt x="1517955" y="1084521"/>
                </a:lnTo>
                <a:cubicBezTo>
                  <a:pt x="1482513" y="1091609"/>
                  <a:pt x="1446874" y="1097776"/>
                  <a:pt x="1411629" y="1105786"/>
                </a:cubicBezTo>
                <a:cubicBezTo>
                  <a:pt x="1368880" y="1115502"/>
                  <a:pt x="1327539" y="1132247"/>
                  <a:pt x="1284038" y="1137684"/>
                </a:cubicBezTo>
                <a:lnTo>
                  <a:pt x="1198978" y="1148316"/>
                </a:lnTo>
                <a:cubicBezTo>
                  <a:pt x="1157158" y="1153236"/>
                  <a:pt x="1061882" y="1162864"/>
                  <a:pt x="1018224" y="1169581"/>
                </a:cubicBezTo>
                <a:cubicBezTo>
                  <a:pt x="1000362" y="1172329"/>
                  <a:pt x="982783" y="1176670"/>
                  <a:pt x="965062" y="1180214"/>
                </a:cubicBezTo>
                <a:cubicBezTo>
                  <a:pt x="957973" y="1187302"/>
                  <a:pt x="952137" y="1195918"/>
                  <a:pt x="943796" y="1201479"/>
                </a:cubicBezTo>
                <a:cubicBezTo>
                  <a:pt x="877422" y="1245728"/>
                  <a:pt x="926075" y="1205024"/>
                  <a:pt x="869369" y="1233377"/>
                </a:cubicBezTo>
                <a:cubicBezTo>
                  <a:pt x="857939" y="1239092"/>
                  <a:pt x="847288" y="1246461"/>
                  <a:pt x="837471" y="1254642"/>
                </a:cubicBezTo>
                <a:cubicBezTo>
                  <a:pt x="825919" y="1264268"/>
                  <a:pt x="818629" y="1279080"/>
                  <a:pt x="805573" y="1286540"/>
                </a:cubicBezTo>
                <a:cubicBezTo>
                  <a:pt x="792885" y="1293790"/>
                  <a:pt x="777220" y="1293628"/>
                  <a:pt x="763043" y="1297172"/>
                </a:cubicBezTo>
                <a:cubicBezTo>
                  <a:pt x="748866" y="1304260"/>
                  <a:pt x="734997" y="1312000"/>
                  <a:pt x="720513" y="1318437"/>
                </a:cubicBezTo>
                <a:cubicBezTo>
                  <a:pt x="703072" y="1326189"/>
                  <a:pt x="684421" y="1331166"/>
                  <a:pt x="667350" y="1339702"/>
                </a:cubicBezTo>
                <a:cubicBezTo>
                  <a:pt x="575802" y="1385476"/>
                  <a:pt x="654467" y="1363544"/>
                  <a:pt x="561024" y="1382233"/>
                </a:cubicBezTo>
                <a:cubicBezTo>
                  <a:pt x="557480" y="1392865"/>
                  <a:pt x="557393" y="1405379"/>
                  <a:pt x="550392" y="1414130"/>
                </a:cubicBezTo>
                <a:cubicBezTo>
                  <a:pt x="527721" y="1442468"/>
                  <a:pt x="496710" y="1437062"/>
                  <a:pt x="465331" y="1446028"/>
                </a:cubicBezTo>
                <a:cubicBezTo>
                  <a:pt x="433002" y="1455265"/>
                  <a:pt x="402257" y="1469772"/>
                  <a:pt x="369638" y="1477926"/>
                </a:cubicBezTo>
                <a:cubicBezTo>
                  <a:pt x="306193" y="1493786"/>
                  <a:pt x="341522" y="1486156"/>
                  <a:pt x="263313" y="1499191"/>
                </a:cubicBezTo>
                <a:cubicBezTo>
                  <a:pt x="252680" y="1506279"/>
                  <a:pt x="239398" y="1510478"/>
                  <a:pt x="231415" y="1520456"/>
                </a:cubicBezTo>
                <a:cubicBezTo>
                  <a:pt x="220558" y="1534027"/>
                  <a:pt x="214126" y="1598558"/>
                  <a:pt x="210150" y="1605516"/>
                </a:cubicBezTo>
                <a:cubicBezTo>
                  <a:pt x="203810" y="1616611"/>
                  <a:pt x="188069" y="1618600"/>
                  <a:pt x="178252" y="1626781"/>
                </a:cubicBezTo>
                <a:cubicBezTo>
                  <a:pt x="166701" y="1636407"/>
                  <a:pt x="156987" y="1648046"/>
                  <a:pt x="146355" y="1658679"/>
                </a:cubicBezTo>
                <a:cubicBezTo>
                  <a:pt x="142811" y="1672856"/>
                  <a:pt x="139737" y="1687158"/>
                  <a:pt x="135722" y="1701209"/>
                </a:cubicBezTo>
                <a:cubicBezTo>
                  <a:pt x="132643" y="1711986"/>
                  <a:pt x="127807" y="1722234"/>
                  <a:pt x="125089" y="1733107"/>
                </a:cubicBezTo>
                <a:cubicBezTo>
                  <a:pt x="121821" y="1746181"/>
                  <a:pt x="114243" y="1800803"/>
                  <a:pt x="103824" y="1818167"/>
                </a:cubicBezTo>
                <a:cubicBezTo>
                  <a:pt x="98666" y="1826763"/>
                  <a:pt x="88386" y="1831276"/>
                  <a:pt x="82559" y="1839433"/>
                </a:cubicBezTo>
                <a:cubicBezTo>
                  <a:pt x="70547" y="1856249"/>
                  <a:pt x="62125" y="1875400"/>
                  <a:pt x="50662" y="1892595"/>
                </a:cubicBezTo>
                <a:cubicBezTo>
                  <a:pt x="40832" y="1907340"/>
                  <a:pt x="29397" y="1920949"/>
                  <a:pt x="18764" y="1935126"/>
                </a:cubicBezTo>
                <a:cubicBezTo>
                  <a:pt x="-10934" y="2083607"/>
                  <a:pt x="-3889" y="2024345"/>
                  <a:pt x="29396" y="2307265"/>
                </a:cubicBezTo>
                <a:cubicBezTo>
                  <a:pt x="34759" y="2352847"/>
                  <a:pt x="50415" y="2349713"/>
                  <a:pt x="82559" y="2360428"/>
                </a:cubicBezTo>
                <a:cubicBezTo>
                  <a:pt x="131659" y="2409528"/>
                  <a:pt x="137443" y="2422262"/>
                  <a:pt x="199517" y="2456121"/>
                </a:cubicBezTo>
                <a:cubicBezTo>
                  <a:pt x="267769" y="2493349"/>
                  <a:pt x="232999" y="2464690"/>
                  <a:pt x="295210" y="2488019"/>
                </a:cubicBezTo>
                <a:cubicBezTo>
                  <a:pt x="310051" y="2493584"/>
                  <a:pt x="323024" y="2503397"/>
                  <a:pt x="337741" y="2509284"/>
                </a:cubicBezTo>
                <a:cubicBezTo>
                  <a:pt x="358553" y="2517609"/>
                  <a:pt x="381053" y="2521445"/>
                  <a:pt x="401536" y="2530549"/>
                </a:cubicBezTo>
                <a:cubicBezTo>
                  <a:pt x="413213" y="2535739"/>
                  <a:pt x="421569" y="2547068"/>
                  <a:pt x="433434" y="2551814"/>
                </a:cubicBezTo>
                <a:cubicBezTo>
                  <a:pt x="481982" y="2571233"/>
                  <a:pt x="521354" y="2575328"/>
                  <a:pt x="571657" y="2583712"/>
                </a:cubicBezTo>
                <a:cubicBezTo>
                  <a:pt x="1041991" y="2560194"/>
                  <a:pt x="1065766" y="2554702"/>
                  <a:pt x="1783769" y="2583712"/>
                </a:cubicBezTo>
                <a:cubicBezTo>
                  <a:pt x="1804418" y="2584546"/>
                  <a:pt x="1818118" y="2607058"/>
                  <a:pt x="1836931" y="2615609"/>
                </a:cubicBezTo>
                <a:cubicBezTo>
                  <a:pt x="1857337" y="2624885"/>
                  <a:pt x="1880036" y="2628253"/>
                  <a:pt x="1900727" y="2636874"/>
                </a:cubicBezTo>
                <a:cubicBezTo>
                  <a:pt x="1922673" y="2646018"/>
                  <a:pt x="1942576" y="2659628"/>
                  <a:pt x="1964522" y="2668772"/>
                </a:cubicBezTo>
                <a:cubicBezTo>
                  <a:pt x="2002108" y="2684433"/>
                  <a:pt x="2065110" y="2699722"/>
                  <a:pt x="2102745" y="2711302"/>
                </a:cubicBezTo>
                <a:cubicBezTo>
                  <a:pt x="2124169" y="2717894"/>
                  <a:pt x="2145729" y="2724242"/>
                  <a:pt x="2166541" y="2732567"/>
                </a:cubicBezTo>
                <a:cubicBezTo>
                  <a:pt x="2297910" y="2785115"/>
                  <a:pt x="2138304" y="2730245"/>
                  <a:pt x="2240969" y="2764465"/>
                </a:cubicBezTo>
                <a:cubicBezTo>
                  <a:pt x="2251601" y="2771553"/>
                  <a:pt x="2263049" y="2777549"/>
                  <a:pt x="2272866" y="2785730"/>
                </a:cubicBezTo>
                <a:cubicBezTo>
                  <a:pt x="2284418" y="2795356"/>
                  <a:pt x="2291708" y="2810168"/>
                  <a:pt x="2304764" y="2817628"/>
                </a:cubicBezTo>
                <a:cubicBezTo>
                  <a:pt x="2317452" y="2824878"/>
                  <a:pt x="2333431" y="2823639"/>
                  <a:pt x="2347294" y="2828260"/>
                </a:cubicBezTo>
                <a:cubicBezTo>
                  <a:pt x="2365401" y="2834296"/>
                  <a:pt x="2382520" y="2843003"/>
                  <a:pt x="2400457" y="2849526"/>
                </a:cubicBezTo>
                <a:cubicBezTo>
                  <a:pt x="2465292" y="2873103"/>
                  <a:pt x="2457972" y="2865637"/>
                  <a:pt x="2517415" y="2892056"/>
                </a:cubicBezTo>
                <a:cubicBezTo>
                  <a:pt x="2591203" y="2924851"/>
                  <a:pt x="2529056" y="2906180"/>
                  <a:pt x="2623741" y="2934586"/>
                </a:cubicBezTo>
                <a:cubicBezTo>
                  <a:pt x="2653704" y="2943575"/>
                  <a:pt x="2670385" y="2943944"/>
                  <a:pt x="2698169" y="2955851"/>
                </a:cubicBezTo>
                <a:cubicBezTo>
                  <a:pt x="2712737" y="2962095"/>
                  <a:pt x="2726131" y="2970872"/>
                  <a:pt x="2740699" y="2977116"/>
                </a:cubicBezTo>
                <a:cubicBezTo>
                  <a:pt x="2755852" y="2983610"/>
                  <a:pt x="2801631" y="2996453"/>
                  <a:pt x="2815127" y="2998381"/>
                </a:cubicBezTo>
                <a:cubicBezTo>
                  <a:pt x="2850387" y="3003418"/>
                  <a:pt x="2886010" y="3005470"/>
                  <a:pt x="2921452" y="3009014"/>
                </a:cubicBezTo>
                <a:cubicBezTo>
                  <a:pt x="2953350" y="3019647"/>
                  <a:pt x="2987071" y="3025876"/>
                  <a:pt x="3017145" y="3040912"/>
                </a:cubicBezTo>
                <a:cubicBezTo>
                  <a:pt x="3144412" y="3104544"/>
                  <a:pt x="2963482" y="3015553"/>
                  <a:pt x="3112838" y="3083442"/>
                </a:cubicBezTo>
                <a:cubicBezTo>
                  <a:pt x="3134482" y="3093280"/>
                  <a:pt x="3153773" y="3108808"/>
                  <a:pt x="3176634" y="3115340"/>
                </a:cubicBezTo>
                <a:cubicBezTo>
                  <a:pt x="3206774" y="3123951"/>
                  <a:pt x="3396178" y="3136317"/>
                  <a:pt x="3399917" y="3136605"/>
                </a:cubicBezTo>
                <a:cubicBezTo>
                  <a:pt x="3507146" y="3172346"/>
                  <a:pt x="3340798" y="3117806"/>
                  <a:pt x="3474345" y="3157870"/>
                </a:cubicBezTo>
                <a:cubicBezTo>
                  <a:pt x="3495815" y="3164311"/>
                  <a:pt x="3516259" y="3174272"/>
                  <a:pt x="3538141" y="3179135"/>
                </a:cubicBezTo>
                <a:cubicBezTo>
                  <a:pt x="3554768" y="3182830"/>
                  <a:pt x="3643873" y="3201750"/>
                  <a:pt x="3676364" y="3211033"/>
                </a:cubicBezTo>
                <a:cubicBezTo>
                  <a:pt x="3687141" y="3214112"/>
                  <a:pt x="3697485" y="3218586"/>
                  <a:pt x="3708262" y="3221665"/>
                </a:cubicBezTo>
                <a:cubicBezTo>
                  <a:pt x="3722313" y="3225679"/>
                  <a:pt x="3736929" y="3227677"/>
                  <a:pt x="3750792" y="3232298"/>
                </a:cubicBezTo>
                <a:cubicBezTo>
                  <a:pt x="3800352" y="3248818"/>
                  <a:pt x="3841752" y="3272462"/>
                  <a:pt x="3889015" y="3296093"/>
                </a:cubicBezTo>
                <a:cubicBezTo>
                  <a:pt x="3903192" y="3303181"/>
                  <a:pt x="3918357" y="3308566"/>
                  <a:pt x="3931545" y="3317358"/>
                </a:cubicBezTo>
                <a:cubicBezTo>
                  <a:pt x="3942178" y="3324446"/>
                  <a:pt x="3951478" y="3334136"/>
                  <a:pt x="3963443" y="3338623"/>
                </a:cubicBezTo>
                <a:cubicBezTo>
                  <a:pt x="3980364" y="3344969"/>
                  <a:pt x="3998567" y="3348163"/>
                  <a:pt x="4016606" y="3349256"/>
                </a:cubicBezTo>
                <a:cubicBezTo>
                  <a:pt x="4115724" y="3355263"/>
                  <a:pt x="4215080" y="3356344"/>
                  <a:pt x="4314317" y="3359888"/>
                </a:cubicBezTo>
                <a:lnTo>
                  <a:pt x="4463173" y="3381153"/>
                </a:lnTo>
                <a:cubicBezTo>
                  <a:pt x="4487982" y="3384697"/>
                  <a:pt x="4512643" y="3389517"/>
                  <a:pt x="4537601" y="3391786"/>
                </a:cubicBezTo>
                <a:lnTo>
                  <a:pt x="4654559" y="3402419"/>
                </a:lnTo>
                <a:cubicBezTo>
                  <a:pt x="4693545" y="3413051"/>
                  <a:pt x="4731110" y="3433811"/>
                  <a:pt x="4771517" y="3434316"/>
                </a:cubicBezTo>
                <a:cubicBezTo>
                  <a:pt x="5327610" y="3441267"/>
                  <a:pt x="5283725" y="3444683"/>
                  <a:pt x="5579592" y="3402419"/>
                </a:cubicBezTo>
                <a:cubicBezTo>
                  <a:pt x="5590224" y="3398875"/>
                  <a:pt x="5600568" y="3394306"/>
                  <a:pt x="5611489" y="3391786"/>
                </a:cubicBezTo>
                <a:cubicBezTo>
                  <a:pt x="5646707" y="3383659"/>
                  <a:pt x="5717815" y="3370521"/>
                  <a:pt x="5717815" y="3370521"/>
                </a:cubicBezTo>
                <a:cubicBezTo>
                  <a:pt x="5821382" y="3266954"/>
                  <a:pt x="5661913" y="3418046"/>
                  <a:pt x="5802876" y="3317358"/>
                </a:cubicBezTo>
                <a:cubicBezTo>
                  <a:pt x="5813275" y="3309930"/>
                  <a:pt x="5815105" y="3294496"/>
                  <a:pt x="5824141" y="3285460"/>
                </a:cubicBezTo>
                <a:cubicBezTo>
                  <a:pt x="5833177" y="3276424"/>
                  <a:pt x="5845704" y="3271711"/>
                  <a:pt x="5856038" y="3264195"/>
                </a:cubicBezTo>
                <a:cubicBezTo>
                  <a:pt x="5962492" y="3186774"/>
                  <a:pt x="5903617" y="3206647"/>
                  <a:pt x="6004894" y="3189767"/>
                </a:cubicBezTo>
                <a:cubicBezTo>
                  <a:pt x="6062331" y="3103613"/>
                  <a:pt x="5984374" y="3216029"/>
                  <a:pt x="6058057" y="3125972"/>
                </a:cubicBezTo>
                <a:cubicBezTo>
                  <a:pt x="6080500" y="3098542"/>
                  <a:pt x="6089276" y="3054873"/>
                  <a:pt x="6121852" y="3040912"/>
                </a:cubicBezTo>
                <a:lnTo>
                  <a:pt x="6196280" y="3009014"/>
                </a:lnTo>
                <a:cubicBezTo>
                  <a:pt x="6206913" y="2998381"/>
                  <a:pt x="6216862" y="2987018"/>
                  <a:pt x="6228178" y="2977116"/>
                </a:cubicBezTo>
                <a:cubicBezTo>
                  <a:pt x="6245257" y="2962172"/>
                  <a:pt x="6266572" y="2951817"/>
                  <a:pt x="6281341" y="2934586"/>
                </a:cubicBezTo>
                <a:cubicBezTo>
                  <a:pt x="6288635" y="2926076"/>
                  <a:pt x="6288429" y="2913321"/>
                  <a:pt x="6291973" y="2902688"/>
                </a:cubicBezTo>
                <a:cubicBezTo>
                  <a:pt x="6297404" y="2842948"/>
                  <a:pt x="6300110" y="2781010"/>
                  <a:pt x="6313238" y="2721935"/>
                </a:cubicBezTo>
                <a:cubicBezTo>
                  <a:pt x="6315669" y="2710994"/>
                  <a:pt x="6320327" y="2700670"/>
                  <a:pt x="6323871" y="2690037"/>
                </a:cubicBezTo>
                <a:cubicBezTo>
                  <a:pt x="6327415" y="2647507"/>
                  <a:pt x="6332797" y="2605090"/>
                  <a:pt x="6334503" y="2562447"/>
                </a:cubicBezTo>
                <a:cubicBezTo>
                  <a:pt x="6337177" y="2495587"/>
                  <a:pt x="6327685" y="2224400"/>
                  <a:pt x="6355769" y="2083981"/>
                </a:cubicBezTo>
                <a:cubicBezTo>
                  <a:pt x="6357967" y="2072991"/>
                  <a:pt x="6362857" y="2062716"/>
                  <a:pt x="6366401" y="2052084"/>
                </a:cubicBezTo>
                <a:cubicBezTo>
                  <a:pt x="6359313" y="1938670"/>
                  <a:pt x="6354980" y="1825050"/>
                  <a:pt x="6345136" y="1711842"/>
                </a:cubicBezTo>
                <a:cubicBezTo>
                  <a:pt x="6340794" y="1661908"/>
                  <a:pt x="6330959" y="1612605"/>
                  <a:pt x="6323871" y="1562986"/>
                </a:cubicBezTo>
                <a:cubicBezTo>
                  <a:pt x="6310684" y="1470675"/>
                  <a:pt x="6318152" y="1513127"/>
                  <a:pt x="6302606" y="1435395"/>
                </a:cubicBezTo>
                <a:cubicBezTo>
                  <a:pt x="6299062" y="1392865"/>
                  <a:pt x="6297613" y="1350108"/>
                  <a:pt x="6291973" y="1307805"/>
                </a:cubicBezTo>
                <a:cubicBezTo>
                  <a:pt x="6290492" y="1296696"/>
                  <a:pt x="6283772" y="1286848"/>
                  <a:pt x="6281341" y="1275907"/>
                </a:cubicBezTo>
                <a:cubicBezTo>
                  <a:pt x="6276664" y="1254862"/>
                  <a:pt x="6274936" y="1233252"/>
                  <a:pt x="6270708" y="1212112"/>
                </a:cubicBezTo>
                <a:cubicBezTo>
                  <a:pt x="6264031" y="1178725"/>
                  <a:pt x="6259580" y="1168093"/>
                  <a:pt x="6249443" y="1137684"/>
                </a:cubicBezTo>
                <a:cubicBezTo>
                  <a:pt x="6245899" y="1116419"/>
                  <a:pt x="6244039" y="1094803"/>
                  <a:pt x="6238810" y="1073888"/>
                </a:cubicBezTo>
                <a:cubicBezTo>
                  <a:pt x="6233373" y="1052142"/>
                  <a:pt x="6219933" y="1032381"/>
                  <a:pt x="6217545" y="1010093"/>
                </a:cubicBezTo>
                <a:cubicBezTo>
                  <a:pt x="6209230" y="932485"/>
                  <a:pt x="6212679" y="854016"/>
                  <a:pt x="6206913" y="776177"/>
                </a:cubicBezTo>
                <a:cubicBezTo>
                  <a:pt x="6205578" y="758154"/>
                  <a:pt x="6199251" y="740840"/>
                  <a:pt x="6196280" y="723014"/>
                </a:cubicBezTo>
                <a:cubicBezTo>
                  <a:pt x="6192160" y="698294"/>
                  <a:pt x="6188142" y="673523"/>
                  <a:pt x="6185648" y="648586"/>
                </a:cubicBezTo>
                <a:cubicBezTo>
                  <a:pt x="6168004" y="472144"/>
                  <a:pt x="6192195" y="561900"/>
                  <a:pt x="6153750" y="446567"/>
                </a:cubicBezTo>
                <a:cubicBezTo>
                  <a:pt x="6128250" y="370067"/>
                  <a:pt x="6159194" y="465623"/>
                  <a:pt x="6132485" y="372140"/>
                </a:cubicBezTo>
                <a:cubicBezTo>
                  <a:pt x="6129406" y="361363"/>
                  <a:pt x="6129777" y="348167"/>
                  <a:pt x="6121852" y="340242"/>
                </a:cubicBezTo>
                <a:cubicBezTo>
                  <a:pt x="6110644" y="329034"/>
                  <a:pt x="6093499" y="326065"/>
                  <a:pt x="6079322" y="318977"/>
                </a:cubicBezTo>
                <a:cubicBezTo>
                  <a:pt x="6068689" y="304800"/>
                  <a:pt x="6057724" y="290867"/>
                  <a:pt x="6047424" y="276447"/>
                </a:cubicBezTo>
                <a:cubicBezTo>
                  <a:pt x="6039996" y="266048"/>
                  <a:pt x="6035710" y="253039"/>
                  <a:pt x="6026159" y="244549"/>
                </a:cubicBezTo>
                <a:cubicBezTo>
                  <a:pt x="6003372" y="224294"/>
                  <a:pt x="5976122" y="209679"/>
                  <a:pt x="5951731" y="191386"/>
                </a:cubicBezTo>
                <a:cubicBezTo>
                  <a:pt x="5873084" y="132401"/>
                  <a:pt x="5928022" y="163582"/>
                  <a:pt x="5856038" y="127591"/>
                </a:cubicBezTo>
                <a:cubicBezTo>
                  <a:pt x="5848950" y="116958"/>
                  <a:pt x="5845406" y="102782"/>
                  <a:pt x="5834773" y="95693"/>
                </a:cubicBezTo>
                <a:cubicBezTo>
                  <a:pt x="5822614" y="87587"/>
                  <a:pt x="5806294" y="89074"/>
                  <a:pt x="5792243" y="85060"/>
                </a:cubicBezTo>
                <a:cubicBezTo>
                  <a:pt x="5781466" y="81981"/>
                  <a:pt x="5770647" y="78843"/>
                  <a:pt x="5760345" y="74428"/>
                </a:cubicBezTo>
                <a:cubicBezTo>
                  <a:pt x="5705874" y="51084"/>
                  <a:pt x="5714926" y="42118"/>
                  <a:pt x="5643387" y="31898"/>
                </a:cubicBezTo>
                <a:cubicBezTo>
                  <a:pt x="5594142" y="24863"/>
                  <a:pt x="5544084" y="25637"/>
                  <a:pt x="5494531" y="21265"/>
                </a:cubicBezTo>
                <a:cubicBezTo>
                  <a:pt x="5423570" y="15004"/>
                  <a:pt x="5281880" y="0"/>
                  <a:pt x="5281880" y="0"/>
                </a:cubicBezTo>
                <a:cubicBezTo>
                  <a:pt x="5168466" y="3544"/>
                  <a:pt x="5054736" y="1463"/>
                  <a:pt x="4941638" y="10633"/>
                </a:cubicBezTo>
                <a:cubicBezTo>
                  <a:pt x="4585567" y="39504"/>
                  <a:pt x="5274560" y="31433"/>
                  <a:pt x="4814048" y="42530"/>
                </a:cubicBezTo>
                <a:cubicBezTo>
                  <a:pt x="4544745" y="49019"/>
                  <a:pt x="4275331" y="49619"/>
                  <a:pt x="4005973" y="53163"/>
                </a:cubicBezTo>
                <a:cubicBezTo>
                  <a:pt x="3855728" y="74625"/>
                  <a:pt x="4010534" y="49906"/>
                  <a:pt x="3846485" y="85060"/>
                </a:cubicBezTo>
                <a:cubicBezTo>
                  <a:pt x="3825405" y="89577"/>
                  <a:pt x="3803900" y="91836"/>
                  <a:pt x="3782689" y="95693"/>
                </a:cubicBezTo>
                <a:cubicBezTo>
                  <a:pt x="3764909" y="98926"/>
                  <a:pt x="3747324" y="103185"/>
                  <a:pt x="3729527" y="106326"/>
                </a:cubicBezTo>
                <a:cubicBezTo>
                  <a:pt x="3621643" y="125365"/>
                  <a:pt x="3618797" y="125182"/>
                  <a:pt x="3527508" y="138223"/>
                </a:cubicBezTo>
                <a:cubicBezTo>
                  <a:pt x="3466727" y="162535"/>
                  <a:pt x="3470609" y="163080"/>
                  <a:pt x="3399917" y="180753"/>
                </a:cubicBezTo>
                <a:cubicBezTo>
                  <a:pt x="3328734" y="198549"/>
                  <a:pt x="3358988" y="182240"/>
                  <a:pt x="3282959" y="212651"/>
                </a:cubicBezTo>
                <a:cubicBezTo>
                  <a:pt x="3268243" y="218537"/>
                  <a:pt x="3254191" y="226052"/>
                  <a:pt x="3240429" y="233916"/>
                </a:cubicBezTo>
                <a:cubicBezTo>
                  <a:pt x="3229334" y="240256"/>
                  <a:pt x="3220277" y="250147"/>
                  <a:pt x="3208531" y="255181"/>
                </a:cubicBezTo>
                <a:cubicBezTo>
                  <a:pt x="3195100" y="260937"/>
                  <a:pt x="3180178" y="262270"/>
                  <a:pt x="3166001" y="265814"/>
                </a:cubicBezTo>
                <a:cubicBezTo>
                  <a:pt x="3072351" y="340733"/>
                  <a:pt x="3152769" y="282489"/>
                  <a:pt x="3070308" y="329609"/>
                </a:cubicBezTo>
                <a:cubicBezTo>
                  <a:pt x="3059213" y="335949"/>
                  <a:pt x="3050739" y="347512"/>
                  <a:pt x="3038410" y="350874"/>
                </a:cubicBezTo>
                <a:cubicBezTo>
                  <a:pt x="3010843" y="358392"/>
                  <a:pt x="2981703" y="357963"/>
                  <a:pt x="2953350" y="361507"/>
                </a:cubicBezTo>
                <a:cubicBezTo>
                  <a:pt x="2928541" y="368595"/>
                  <a:pt x="2903171" y="373954"/>
                  <a:pt x="2878922" y="382772"/>
                </a:cubicBezTo>
                <a:cubicBezTo>
                  <a:pt x="2827846" y="401345"/>
                  <a:pt x="2850383" y="404472"/>
                  <a:pt x="2804494" y="414670"/>
                </a:cubicBezTo>
                <a:cubicBezTo>
                  <a:pt x="2783449" y="419347"/>
                  <a:pt x="2761964" y="421758"/>
                  <a:pt x="2740699" y="425302"/>
                </a:cubicBezTo>
                <a:cubicBezTo>
                  <a:pt x="2730066" y="432390"/>
                  <a:pt x="2720231" y="440852"/>
                  <a:pt x="2708801" y="446567"/>
                </a:cubicBezTo>
                <a:cubicBezTo>
                  <a:pt x="2620683" y="490627"/>
                  <a:pt x="2688160" y="450857"/>
                  <a:pt x="2623741" y="478465"/>
                </a:cubicBezTo>
                <a:cubicBezTo>
                  <a:pt x="2609172" y="484709"/>
                  <a:pt x="2595779" y="493486"/>
                  <a:pt x="2581210" y="499730"/>
                </a:cubicBezTo>
                <a:cubicBezTo>
                  <a:pt x="2570909" y="504145"/>
                  <a:pt x="2559614" y="505948"/>
                  <a:pt x="2549313" y="510363"/>
                </a:cubicBezTo>
                <a:cubicBezTo>
                  <a:pt x="2534744" y="516607"/>
                  <a:pt x="2522074" y="527458"/>
                  <a:pt x="2506782" y="531628"/>
                </a:cubicBezTo>
                <a:cubicBezTo>
                  <a:pt x="2482604" y="538222"/>
                  <a:pt x="2457164" y="538716"/>
                  <a:pt x="2432355" y="542260"/>
                </a:cubicBezTo>
                <a:cubicBezTo>
                  <a:pt x="2363336" y="576770"/>
                  <a:pt x="2411954" y="558065"/>
                  <a:pt x="2315396" y="574158"/>
                </a:cubicBezTo>
                <a:cubicBezTo>
                  <a:pt x="2297570" y="577129"/>
                  <a:pt x="2280014" y="581558"/>
                  <a:pt x="2262234" y="584791"/>
                </a:cubicBezTo>
                <a:cubicBezTo>
                  <a:pt x="2241023" y="588648"/>
                  <a:pt x="2219578" y="591195"/>
                  <a:pt x="2198438" y="595423"/>
                </a:cubicBezTo>
                <a:cubicBezTo>
                  <a:pt x="2184109" y="598289"/>
                  <a:pt x="2170237" y="603190"/>
                  <a:pt x="2155908" y="606056"/>
                </a:cubicBezTo>
                <a:cubicBezTo>
                  <a:pt x="2025553" y="632127"/>
                  <a:pt x="2148375" y="602622"/>
                  <a:pt x="2049582" y="627321"/>
                </a:cubicBezTo>
                <a:cubicBezTo>
                  <a:pt x="2038950" y="637954"/>
                  <a:pt x="2030196" y="650878"/>
                  <a:pt x="2017685" y="659219"/>
                </a:cubicBezTo>
                <a:cubicBezTo>
                  <a:pt x="2003676" y="668559"/>
                  <a:pt x="1940288" y="678951"/>
                  <a:pt x="1932624" y="680484"/>
                </a:cubicBezTo>
                <a:cubicBezTo>
                  <a:pt x="1858319" y="736212"/>
                  <a:pt x="1917782" y="700745"/>
                  <a:pt x="1794401" y="733647"/>
                </a:cubicBezTo>
                <a:cubicBezTo>
                  <a:pt x="1772743" y="739423"/>
                  <a:pt x="1752076" y="748471"/>
                  <a:pt x="1730606" y="754912"/>
                </a:cubicBezTo>
                <a:cubicBezTo>
                  <a:pt x="1716609" y="759111"/>
                  <a:pt x="1701939" y="760923"/>
                  <a:pt x="1688076" y="765544"/>
                </a:cubicBezTo>
                <a:cubicBezTo>
                  <a:pt x="1567949" y="805585"/>
                  <a:pt x="1694312" y="771959"/>
                  <a:pt x="1592382" y="797442"/>
                </a:cubicBezTo>
                <a:cubicBezTo>
                  <a:pt x="1578205" y="808075"/>
                  <a:pt x="1556668" y="812982"/>
                  <a:pt x="1549852" y="829340"/>
                </a:cubicBezTo>
                <a:cubicBezTo>
                  <a:pt x="1537508" y="858965"/>
                  <a:pt x="1544797" y="893427"/>
                  <a:pt x="1539220" y="925033"/>
                </a:cubicBezTo>
                <a:cubicBezTo>
                  <a:pt x="1534141" y="953814"/>
                  <a:pt x="1527197" y="982367"/>
                  <a:pt x="1517955" y="1010093"/>
                </a:cubicBezTo>
                <a:lnTo>
                  <a:pt x="1517955" y="1084521"/>
                </a:lnTo>
                <a:close/>
              </a:path>
            </a:pathLst>
          </a:custGeom>
          <a:solidFill>
            <a:srgbClr val="F5F5F5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9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5C8BE3-A03B-448B-8D55-47A5BADA3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862" y="2206170"/>
            <a:ext cx="4817570" cy="397079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0782B0-49C5-4406-A9B1-9CD608984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Sample Results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0862" y="1582057"/>
            <a:ext cx="4817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Quattrocento Sans" panose="020B0604020202020204" charset="0"/>
              </a:rPr>
              <a:t>Active Collagenase Enzymes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3569" y="1582057"/>
            <a:ext cx="4817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Quattrocento Sans" panose="020B0604020202020204" charset="0"/>
              </a:rPr>
              <a:t>Inactive Collagenase Enzymes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5243"/>
          <a:stretch/>
        </p:blipFill>
        <p:spPr>
          <a:xfrm>
            <a:off x="1090862" y="2067525"/>
            <a:ext cx="4817570" cy="42480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b="3497"/>
          <a:stretch/>
        </p:blipFill>
        <p:spPr>
          <a:xfrm>
            <a:off x="6283569" y="2038498"/>
            <a:ext cx="4703745" cy="42439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E66483-F886-42EB-BAD7-93DB9EDDB2A9}"/>
              </a:ext>
            </a:extLst>
          </p:cNvPr>
          <p:cNvSpPr txBox="1"/>
          <p:nvPr/>
        </p:nvSpPr>
        <p:spPr>
          <a:xfrm>
            <a:off x="6979024" y="6355948"/>
            <a:ext cx="5015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Images adapted from: </a:t>
            </a:r>
            <a:r>
              <a:rPr lang="en-US" sz="1100" dirty="0">
                <a:hlinkClick r:id="rId5"/>
              </a:rPr>
              <a:t>https://www.rndsystems.com/products/mca-rppgfsafk-dnp-oh-fluorogenic-peptide-substrate_es005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0493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35963-29AD-48D1-A5A0-3E723D8AD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Potential implications of </a:t>
            </a:r>
            <a:r>
              <a:rPr lang="en-US" b="1" i="1" dirty="0"/>
              <a:t>“Ca. </a:t>
            </a:r>
            <a:r>
              <a:rPr lang="en-US" b="1" dirty="0"/>
              <a:t>M. girerdii” colonization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10BA623-E2E3-4711-AE02-45762AE230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66013" y="2740513"/>
            <a:ext cx="1709856" cy="239024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58C3A7B-860A-489E-B259-7D06918EE998}"/>
              </a:ext>
            </a:extLst>
          </p:cNvPr>
          <p:cNvSpPr txBox="1"/>
          <p:nvPr/>
        </p:nvSpPr>
        <p:spPr>
          <a:xfrm>
            <a:off x="10044250" y="1916363"/>
            <a:ext cx="1709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Quattrocento Sans" panose="020B0604020202020204" charset="0"/>
              </a:rPr>
              <a:t>Premature Delivery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8D5898-BBD2-46AD-890E-22A812A8ED15}"/>
              </a:ext>
            </a:extLst>
          </p:cNvPr>
          <p:cNvSpPr txBox="1"/>
          <p:nvPr/>
        </p:nvSpPr>
        <p:spPr>
          <a:xfrm>
            <a:off x="604434" y="1371600"/>
            <a:ext cx="3252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Quattrocento Sans" panose="020B0604020202020204" charset="0"/>
              </a:rPr>
              <a:t>Hypothesized Interaction </a:t>
            </a:r>
          </a:p>
        </p:txBody>
      </p:sp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F9FCFEB1-0469-4046-8BFE-06C9E92D4B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6400"/>
          <a:stretch/>
        </p:blipFill>
        <p:spPr>
          <a:xfrm>
            <a:off x="296014" y="1946919"/>
            <a:ext cx="4222720" cy="3307464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247122CD-A1B5-4910-9408-18410B3991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766" r="-2"/>
          <a:stretch/>
        </p:blipFill>
        <p:spPr>
          <a:xfrm>
            <a:off x="6060562" y="2014814"/>
            <a:ext cx="2693442" cy="330291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3F3DD67-7E3A-4EC9-A672-A7887E8B673B}"/>
              </a:ext>
            </a:extLst>
          </p:cNvPr>
          <p:cNvSpPr txBox="1"/>
          <p:nvPr/>
        </p:nvSpPr>
        <p:spPr>
          <a:xfrm>
            <a:off x="4444304" y="2997059"/>
            <a:ext cx="1577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Quattrocento Sans" panose="020B0604020202020204" charset="0"/>
              </a:rPr>
              <a:t>Increase in collagenase</a:t>
            </a:r>
          </a:p>
          <a:p>
            <a:pPr algn="ctr"/>
            <a:r>
              <a:rPr lang="en-US" sz="1800" b="1" dirty="0">
                <a:latin typeface="Quattrocento Sans" panose="020B0604020202020204" charset="0"/>
              </a:rPr>
              <a:t>activity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8936B8B-BCD1-4DEF-A590-E2B92CEA0520}"/>
              </a:ext>
            </a:extLst>
          </p:cNvPr>
          <p:cNvCxnSpPr>
            <a:cxnSpLocks/>
          </p:cNvCxnSpPr>
          <p:nvPr/>
        </p:nvCxnSpPr>
        <p:spPr>
          <a:xfrm>
            <a:off x="8896044" y="3708401"/>
            <a:ext cx="834501" cy="0"/>
          </a:xfrm>
          <a:prstGeom prst="straightConnector1">
            <a:avLst/>
          </a:prstGeom>
          <a:ln w="76200">
            <a:solidFill>
              <a:srgbClr val="A936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055AB1E-7CD2-4A84-9DB7-7E31886B3AA3}"/>
              </a:ext>
            </a:extLst>
          </p:cNvPr>
          <p:cNvSpPr txBox="1"/>
          <p:nvPr/>
        </p:nvSpPr>
        <p:spPr>
          <a:xfrm>
            <a:off x="8807268" y="2980009"/>
            <a:ext cx="923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Quattrocento Sans" panose="020B0604020202020204" charset="0"/>
              </a:rPr>
              <a:t>Labor Ensues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B826F6D-DBCF-4349-8B60-9DB63D886FCE}"/>
              </a:ext>
            </a:extLst>
          </p:cNvPr>
          <p:cNvCxnSpPr>
            <a:cxnSpLocks/>
          </p:cNvCxnSpPr>
          <p:nvPr/>
        </p:nvCxnSpPr>
        <p:spPr>
          <a:xfrm flipH="1" flipV="1">
            <a:off x="3311562" y="4847148"/>
            <a:ext cx="625737" cy="703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D1EBA7A-C56A-43C1-9BD9-76736FBBDADE}"/>
              </a:ext>
            </a:extLst>
          </p:cNvPr>
          <p:cNvSpPr txBox="1"/>
          <p:nvPr/>
        </p:nvSpPr>
        <p:spPr>
          <a:xfrm>
            <a:off x="3937299" y="5550946"/>
            <a:ext cx="1947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Quattrocento Sans" panose="020B0604020202020204" charset="0"/>
              </a:rPr>
              <a:t>“Ca. M. girerdii” collagenases.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B4AF3CD-4EAE-4F15-873D-695FB285B045}"/>
              </a:ext>
            </a:extLst>
          </p:cNvPr>
          <p:cNvGrpSpPr/>
          <p:nvPr/>
        </p:nvGrpSpPr>
        <p:grpSpPr>
          <a:xfrm>
            <a:off x="2814023" y="4094917"/>
            <a:ext cx="497539" cy="376967"/>
            <a:chOff x="2415990" y="5550946"/>
            <a:chExt cx="497539" cy="37696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A1882B7-1C06-4C6A-BE3D-96ABDD9AB19E}"/>
                </a:ext>
              </a:extLst>
            </p:cNvPr>
            <p:cNvSpPr/>
            <p:nvPr/>
          </p:nvSpPr>
          <p:spPr>
            <a:xfrm>
              <a:off x="2528047" y="5550946"/>
              <a:ext cx="80682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78FA49-0270-481A-AB9F-F4B8050DBE4B}"/>
                </a:ext>
              </a:extLst>
            </p:cNvPr>
            <p:cNvSpPr/>
            <p:nvPr/>
          </p:nvSpPr>
          <p:spPr>
            <a:xfrm>
              <a:off x="2680447" y="5703346"/>
              <a:ext cx="80682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7CEF19B-3996-475B-B8E0-E0A072B51344}"/>
                </a:ext>
              </a:extLst>
            </p:cNvPr>
            <p:cNvSpPr/>
            <p:nvPr/>
          </p:nvSpPr>
          <p:spPr>
            <a:xfrm rot="19168842">
              <a:off x="2415990" y="5855746"/>
              <a:ext cx="80682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60317E1-3B68-44D5-9B76-19B1A37F4954}"/>
                </a:ext>
              </a:extLst>
            </p:cNvPr>
            <p:cNvSpPr/>
            <p:nvPr/>
          </p:nvSpPr>
          <p:spPr>
            <a:xfrm>
              <a:off x="2832847" y="5855746"/>
              <a:ext cx="80682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40EAE34-2A7A-4C77-BF61-463E9673C688}"/>
                </a:ext>
              </a:extLst>
            </p:cNvPr>
            <p:cNvSpPr/>
            <p:nvPr/>
          </p:nvSpPr>
          <p:spPr>
            <a:xfrm rot="2023987">
              <a:off x="2716307" y="5577842"/>
              <a:ext cx="80682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1E80E56-776E-4D2E-8638-EE4E3F3625D6}"/>
                </a:ext>
              </a:extLst>
            </p:cNvPr>
            <p:cNvSpPr/>
            <p:nvPr/>
          </p:nvSpPr>
          <p:spPr>
            <a:xfrm rot="6013305">
              <a:off x="2501155" y="5792994"/>
              <a:ext cx="80682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6C6A4DF-1FEB-46E2-8961-FF12F9503D3F}"/>
                </a:ext>
              </a:extLst>
            </p:cNvPr>
            <p:cNvSpPr/>
            <p:nvPr/>
          </p:nvSpPr>
          <p:spPr>
            <a:xfrm rot="6013305">
              <a:off x="2572873" y="5689901"/>
              <a:ext cx="80682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C43A72A-4C9F-4B42-96E1-7F4DC9E94746}"/>
                </a:ext>
              </a:extLst>
            </p:cNvPr>
            <p:cNvSpPr/>
            <p:nvPr/>
          </p:nvSpPr>
          <p:spPr>
            <a:xfrm rot="6013305">
              <a:off x="2653555" y="5864712"/>
              <a:ext cx="80682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815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7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E2D8E3-92D9-4A09-87B9-6446FD02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Supplementary Materials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5F2A36C-4551-4E80-BD11-50AB11298D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84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604434" y="448628"/>
            <a:ext cx="10983000" cy="747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Labor is Induced by the Degradation of the Amniotic Sac</a:t>
            </a:r>
            <a:endParaRPr b="1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2796642-CDA7-4851-852B-CB4F870CDE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66" r="-2"/>
          <a:stretch/>
        </p:blipFill>
        <p:spPr>
          <a:xfrm>
            <a:off x="6060562" y="2014814"/>
            <a:ext cx="2693442" cy="3302911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758572B-AFBE-40DF-8D36-BBDDE79EE0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400"/>
          <a:stretch/>
        </p:blipFill>
        <p:spPr>
          <a:xfrm>
            <a:off x="221584" y="2014813"/>
            <a:ext cx="4222720" cy="330746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1FA7D31-802F-4FB2-B8B8-7274F83A8247}"/>
              </a:ext>
            </a:extLst>
          </p:cNvPr>
          <p:cNvGrpSpPr/>
          <p:nvPr/>
        </p:nvGrpSpPr>
        <p:grpSpPr>
          <a:xfrm>
            <a:off x="8807268" y="2108237"/>
            <a:ext cx="2787360" cy="3092067"/>
            <a:chOff x="8211844" y="2108237"/>
            <a:chExt cx="2787360" cy="3092067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5B79D3B-3F55-4019-92C7-ABCCE5223A4E}"/>
                </a:ext>
              </a:extLst>
            </p:cNvPr>
            <p:cNvCxnSpPr>
              <a:cxnSpLocks/>
            </p:cNvCxnSpPr>
            <p:nvPr/>
          </p:nvCxnSpPr>
          <p:spPr>
            <a:xfrm>
              <a:off x="8300620" y="3708401"/>
              <a:ext cx="834501" cy="0"/>
            </a:xfrm>
            <a:prstGeom prst="straightConnector1">
              <a:avLst/>
            </a:prstGeom>
            <a:ln w="76200">
              <a:solidFill>
                <a:srgbClr val="A9368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C8287E-4926-4F8E-B570-CFF746337E7E}"/>
                </a:ext>
              </a:extLst>
            </p:cNvPr>
            <p:cNvSpPr txBox="1"/>
            <p:nvPr/>
          </p:nvSpPr>
          <p:spPr>
            <a:xfrm>
              <a:off x="8211844" y="2980009"/>
              <a:ext cx="9232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Quattrocento Sans" panose="020B0604020202020204" charset="0"/>
                </a:rPr>
                <a:t>Labor Ensues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0D0DE94-0B3A-4CA1-8BDB-700CB3383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66532" y="2108237"/>
              <a:ext cx="1732672" cy="3092067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13034E3-0B04-4BCC-8884-27272AC2292E}"/>
              </a:ext>
            </a:extLst>
          </p:cNvPr>
          <p:cNvSpPr txBox="1"/>
          <p:nvPr/>
        </p:nvSpPr>
        <p:spPr>
          <a:xfrm>
            <a:off x="4444304" y="2997059"/>
            <a:ext cx="1577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Quattrocento Sans" panose="020B0604020202020204" charset="0"/>
              </a:rPr>
              <a:t>Increase in collagenase</a:t>
            </a:r>
          </a:p>
          <a:p>
            <a:pPr algn="ctr"/>
            <a:r>
              <a:rPr lang="en-US" sz="1800" b="1" dirty="0">
                <a:latin typeface="Quattrocento Sans" panose="020B0604020202020204" charset="0"/>
              </a:rPr>
              <a:t>activity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3512C2-0738-44A3-B958-877FE706F89B}"/>
              </a:ext>
            </a:extLst>
          </p:cNvPr>
          <p:cNvSpPr txBox="1"/>
          <p:nvPr/>
        </p:nvSpPr>
        <p:spPr>
          <a:xfrm>
            <a:off x="7227502" y="6278567"/>
            <a:ext cx="72953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Quattrocento Sans" panose="020B0604020202020204" charset="0"/>
              </a:rPr>
              <a:t>Image adapted from: </a:t>
            </a:r>
            <a:r>
              <a:rPr lang="en-US" sz="1100" dirty="0">
                <a:latin typeface="Quattrocento Sans" panose="020B0604020202020204" charset="0"/>
                <a:hlinkClick r:id="rId5"/>
              </a:rPr>
              <a:t>https://www.invitra.com/en/amniotic-fluid-leakage/</a:t>
            </a:r>
            <a:r>
              <a:rPr lang="en-US" sz="1100" dirty="0">
                <a:latin typeface="Quattrocento Sans" panose="020B0604020202020204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465615-63DD-4824-A988-2F746A18A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IPTG signals the expression of the T7 RNA Polymerase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10800B-FB1B-4452-86B7-F2D435D1C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4764" y="1452562"/>
            <a:ext cx="7162800" cy="3952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078D22-E06F-44DC-B0EE-F5621FA2244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9982" y="2529547"/>
            <a:ext cx="1476375" cy="676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BEC828-E595-43B2-B3D8-DC37FDFF312F}"/>
              </a:ext>
            </a:extLst>
          </p:cNvPr>
          <p:cNvSpPr txBox="1"/>
          <p:nvPr/>
        </p:nvSpPr>
        <p:spPr>
          <a:xfrm>
            <a:off x="9047001" y="2989943"/>
            <a:ext cx="22512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Quattrocento Sans" panose="020B0604020202020204" charset="0"/>
              </a:rPr>
              <a:t>Target Gene Not Expressed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097486" y="2235200"/>
            <a:ext cx="1103085" cy="754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29603" y="1944914"/>
            <a:ext cx="2261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Quattrocento Sans" panose="020B0604020202020204" charset="0"/>
              </a:rPr>
              <a:t>Repressor Protein</a:t>
            </a:r>
          </a:p>
        </p:txBody>
      </p:sp>
    </p:spTree>
    <p:extLst>
      <p:ext uri="{BB962C8B-B14F-4D97-AF65-F5344CB8AC3E}">
        <p14:creationId xmlns:p14="http://schemas.microsoft.com/office/powerpoint/2010/main" val="707011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465615-63DD-4824-A988-2F746A18A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 active T7 RNA Polymerase is required to synthesize target gene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2AAACD-545B-4E92-B638-A483EC699B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63" y="1564459"/>
            <a:ext cx="6981825" cy="3638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D1B06B-B95D-42BF-8F46-9F752A97F6D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49347" y="2438778"/>
            <a:ext cx="1552575" cy="800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E9A6D2-9379-4C41-AE90-29821DEF7DD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152" y="2552699"/>
            <a:ext cx="1076325" cy="876300"/>
          </a:xfrm>
          <a:prstGeom prst="rect">
            <a:avLst/>
          </a:prstGeom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 flipH="1" flipV="1">
            <a:off x="6491352" y="3144842"/>
            <a:ext cx="551483" cy="291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42835" y="3258077"/>
            <a:ext cx="2397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Quattrocento Sans" panose="020B0604020202020204" charset="0"/>
              </a:rPr>
              <a:t>IPTG-Repressor Complex</a:t>
            </a:r>
          </a:p>
        </p:txBody>
      </p:sp>
    </p:spTree>
    <p:extLst>
      <p:ext uri="{BB962C8B-B14F-4D97-AF65-F5344CB8AC3E}">
        <p14:creationId xmlns:p14="http://schemas.microsoft.com/office/powerpoint/2010/main" val="2642364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title"/>
          </p:nvPr>
        </p:nvSpPr>
        <p:spPr>
          <a:xfrm>
            <a:off x="604434" y="448628"/>
            <a:ext cx="10983000" cy="747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/>
              <a:t>“Ca. </a:t>
            </a:r>
            <a:r>
              <a:rPr lang="en-US" b="1" dirty="0"/>
              <a:t>M. girerdii” collagenases may function within an operon</a:t>
            </a:r>
            <a:endParaRPr b="1" i="1" dirty="0"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2"/>
          </p:nvPr>
        </p:nvSpPr>
        <p:spPr>
          <a:xfrm>
            <a:off x="6296728" y="1507075"/>
            <a:ext cx="5242800" cy="466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U32 Peptidase Family - Introduce Doubt = low sequence homology 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7432F1-FE81-432B-B50D-BACE1C4720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" r="18281"/>
          <a:stretch/>
        </p:blipFill>
        <p:spPr>
          <a:xfrm>
            <a:off x="1034749" y="1507075"/>
            <a:ext cx="9951868" cy="49816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31E023-1620-4E9B-9A53-1E8F2907CAEE}"/>
              </a:ext>
            </a:extLst>
          </p:cNvPr>
          <p:cNvSpPr txBox="1"/>
          <p:nvPr/>
        </p:nvSpPr>
        <p:spPr>
          <a:xfrm>
            <a:off x="4450173" y="3895242"/>
            <a:ext cx="5113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Quattrocento Sans" panose="020B0604020202020204" charset="0"/>
              </a:rPr>
              <a:t>Collagenase genes are in close proximity to one another.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>
            <a:off x="604434" y="448628"/>
            <a:ext cx="10983000" cy="747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Quattrocento Sans"/>
              <a:buNone/>
            </a:pPr>
            <a:r>
              <a:rPr lang="en-US" b="1" dirty="0"/>
              <a:t>The Discovery of a Novel Vaginal Microbe</a:t>
            </a:r>
            <a:endParaRPr b="1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BA5BEDB-BD09-44AA-9E12-936443694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382" y="1428998"/>
            <a:ext cx="3565041" cy="51046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FC5A36-0CDF-4546-980A-13A4D40B3700}"/>
              </a:ext>
            </a:extLst>
          </p:cNvPr>
          <p:cNvSpPr txBox="1"/>
          <p:nvPr/>
        </p:nvSpPr>
        <p:spPr>
          <a:xfrm>
            <a:off x="5779363" y="2627790"/>
            <a:ext cx="5237825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Quattrocento Sans" panose="020B060402020202020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Quattrocento Sans" panose="020B0604020202020204" charset="0"/>
              </a:rPr>
              <a:t>“</a:t>
            </a:r>
            <a:r>
              <a:rPr lang="en-US" sz="2000" i="1" dirty="0">
                <a:latin typeface="Quattrocento Sans" panose="020B0604020202020204" charset="0"/>
              </a:rPr>
              <a:t>Candidatus </a:t>
            </a:r>
            <a:r>
              <a:rPr lang="en-US" sz="2000" dirty="0">
                <a:latin typeface="Quattrocento Sans" panose="020B0604020202020204" charset="0"/>
              </a:rPr>
              <a:t>Mycoplasma girerdii” encodes two putative collagenase genes belonging to the U32 peptidase family.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Quattrocento Sans" panose="020B0604020202020204" charset="0"/>
              </a:rPr>
              <a:t>Potentially associated with an increased risk for preterm birth.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Quattrocento Sans" panose="020B060402020202020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50CD2E-19C4-4A2F-A681-791922682F23}"/>
              </a:ext>
            </a:extLst>
          </p:cNvPr>
          <p:cNvSpPr txBox="1"/>
          <p:nvPr/>
        </p:nvSpPr>
        <p:spPr>
          <a:xfrm>
            <a:off x="7365577" y="5805759"/>
            <a:ext cx="457541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Quattrocento Sans" panose="020B0604020202020204" charset="0"/>
              </a:rPr>
              <a:t>Image adapted from: Fettweis et. al (2014). An Emerging Mycoplasma Associated with Trichomoniasis, Vaginal Infection and Disease. </a:t>
            </a:r>
            <a:r>
              <a:rPr lang="en-US" sz="1100" i="1" dirty="0" err="1">
                <a:latin typeface="Quattrocento Sans" panose="020B0604020202020204" charset="0"/>
              </a:rPr>
              <a:t>PLoS</a:t>
            </a:r>
            <a:r>
              <a:rPr lang="en-US" sz="1100" i="1" dirty="0">
                <a:latin typeface="Quattrocento Sans" panose="020B0604020202020204" charset="0"/>
              </a:rPr>
              <a:t> One</a:t>
            </a:r>
            <a:r>
              <a:rPr lang="en-US" sz="1100" dirty="0">
                <a:latin typeface="Quattrocento Sans" panose="020B0604020202020204" charset="0"/>
              </a:rPr>
              <a:t>. 9(10): e110943. Published online 2014 Oct 22. </a:t>
            </a:r>
            <a:r>
              <a:rPr lang="en-US" sz="1100" dirty="0" err="1">
                <a:latin typeface="Quattrocento Sans" panose="020B0604020202020204" charset="0"/>
              </a:rPr>
              <a:t>doi</a:t>
            </a:r>
            <a:r>
              <a:rPr lang="en-US" sz="1100" dirty="0">
                <a:latin typeface="Quattrocento Sans" panose="020B0604020202020204" charset="0"/>
              </a:rPr>
              <a:t>: 0.1371/journal.pone.0110943</a:t>
            </a:r>
            <a:br>
              <a:rPr lang="en-US" sz="1100" dirty="0">
                <a:latin typeface="Quattrocento Sans" panose="020B0604020202020204" charset="0"/>
              </a:rPr>
            </a:br>
            <a:endParaRPr lang="en-US" sz="1100" dirty="0">
              <a:latin typeface="Quattrocento Sans" panose="020B06040202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BCFB25-347C-4611-A6D9-BC2A1485B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50629" y="1604211"/>
            <a:ext cx="3836935" cy="4572752"/>
          </a:xfrm>
        </p:spPr>
        <p:txBody>
          <a:bodyPr/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</a:pPr>
            <a:r>
              <a:rPr lang="en-US" sz="2000" dirty="0"/>
              <a:t>Sequence alignment of putative collagenase genes against well-studied collagenases.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None/>
            </a:pPr>
            <a:endParaRPr lang="en-US" sz="2000" dirty="0"/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</a:pPr>
            <a:r>
              <a:rPr lang="en-US" sz="2000" dirty="0"/>
              <a:t>Low sequence homology observed.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</a:pPr>
            <a:r>
              <a:rPr lang="en-US" sz="2000" dirty="0"/>
              <a:t>Gene function cannot be inferred.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71FED8-F7EA-4EC0-828F-67B6D41D4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Gene function cannot be inferred from sequence homology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D2C787-D041-4A0E-BB76-09AC52AB6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69" y="1338039"/>
            <a:ext cx="7251245" cy="44102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638883-6370-4A03-85BE-E6344968A2D0}"/>
              </a:ext>
            </a:extLst>
          </p:cNvPr>
          <p:cNvSpPr/>
          <p:nvPr/>
        </p:nvSpPr>
        <p:spPr>
          <a:xfrm>
            <a:off x="450700" y="1668455"/>
            <a:ext cx="1963143" cy="177679"/>
          </a:xfrm>
          <a:prstGeom prst="rect">
            <a:avLst/>
          </a:prstGeom>
          <a:solidFill>
            <a:schemeClr val="accent4">
              <a:alpha val="2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D94464-6653-4B9E-BF2A-528869CAF878}"/>
              </a:ext>
            </a:extLst>
          </p:cNvPr>
          <p:cNvSpPr/>
          <p:nvPr/>
        </p:nvSpPr>
        <p:spPr>
          <a:xfrm>
            <a:off x="450700" y="2054606"/>
            <a:ext cx="1963143" cy="177679"/>
          </a:xfrm>
          <a:prstGeom prst="rect">
            <a:avLst/>
          </a:prstGeom>
          <a:solidFill>
            <a:schemeClr val="accent4">
              <a:alpha val="2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8D7C84-2A9D-480A-987C-BF85168884EB}"/>
              </a:ext>
            </a:extLst>
          </p:cNvPr>
          <p:cNvSpPr/>
          <p:nvPr/>
        </p:nvSpPr>
        <p:spPr>
          <a:xfrm>
            <a:off x="450700" y="2820457"/>
            <a:ext cx="1963143" cy="177679"/>
          </a:xfrm>
          <a:prstGeom prst="rect">
            <a:avLst/>
          </a:prstGeom>
          <a:solidFill>
            <a:schemeClr val="accent4">
              <a:alpha val="2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8D8457-3B0B-4E75-AA74-0DE51199D741}"/>
              </a:ext>
            </a:extLst>
          </p:cNvPr>
          <p:cNvSpPr/>
          <p:nvPr/>
        </p:nvSpPr>
        <p:spPr>
          <a:xfrm>
            <a:off x="450700" y="3176597"/>
            <a:ext cx="1963143" cy="177679"/>
          </a:xfrm>
          <a:prstGeom prst="rect">
            <a:avLst/>
          </a:prstGeom>
          <a:solidFill>
            <a:schemeClr val="accent4">
              <a:alpha val="2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05BB77-5C2B-4D1E-B951-6F8DC3AC0AE6}"/>
              </a:ext>
            </a:extLst>
          </p:cNvPr>
          <p:cNvSpPr/>
          <p:nvPr/>
        </p:nvSpPr>
        <p:spPr>
          <a:xfrm>
            <a:off x="450700" y="3893710"/>
            <a:ext cx="1963143" cy="177679"/>
          </a:xfrm>
          <a:prstGeom prst="rect">
            <a:avLst/>
          </a:prstGeom>
          <a:solidFill>
            <a:schemeClr val="accent4">
              <a:alpha val="2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502CB6-0B38-4F38-910F-E92692D65F31}"/>
              </a:ext>
            </a:extLst>
          </p:cNvPr>
          <p:cNvSpPr/>
          <p:nvPr/>
        </p:nvSpPr>
        <p:spPr>
          <a:xfrm>
            <a:off x="450700" y="4281565"/>
            <a:ext cx="1963143" cy="177679"/>
          </a:xfrm>
          <a:prstGeom prst="rect">
            <a:avLst/>
          </a:prstGeom>
          <a:solidFill>
            <a:schemeClr val="accent4">
              <a:alpha val="2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DE7362-2636-4326-B730-945C8FDBC71F}"/>
              </a:ext>
            </a:extLst>
          </p:cNvPr>
          <p:cNvSpPr/>
          <p:nvPr/>
        </p:nvSpPr>
        <p:spPr>
          <a:xfrm>
            <a:off x="450700" y="5025501"/>
            <a:ext cx="1963143" cy="177679"/>
          </a:xfrm>
          <a:prstGeom prst="rect">
            <a:avLst/>
          </a:prstGeom>
          <a:solidFill>
            <a:schemeClr val="accent4">
              <a:alpha val="2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E7D199-E681-4FA8-8887-74C38CF2651E}"/>
              </a:ext>
            </a:extLst>
          </p:cNvPr>
          <p:cNvSpPr/>
          <p:nvPr/>
        </p:nvSpPr>
        <p:spPr>
          <a:xfrm>
            <a:off x="450700" y="5342282"/>
            <a:ext cx="1963143" cy="177679"/>
          </a:xfrm>
          <a:prstGeom prst="rect">
            <a:avLst/>
          </a:prstGeom>
          <a:solidFill>
            <a:schemeClr val="accent4">
              <a:alpha val="2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5CF96B-BA7C-4108-B1A9-8F7CF2573003}"/>
              </a:ext>
            </a:extLst>
          </p:cNvPr>
          <p:cNvSpPr txBox="1"/>
          <p:nvPr/>
        </p:nvSpPr>
        <p:spPr>
          <a:xfrm>
            <a:off x="357869" y="5887352"/>
            <a:ext cx="4656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highlight>
                  <a:srgbClr val="00FFFF"/>
                </a:highlight>
                <a:latin typeface="Quattrocento Sans" panose="020B0604020202020204" charset="0"/>
              </a:rPr>
              <a:t>Blue</a:t>
            </a:r>
            <a:r>
              <a:rPr lang="en-US" sz="1800" dirty="0">
                <a:solidFill>
                  <a:schemeClr val="tx1"/>
                </a:solidFill>
                <a:latin typeface="Quattrocento Sans" panose="020B0604020202020204" charset="0"/>
              </a:rPr>
              <a:t> – Exact match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highlight>
                  <a:srgbClr val="C0C0C0"/>
                </a:highlight>
                <a:latin typeface="Quattrocento Sans" panose="020B0604020202020204" charset="0"/>
              </a:rPr>
              <a:t>Gray</a:t>
            </a:r>
            <a:r>
              <a:rPr lang="en-US" sz="1800" dirty="0">
                <a:solidFill>
                  <a:schemeClr val="tx1"/>
                </a:solidFill>
                <a:latin typeface="Quattrocento Sans" panose="020B0604020202020204" charset="0"/>
              </a:rPr>
              <a:t> – Similarity </a:t>
            </a:r>
          </a:p>
        </p:txBody>
      </p:sp>
    </p:spTree>
    <p:extLst>
      <p:ext uri="{BB962C8B-B14F-4D97-AF65-F5344CB8AC3E}">
        <p14:creationId xmlns:p14="http://schemas.microsoft.com/office/powerpoint/2010/main" val="166082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604434" y="448628"/>
            <a:ext cx="10983132" cy="74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Quattrocento Sans"/>
              <a:buNone/>
            </a:pPr>
            <a:r>
              <a:rPr lang="en-US" b="1"/>
              <a:t>Proposal Question </a:t>
            </a:r>
            <a:endParaRPr b="1"/>
          </a:p>
        </p:txBody>
      </p:sp>
      <p:sp>
        <p:nvSpPr>
          <p:cNvPr id="85" name="Google Shape;85;p14"/>
          <p:cNvSpPr/>
          <p:nvPr/>
        </p:nvSpPr>
        <p:spPr>
          <a:xfrm>
            <a:off x="659710" y="2971016"/>
            <a:ext cx="108726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 the putative collagenase genes present in </a:t>
            </a:r>
            <a:r>
              <a:rPr lang="en-US" sz="32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“</a:t>
            </a:r>
            <a:r>
              <a:rPr lang="en-US" sz="3200" b="1" i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</a:t>
            </a:r>
            <a:r>
              <a:rPr lang="en-US" sz="32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 </a:t>
            </a:r>
            <a:r>
              <a:rPr lang="en-US" sz="3200" b="1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Mycoplasma girerdii</a:t>
            </a:r>
            <a:r>
              <a:rPr lang="en-US" sz="32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”</a:t>
            </a:r>
            <a:r>
              <a:rPr lang="en-US" sz="3200" b="1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encode enzymes capable of catalyzing the breakdown of collagen?</a:t>
            </a:r>
            <a:endParaRPr sz="3200" b="1" i="0" u="none" strike="noStrike" cap="none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398233" y="388642"/>
            <a:ext cx="68763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</a:pPr>
            <a:r>
              <a:rPr lang="en-US" b="1"/>
              <a:t>Overview of Experimental Design</a:t>
            </a:r>
            <a:endParaRPr b="1"/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6749" y="1233599"/>
            <a:ext cx="7818501" cy="511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04434" y="448628"/>
            <a:ext cx="109830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Genetic Synthesis of Collagenase Genes</a:t>
            </a:r>
            <a:endParaRPr b="1"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5633604" y="3751122"/>
            <a:ext cx="64308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 dirty="0"/>
              <a:t>Avoid premature translational termination.</a:t>
            </a:r>
            <a:endParaRPr sz="2400" dirty="0"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425" y="1669400"/>
            <a:ext cx="5153299" cy="381342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/>
          <p:nvPr/>
        </p:nvSpPr>
        <p:spPr>
          <a:xfrm>
            <a:off x="5948350" y="2181100"/>
            <a:ext cx="564300" cy="136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434343"/>
              </a:highlight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6609075" y="1943500"/>
            <a:ext cx="4138800" cy="11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Quattrocento Sans"/>
                <a:ea typeface="Quattrocento Sans"/>
                <a:cs typeface="Quattrocento Sans"/>
                <a:sym typeface="Quattrocento Sans"/>
              </a:rPr>
              <a:t>Codes for Trp in </a:t>
            </a:r>
            <a:r>
              <a:rPr lang="en-US" sz="2400" i="1">
                <a:latin typeface="Quattrocento Sans"/>
                <a:ea typeface="Quattrocento Sans"/>
                <a:cs typeface="Quattrocento Sans"/>
                <a:sym typeface="Quattrocento Sans"/>
              </a:rPr>
              <a:t>Mycoplasma</a:t>
            </a:r>
            <a:endParaRPr sz="2400" i="1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4B1F0B-A5E1-4B49-8902-6F06381DE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Insertion of Gene into Expression Vector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C3F5A1-CD9A-4D5B-AAAD-DA7C61D7F3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73" r="20358"/>
          <a:stretch/>
        </p:blipFill>
        <p:spPr>
          <a:xfrm>
            <a:off x="4114801" y="1581243"/>
            <a:ext cx="2813538" cy="45791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BF5204-2125-4EC4-BA22-5FB4D5F9896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25266" y="2535481"/>
            <a:ext cx="2314575" cy="21621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637B109-443C-4CE2-AEFB-A9F05DB2F3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048"/>
          <a:stretch/>
        </p:blipFill>
        <p:spPr>
          <a:xfrm>
            <a:off x="370377" y="1581247"/>
            <a:ext cx="2548670" cy="45791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CBACD1-98A6-4901-A8F8-916C7F4F6D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952" r="54527"/>
          <a:stretch/>
        </p:blipFill>
        <p:spPr>
          <a:xfrm>
            <a:off x="2919047" y="1581245"/>
            <a:ext cx="1195753" cy="45791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5B4748-7640-4619-86F0-CB442034BA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641"/>
          <a:stretch/>
        </p:blipFill>
        <p:spPr>
          <a:xfrm>
            <a:off x="6928339" y="1581246"/>
            <a:ext cx="1676399" cy="457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3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F98914-C024-47C4-9B07-340AA1AAB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Features of Expression Vector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3970B11-3055-4A69-8B9C-6F954B621AC2}"/>
              </a:ext>
            </a:extLst>
          </p:cNvPr>
          <p:cNvSpPr/>
          <p:nvPr/>
        </p:nvSpPr>
        <p:spPr>
          <a:xfrm>
            <a:off x="6490501" y="1828898"/>
            <a:ext cx="1524000" cy="1113692"/>
          </a:xfrm>
          <a:custGeom>
            <a:avLst/>
            <a:gdLst>
              <a:gd name="connsiteX0" fmla="*/ 1301262 w 1524000"/>
              <a:gd name="connsiteY0" fmla="*/ 0 h 1113692"/>
              <a:gd name="connsiteX1" fmla="*/ 1301262 w 1524000"/>
              <a:gd name="connsiteY1" fmla="*/ 0 h 1113692"/>
              <a:gd name="connsiteX2" fmla="*/ 281354 w 1524000"/>
              <a:gd name="connsiteY2" fmla="*/ 35169 h 1113692"/>
              <a:gd name="connsiteX3" fmla="*/ 211015 w 1524000"/>
              <a:gd name="connsiteY3" fmla="*/ 105507 h 1113692"/>
              <a:gd name="connsiteX4" fmla="*/ 128954 w 1524000"/>
              <a:gd name="connsiteY4" fmla="*/ 140677 h 1113692"/>
              <a:gd name="connsiteX5" fmla="*/ 70339 w 1524000"/>
              <a:gd name="connsiteY5" fmla="*/ 152400 h 1113692"/>
              <a:gd name="connsiteX6" fmla="*/ 46892 w 1524000"/>
              <a:gd name="connsiteY6" fmla="*/ 187569 h 1113692"/>
              <a:gd name="connsiteX7" fmla="*/ 35169 w 1524000"/>
              <a:gd name="connsiteY7" fmla="*/ 222738 h 1113692"/>
              <a:gd name="connsiteX8" fmla="*/ 11723 w 1524000"/>
              <a:gd name="connsiteY8" fmla="*/ 316523 h 1113692"/>
              <a:gd name="connsiteX9" fmla="*/ 0 w 1524000"/>
              <a:gd name="connsiteY9" fmla="*/ 363415 h 1113692"/>
              <a:gd name="connsiteX10" fmla="*/ 11723 w 1524000"/>
              <a:gd name="connsiteY10" fmla="*/ 773723 h 1113692"/>
              <a:gd name="connsiteX11" fmla="*/ 35169 w 1524000"/>
              <a:gd name="connsiteY11" fmla="*/ 820615 h 1113692"/>
              <a:gd name="connsiteX12" fmla="*/ 58615 w 1524000"/>
              <a:gd name="connsiteY12" fmla="*/ 890954 h 1113692"/>
              <a:gd name="connsiteX13" fmla="*/ 117231 w 1524000"/>
              <a:gd name="connsiteY13" fmla="*/ 961292 h 1113692"/>
              <a:gd name="connsiteX14" fmla="*/ 211015 w 1524000"/>
              <a:gd name="connsiteY14" fmla="*/ 1019907 h 1113692"/>
              <a:gd name="connsiteX15" fmla="*/ 234462 w 1524000"/>
              <a:gd name="connsiteY15" fmla="*/ 1055077 h 1113692"/>
              <a:gd name="connsiteX16" fmla="*/ 281354 w 1524000"/>
              <a:gd name="connsiteY16" fmla="*/ 1078523 h 1113692"/>
              <a:gd name="connsiteX17" fmla="*/ 351692 w 1524000"/>
              <a:gd name="connsiteY17" fmla="*/ 1113692 h 1113692"/>
              <a:gd name="connsiteX18" fmla="*/ 457200 w 1524000"/>
              <a:gd name="connsiteY18" fmla="*/ 1078523 h 1113692"/>
              <a:gd name="connsiteX19" fmla="*/ 492369 w 1524000"/>
              <a:gd name="connsiteY19" fmla="*/ 1055077 h 1113692"/>
              <a:gd name="connsiteX20" fmla="*/ 656492 w 1524000"/>
              <a:gd name="connsiteY20" fmla="*/ 1043354 h 1113692"/>
              <a:gd name="connsiteX21" fmla="*/ 703385 w 1524000"/>
              <a:gd name="connsiteY21" fmla="*/ 949569 h 1113692"/>
              <a:gd name="connsiteX22" fmla="*/ 750277 w 1524000"/>
              <a:gd name="connsiteY22" fmla="*/ 926123 h 1113692"/>
              <a:gd name="connsiteX23" fmla="*/ 937846 w 1524000"/>
              <a:gd name="connsiteY23" fmla="*/ 937846 h 1113692"/>
              <a:gd name="connsiteX24" fmla="*/ 973015 w 1524000"/>
              <a:gd name="connsiteY24" fmla="*/ 914400 h 1113692"/>
              <a:gd name="connsiteX25" fmla="*/ 984739 w 1524000"/>
              <a:gd name="connsiteY25" fmla="*/ 832338 h 1113692"/>
              <a:gd name="connsiteX26" fmla="*/ 1043354 w 1524000"/>
              <a:gd name="connsiteY26" fmla="*/ 820615 h 1113692"/>
              <a:gd name="connsiteX27" fmla="*/ 1219200 w 1524000"/>
              <a:gd name="connsiteY27" fmla="*/ 808892 h 1113692"/>
              <a:gd name="connsiteX28" fmla="*/ 1359877 w 1524000"/>
              <a:gd name="connsiteY28" fmla="*/ 750277 h 1113692"/>
              <a:gd name="connsiteX29" fmla="*/ 1395046 w 1524000"/>
              <a:gd name="connsiteY29" fmla="*/ 726831 h 1113692"/>
              <a:gd name="connsiteX30" fmla="*/ 1430215 w 1524000"/>
              <a:gd name="connsiteY30" fmla="*/ 715107 h 1113692"/>
              <a:gd name="connsiteX31" fmla="*/ 1441939 w 1524000"/>
              <a:gd name="connsiteY31" fmla="*/ 679938 h 1113692"/>
              <a:gd name="connsiteX32" fmla="*/ 1453662 w 1524000"/>
              <a:gd name="connsiteY32" fmla="*/ 621323 h 1113692"/>
              <a:gd name="connsiteX33" fmla="*/ 1488831 w 1524000"/>
              <a:gd name="connsiteY33" fmla="*/ 586154 h 1113692"/>
              <a:gd name="connsiteX34" fmla="*/ 1512277 w 1524000"/>
              <a:gd name="connsiteY34" fmla="*/ 504092 h 1113692"/>
              <a:gd name="connsiteX35" fmla="*/ 1524000 w 1524000"/>
              <a:gd name="connsiteY35" fmla="*/ 468923 h 1113692"/>
              <a:gd name="connsiteX36" fmla="*/ 1512277 w 1524000"/>
              <a:gd name="connsiteY36" fmla="*/ 222738 h 1113692"/>
              <a:gd name="connsiteX37" fmla="*/ 1500554 w 1524000"/>
              <a:gd name="connsiteY37" fmla="*/ 187569 h 1113692"/>
              <a:gd name="connsiteX38" fmla="*/ 1477108 w 1524000"/>
              <a:gd name="connsiteY38" fmla="*/ 152400 h 1113692"/>
              <a:gd name="connsiteX39" fmla="*/ 1406769 w 1524000"/>
              <a:gd name="connsiteY39" fmla="*/ 117231 h 1113692"/>
              <a:gd name="connsiteX40" fmla="*/ 1371600 w 1524000"/>
              <a:gd name="connsiteY40" fmla="*/ 93784 h 1113692"/>
              <a:gd name="connsiteX41" fmla="*/ 1301262 w 1524000"/>
              <a:gd name="connsiteY41" fmla="*/ 70338 h 1113692"/>
              <a:gd name="connsiteX42" fmla="*/ 1301262 w 1524000"/>
              <a:gd name="connsiteY42" fmla="*/ 0 h 111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524000" h="1113692">
                <a:moveTo>
                  <a:pt x="1301262" y="0"/>
                </a:moveTo>
                <a:lnTo>
                  <a:pt x="1301262" y="0"/>
                </a:lnTo>
                <a:cubicBezTo>
                  <a:pt x="842008" y="76542"/>
                  <a:pt x="1389766" y="-7462"/>
                  <a:pt x="281354" y="35169"/>
                </a:cubicBezTo>
                <a:cubicBezTo>
                  <a:pt x="252622" y="36274"/>
                  <a:pt x="223167" y="93355"/>
                  <a:pt x="211015" y="105507"/>
                </a:cubicBezTo>
                <a:cubicBezTo>
                  <a:pt x="185148" y="131374"/>
                  <a:pt x="163548" y="132989"/>
                  <a:pt x="128954" y="140677"/>
                </a:cubicBezTo>
                <a:cubicBezTo>
                  <a:pt x="109503" y="144999"/>
                  <a:pt x="89877" y="148492"/>
                  <a:pt x="70339" y="152400"/>
                </a:cubicBezTo>
                <a:cubicBezTo>
                  <a:pt x="62523" y="164123"/>
                  <a:pt x="53193" y="174967"/>
                  <a:pt x="46892" y="187569"/>
                </a:cubicBezTo>
                <a:cubicBezTo>
                  <a:pt x="41366" y="198621"/>
                  <a:pt x="38420" y="210816"/>
                  <a:pt x="35169" y="222738"/>
                </a:cubicBezTo>
                <a:cubicBezTo>
                  <a:pt x="26690" y="253826"/>
                  <a:pt x="19538" y="285261"/>
                  <a:pt x="11723" y="316523"/>
                </a:cubicBezTo>
                <a:lnTo>
                  <a:pt x="0" y="363415"/>
                </a:lnTo>
                <a:cubicBezTo>
                  <a:pt x="3908" y="500184"/>
                  <a:pt x="1229" y="637301"/>
                  <a:pt x="11723" y="773723"/>
                </a:cubicBezTo>
                <a:cubicBezTo>
                  <a:pt x="13063" y="791147"/>
                  <a:pt x="28679" y="804389"/>
                  <a:pt x="35169" y="820615"/>
                </a:cubicBezTo>
                <a:cubicBezTo>
                  <a:pt x="44348" y="843562"/>
                  <a:pt x="44905" y="870391"/>
                  <a:pt x="58615" y="890954"/>
                </a:cubicBezTo>
                <a:cubicBezTo>
                  <a:pt x="77720" y="919611"/>
                  <a:pt x="88029" y="940054"/>
                  <a:pt x="117231" y="961292"/>
                </a:cubicBezTo>
                <a:cubicBezTo>
                  <a:pt x="147045" y="982975"/>
                  <a:pt x="211015" y="1019907"/>
                  <a:pt x="211015" y="1019907"/>
                </a:cubicBezTo>
                <a:cubicBezTo>
                  <a:pt x="218831" y="1031630"/>
                  <a:pt x="223638" y="1046057"/>
                  <a:pt x="234462" y="1055077"/>
                </a:cubicBezTo>
                <a:cubicBezTo>
                  <a:pt x="247887" y="1066265"/>
                  <a:pt x="266181" y="1069853"/>
                  <a:pt x="281354" y="1078523"/>
                </a:cubicBezTo>
                <a:cubicBezTo>
                  <a:pt x="344985" y="1114884"/>
                  <a:pt x="287212" y="1092199"/>
                  <a:pt x="351692" y="1113692"/>
                </a:cubicBezTo>
                <a:cubicBezTo>
                  <a:pt x="386861" y="1101969"/>
                  <a:pt x="426354" y="1099087"/>
                  <a:pt x="457200" y="1078523"/>
                </a:cubicBezTo>
                <a:cubicBezTo>
                  <a:pt x="468923" y="1070708"/>
                  <a:pt x="478494" y="1057526"/>
                  <a:pt x="492369" y="1055077"/>
                </a:cubicBezTo>
                <a:cubicBezTo>
                  <a:pt x="546381" y="1045545"/>
                  <a:pt x="601784" y="1047262"/>
                  <a:pt x="656492" y="1043354"/>
                </a:cubicBezTo>
                <a:cubicBezTo>
                  <a:pt x="664189" y="1024111"/>
                  <a:pt x="682314" y="967128"/>
                  <a:pt x="703385" y="949569"/>
                </a:cubicBezTo>
                <a:cubicBezTo>
                  <a:pt x="716810" y="938381"/>
                  <a:pt x="734646" y="933938"/>
                  <a:pt x="750277" y="926123"/>
                </a:cubicBezTo>
                <a:cubicBezTo>
                  <a:pt x="812800" y="930031"/>
                  <a:pt x="875288" y="941139"/>
                  <a:pt x="937846" y="937846"/>
                </a:cubicBezTo>
                <a:cubicBezTo>
                  <a:pt x="951916" y="937105"/>
                  <a:pt x="967293" y="927275"/>
                  <a:pt x="973015" y="914400"/>
                </a:cubicBezTo>
                <a:cubicBezTo>
                  <a:pt x="984237" y="889150"/>
                  <a:pt x="968160" y="854443"/>
                  <a:pt x="984739" y="832338"/>
                </a:cubicBezTo>
                <a:cubicBezTo>
                  <a:pt x="996694" y="816398"/>
                  <a:pt x="1023528" y="822598"/>
                  <a:pt x="1043354" y="820615"/>
                </a:cubicBezTo>
                <a:cubicBezTo>
                  <a:pt x="1101808" y="814770"/>
                  <a:pt x="1160585" y="812800"/>
                  <a:pt x="1219200" y="808892"/>
                </a:cubicBezTo>
                <a:cubicBezTo>
                  <a:pt x="1284444" y="721900"/>
                  <a:pt x="1218934" y="785512"/>
                  <a:pt x="1359877" y="750277"/>
                </a:cubicBezTo>
                <a:cubicBezTo>
                  <a:pt x="1373546" y="746860"/>
                  <a:pt x="1382444" y="733132"/>
                  <a:pt x="1395046" y="726831"/>
                </a:cubicBezTo>
                <a:cubicBezTo>
                  <a:pt x="1406099" y="721305"/>
                  <a:pt x="1418492" y="719015"/>
                  <a:pt x="1430215" y="715107"/>
                </a:cubicBezTo>
                <a:cubicBezTo>
                  <a:pt x="1434123" y="703384"/>
                  <a:pt x="1438942" y="691926"/>
                  <a:pt x="1441939" y="679938"/>
                </a:cubicBezTo>
                <a:cubicBezTo>
                  <a:pt x="1446772" y="660608"/>
                  <a:pt x="1444751" y="639145"/>
                  <a:pt x="1453662" y="621323"/>
                </a:cubicBezTo>
                <a:cubicBezTo>
                  <a:pt x="1461076" y="606494"/>
                  <a:pt x="1477108" y="597877"/>
                  <a:pt x="1488831" y="586154"/>
                </a:cubicBezTo>
                <a:cubicBezTo>
                  <a:pt x="1496646" y="558800"/>
                  <a:pt x="1504102" y="531341"/>
                  <a:pt x="1512277" y="504092"/>
                </a:cubicBezTo>
                <a:cubicBezTo>
                  <a:pt x="1515828" y="492256"/>
                  <a:pt x="1524000" y="481280"/>
                  <a:pt x="1524000" y="468923"/>
                </a:cubicBezTo>
                <a:cubicBezTo>
                  <a:pt x="1524000" y="386768"/>
                  <a:pt x="1519100" y="304609"/>
                  <a:pt x="1512277" y="222738"/>
                </a:cubicBezTo>
                <a:cubicBezTo>
                  <a:pt x="1511251" y="210424"/>
                  <a:pt x="1506080" y="198622"/>
                  <a:pt x="1500554" y="187569"/>
                </a:cubicBezTo>
                <a:cubicBezTo>
                  <a:pt x="1494253" y="174967"/>
                  <a:pt x="1487071" y="162363"/>
                  <a:pt x="1477108" y="152400"/>
                </a:cubicBezTo>
                <a:cubicBezTo>
                  <a:pt x="1454382" y="129674"/>
                  <a:pt x="1435373" y="126766"/>
                  <a:pt x="1406769" y="117231"/>
                </a:cubicBezTo>
                <a:cubicBezTo>
                  <a:pt x="1395046" y="109415"/>
                  <a:pt x="1384475" y="99506"/>
                  <a:pt x="1371600" y="93784"/>
                </a:cubicBezTo>
                <a:cubicBezTo>
                  <a:pt x="1349016" y="83746"/>
                  <a:pt x="1301262" y="70338"/>
                  <a:pt x="1301262" y="70338"/>
                </a:cubicBezTo>
                <a:lnTo>
                  <a:pt x="1301262" y="0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3A33C6-2A5A-4DE5-841A-B7C498CD95B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9703" y="1700677"/>
            <a:ext cx="6772275" cy="44767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5505BC5-50B0-4EEE-8600-D39A299AF140}"/>
              </a:ext>
            </a:extLst>
          </p:cNvPr>
          <p:cNvSpPr/>
          <p:nvPr/>
        </p:nvSpPr>
        <p:spPr>
          <a:xfrm>
            <a:off x="7573539" y="2655860"/>
            <a:ext cx="1430216" cy="6096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0BF847-AD2C-4016-841F-9054FCBF7B75}"/>
              </a:ext>
            </a:extLst>
          </p:cNvPr>
          <p:cNvSpPr/>
          <p:nvPr/>
        </p:nvSpPr>
        <p:spPr>
          <a:xfrm>
            <a:off x="7684908" y="3826970"/>
            <a:ext cx="1207477" cy="85578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7FE5C7-0D5F-4F76-A2CC-3D6A37256DB5}"/>
              </a:ext>
            </a:extLst>
          </p:cNvPr>
          <p:cNvSpPr/>
          <p:nvPr/>
        </p:nvSpPr>
        <p:spPr>
          <a:xfrm>
            <a:off x="7892243" y="4946583"/>
            <a:ext cx="1207477" cy="59536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B26460-2606-4D36-B480-12E60322515E}"/>
              </a:ext>
            </a:extLst>
          </p:cNvPr>
          <p:cNvSpPr/>
          <p:nvPr/>
        </p:nvSpPr>
        <p:spPr>
          <a:xfrm>
            <a:off x="7081169" y="5488103"/>
            <a:ext cx="1207477" cy="59536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3E347E-8B1A-4F74-BC26-8DCF1DF595E1}"/>
              </a:ext>
            </a:extLst>
          </p:cNvPr>
          <p:cNvSpPr/>
          <p:nvPr/>
        </p:nvSpPr>
        <p:spPr>
          <a:xfrm>
            <a:off x="2707099" y="4567355"/>
            <a:ext cx="1207477" cy="59536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488FAE3-77C3-4A1B-9BDD-022497061425}"/>
              </a:ext>
            </a:extLst>
          </p:cNvPr>
          <p:cNvSpPr/>
          <p:nvPr/>
        </p:nvSpPr>
        <p:spPr>
          <a:xfrm>
            <a:off x="3670235" y="1749219"/>
            <a:ext cx="1519165" cy="1222909"/>
          </a:xfrm>
          <a:custGeom>
            <a:avLst/>
            <a:gdLst>
              <a:gd name="connsiteX0" fmla="*/ 1258143 w 1519165"/>
              <a:gd name="connsiteY0" fmla="*/ 31898 h 1222909"/>
              <a:gd name="connsiteX1" fmla="*/ 1258143 w 1519165"/>
              <a:gd name="connsiteY1" fmla="*/ 31898 h 1222909"/>
              <a:gd name="connsiteX2" fmla="*/ 3501 w 1519165"/>
              <a:gd name="connsiteY2" fmla="*/ 10633 h 1222909"/>
              <a:gd name="connsiteX3" fmla="*/ 24766 w 1519165"/>
              <a:gd name="connsiteY3" fmla="*/ 42531 h 1222909"/>
              <a:gd name="connsiteX4" fmla="*/ 67296 w 1519165"/>
              <a:gd name="connsiteY4" fmla="*/ 531628 h 1222909"/>
              <a:gd name="connsiteX5" fmla="*/ 88561 w 1519165"/>
              <a:gd name="connsiteY5" fmla="*/ 627321 h 1222909"/>
              <a:gd name="connsiteX6" fmla="*/ 120459 w 1519165"/>
              <a:gd name="connsiteY6" fmla="*/ 786810 h 1222909"/>
              <a:gd name="connsiteX7" fmla="*/ 131092 w 1519165"/>
              <a:gd name="connsiteY7" fmla="*/ 818707 h 1222909"/>
              <a:gd name="connsiteX8" fmla="*/ 141724 w 1519165"/>
              <a:gd name="connsiteY8" fmla="*/ 850605 h 1222909"/>
              <a:gd name="connsiteX9" fmla="*/ 173622 w 1519165"/>
              <a:gd name="connsiteY9" fmla="*/ 882503 h 1222909"/>
              <a:gd name="connsiteX10" fmla="*/ 194887 w 1519165"/>
              <a:gd name="connsiteY10" fmla="*/ 946298 h 1222909"/>
              <a:gd name="connsiteX11" fmla="*/ 237417 w 1519165"/>
              <a:gd name="connsiteY11" fmla="*/ 1020726 h 1222909"/>
              <a:gd name="connsiteX12" fmla="*/ 279947 w 1519165"/>
              <a:gd name="connsiteY12" fmla="*/ 1052624 h 1222909"/>
              <a:gd name="connsiteX13" fmla="*/ 301213 w 1519165"/>
              <a:gd name="connsiteY13" fmla="*/ 1073889 h 1222909"/>
              <a:gd name="connsiteX14" fmla="*/ 311845 w 1519165"/>
              <a:gd name="connsiteY14" fmla="*/ 1105786 h 1222909"/>
              <a:gd name="connsiteX15" fmla="*/ 460701 w 1519165"/>
              <a:gd name="connsiteY15" fmla="*/ 1180214 h 1222909"/>
              <a:gd name="connsiteX16" fmla="*/ 556394 w 1519165"/>
              <a:gd name="connsiteY16" fmla="*/ 1222745 h 1222909"/>
              <a:gd name="connsiteX17" fmla="*/ 598924 w 1519165"/>
              <a:gd name="connsiteY17" fmla="*/ 1212112 h 1222909"/>
              <a:gd name="connsiteX18" fmla="*/ 620189 w 1519165"/>
              <a:gd name="connsiteY18" fmla="*/ 1180214 h 1222909"/>
              <a:gd name="connsiteX19" fmla="*/ 737147 w 1519165"/>
              <a:gd name="connsiteY19" fmla="*/ 1084521 h 1222909"/>
              <a:gd name="connsiteX20" fmla="*/ 790310 w 1519165"/>
              <a:gd name="connsiteY20" fmla="*/ 1073889 h 1222909"/>
              <a:gd name="connsiteX21" fmla="*/ 822208 w 1519165"/>
              <a:gd name="connsiteY21" fmla="*/ 978196 h 1222909"/>
              <a:gd name="connsiteX22" fmla="*/ 854106 w 1519165"/>
              <a:gd name="connsiteY22" fmla="*/ 967563 h 1222909"/>
              <a:gd name="connsiteX23" fmla="*/ 917901 w 1519165"/>
              <a:gd name="connsiteY23" fmla="*/ 925033 h 1222909"/>
              <a:gd name="connsiteX24" fmla="*/ 1002961 w 1519165"/>
              <a:gd name="connsiteY24" fmla="*/ 903768 h 1222909"/>
              <a:gd name="connsiteX25" fmla="*/ 1024227 w 1519165"/>
              <a:gd name="connsiteY25" fmla="*/ 765545 h 1222909"/>
              <a:gd name="connsiteX26" fmla="*/ 1045492 w 1519165"/>
              <a:gd name="connsiteY26" fmla="*/ 744279 h 1222909"/>
              <a:gd name="connsiteX27" fmla="*/ 1226245 w 1519165"/>
              <a:gd name="connsiteY27" fmla="*/ 733647 h 1222909"/>
              <a:gd name="connsiteX28" fmla="*/ 1236878 w 1519165"/>
              <a:gd name="connsiteY28" fmla="*/ 701749 h 1222909"/>
              <a:gd name="connsiteX29" fmla="*/ 1268775 w 1519165"/>
              <a:gd name="connsiteY29" fmla="*/ 691117 h 1222909"/>
              <a:gd name="connsiteX30" fmla="*/ 1481427 w 1519165"/>
              <a:gd name="connsiteY30" fmla="*/ 680484 h 1222909"/>
              <a:gd name="connsiteX31" fmla="*/ 1513324 w 1519165"/>
              <a:gd name="connsiteY31" fmla="*/ 669852 h 1222909"/>
              <a:gd name="connsiteX32" fmla="*/ 1481427 w 1519165"/>
              <a:gd name="connsiteY32" fmla="*/ 552893 h 1222909"/>
              <a:gd name="connsiteX33" fmla="*/ 1470794 w 1519165"/>
              <a:gd name="connsiteY33" fmla="*/ 520996 h 1222909"/>
              <a:gd name="connsiteX34" fmla="*/ 1460161 w 1519165"/>
              <a:gd name="connsiteY34" fmla="*/ 276447 h 1222909"/>
              <a:gd name="connsiteX35" fmla="*/ 1438896 w 1519165"/>
              <a:gd name="connsiteY35" fmla="*/ 223284 h 1222909"/>
              <a:gd name="connsiteX36" fmla="*/ 1428264 w 1519165"/>
              <a:gd name="connsiteY36" fmla="*/ 191386 h 1222909"/>
              <a:gd name="connsiteX37" fmla="*/ 1385734 w 1519165"/>
              <a:gd name="connsiteY37" fmla="*/ 159489 h 1222909"/>
              <a:gd name="connsiteX38" fmla="*/ 1364468 w 1519165"/>
              <a:gd name="connsiteY38" fmla="*/ 138224 h 1222909"/>
              <a:gd name="connsiteX39" fmla="*/ 1332571 w 1519165"/>
              <a:gd name="connsiteY39" fmla="*/ 116959 h 1222909"/>
              <a:gd name="connsiteX40" fmla="*/ 1311306 w 1519165"/>
              <a:gd name="connsiteY40" fmla="*/ 95693 h 1222909"/>
              <a:gd name="connsiteX41" fmla="*/ 1247510 w 1519165"/>
              <a:gd name="connsiteY41" fmla="*/ 63796 h 1222909"/>
              <a:gd name="connsiteX42" fmla="*/ 1226245 w 1519165"/>
              <a:gd name="connsiteY42" fmla="*/ 31898 h 1222909"/>
              <a:gd name="connsiteX43" fmla="*/ 1194347 w 1519165"/>
              <a:gd name="connsiteY43" fmla="*/ 0 h 1222909"/>
              <a:gd name="connsiteX44" fmla="*/ 949799 w 1519165"/>
              <a:gd name="connsiteY44" fmla="*/ 276447 h 1222909"/>
              <a:gd name="connsiteX45" fmla="*/ 939166 w 1519165"/>
              <a:gd name="connsiteY45" fmla="*/ 10633 h 1222909"/>
              <a:gd name="connsiteX46" fmla="*/ 1258143 w 1519165"/>
              <a:gd name="connsiteY46" fmla="*/ 31898 h 122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519165" h="1222909">
                <a:moveTo>
                  <a:pt x="1258143" y="31898"/>
                </a:moveTo>
                <a:lnTo>
                  <a:pt x="1258143" y="31898"/>
                </a:lnTo>
                <a:cubicBezTo>
                  <a:pt x="839929" y="24810"/>
                  <a:pt x="421760" y="7027"/>
                  <a:pt x="3501" y="10633"/>
                </a:cubicBezTo>
                <a:cubicBezTo>
                  <a:pt x="-9277" y="10743"/>
                  <a:pt x="23934" y="29779"/>
                  <a:pt x="24766" y="42531"/>
                </a:cubicBezTo>
                <a:cubicBezTo>
                  <a:pt x="56947" y="535961"/>
                  <a:pt x="-74484" y="389848"/>
                  <a:pt x="67296" y="531628"/>
                </a:cubicBezTo>
                <a:cubicBezTo>
                  <a:pt x="74384" y="563526"/>
                  <a:pt x="83189" y="595090"/>
                  <a:pt x="88561" y="627321"/>
                </a:cubicBezTo>
                <a:cubicBezTo>
                  <a:pt x="114776" y="784607"/>
                  <a:pt x="79891" y="665108"/>
                  <a:pt x="120459" y="786810"/>
                </a:cubicBezTo>
                <a:lnTo>
                  <a:pt x="131092" y="818707"/>
                </a:lnTo>
                <a:cubicBezTo>
                  <a:pt x="134636" y="829340"/>
                  <a:pt x="133799" y="842680"/>
                  <a:pt x="141724" y="850605"/>
                </a:cubicBezTo>
                <a:lnTo>
                  <a:pt x="173622" y="882503"/>
                </a:lnTo>
                <a:lnTo>
                  <a:pt x="194887" y="946298"/>
                </a:lnTo>
                <a:cubicBezTo>
                  <a:pt x="207052" y="982793"/>
                  <a:pt x="205233" y="988542"/>
                  <a:pt x="237417" y="1020726"/>
                </a:cubicBezTo>
                <a:cubicBezTo>
                  <a:pt x="249948" y="1033257"/>
                  <a:pt x="266333" y="1041279"/>
                  <a:pt x="279947" y="1052624"/>
                </a:cubicBezTo>
                <a:cubicBezTo>
                  <a:pt x="287648" y="1059042"/>
                  <a:pt x="294124" y="1066801"/>
                  <a:pt x="301213" y="1073889"/>
                </a:cubicBezTo>
                <a:cubicBezTo>
                  <a:pt x="304757" y="1084521"/>
                  <a:pt x="304964" y="1096939"/>
                  <a:pt x="311845" y="1105786"/>
                </a:cubicBezTo>
                <a:cubicBezTo>
                  <a:pt x="375169" y="1187202"/>
                  <a:pt x="365445" y="1168308"/>
                  <a:pt x="460701" y="1180214"/>
                </a:cubicBezTo>
                <a:cubicBezTo>
                  <a:pt x="493427" y="1202031"/>
                  <a:pt x="511739" y="1218279"/>
                  <a:pt x="556394" y="1222745"/>
                </a:cubicBezTo>
                <a:cubicBezTo>
                  <a:pt x="570934" y="1224199"/>
                  <a:pt x="584747" y="1215656"/>
                  <a:pt x="598924" y="1212112"/>
                </a:cubicBezTo>
                <a:cubicBezTo>
                  <a:pt x="606012" y="1201479"/>
                  <a:pt x="611640" y="1189712"/>
                  <a:pt x="620189" y="1180214"/>
                </a:cubicBezTo>
                <a:cubicBezTo>
                  <a:pt x="658530" y="1137613"/>
                  <a:pt x="684601" y="1102036"/>
                  <a:pt x="737147" y="1084521"/>
                </a:cubicBezTo>
                <a:cubicBezTo>
                  <a:pt x="754292" y="1078806"/>
                  <a:pt x="772589" y="1077433"/>
                  <a:pt x="790310" y="1073889"/>
                </a:cubicBezTo>
                <a:cubicBezTo>
                  <a:pt x="795498" y="1042760"/>
                  <a:pt x="793457" y="1001197"/>
                  <a:pt x="822208" y="978196"/>
                </a:cubicBezTo>
                <a:cubicBezTo>
                  <a:pt x="830960" y="971195"/>
                  <a:pt x="844309" y="973006"/>
                  <a:pt x="854106" y="967563"/>
                </a:cubicBezTo>
                <a:cubicBezTo>
                  <a:pt x="876447" y="955151"/>
                  <a:pt x="893107" y="931232"/>
                  <a:pt x="917901" y="925033"/>
                </a:cubicBezTo>
                <a:lnTo>
                  <a:pt x="1002961" y="903768"/>
                </a:lnTo>
                <a:cubicBezTo>
                  <a:pt x="1010050" y="857694"/>
                  <a:pt x="1012216" y="810587"/>
                  <a:pt x="1024227" y="765545"/>
                </a:cubicBezTo>
                <a:cubicBezTo>
                  <a:pt x="1026810" y="755859"/>
                  <a:pt x="1035590" y="745842"/>
                  <a:pt x="1045492" y="744279"/>
                </a:cubicBezTo>
                <a:cubicBezTo>
                  <a:pt x="1105109" y="734866"/>
                  <a:pt x="1165994" y="737191"/>
                  <a:pt x="1226245" y="733647"/>
                </a:cubicBezTo>
                <a:cubicBezTo>
                  <a:pt x="1229789" y="723014"/>
                  <a:pt x="1228953" y="709674"/>
                  <a:pt x="1236878" y="701749"/>
                </a:cubicBezTo>
                <a:cubicBezTo>
                  <a:pt x="1244803" y="693824"/>
                  <a:pt x="1257610" y="692088"/>
                  <a:pt x="1268775" y="691117"/>
                </a:cubicBezTo>
                <a:cubicBezTo>
                  <a:pt x="1339481" y="684969"/>
                  <a:pt x="1410543" y="684028"/>
                  <a:pt x="1481427" y="680484"/>
                </a:cubicBezTo>
                <a:cubicBezTo>
                  <a:pt x="1492059" y="676940"/>
                  <a:pt x="1510893" y="680793"/>
                  <a:pt x="1513324" y="669852"/>
                </a:cubicBezTo>
                <a:cubicBezTo>
                  <a:pt x="1530985" y="590375"/>
                  <a:pt x="1505180" y="600398"/>
                  <a:pt x="1481427" y="552893"/>
                </a:cubicBezTo>
                <a:cubicBezTo>
                  <a:pt x="1476415" y="542869"/>
                  <a:pt x="1474338" y="531628"/>
                  <a:pt x="1470794" y="520996"/>
                </a:cubicBezTo>
                <a:cubicBezTo>
                  <a:pt x="1467250" y="439480"/>
                  <a:pt x="1468853" y="357576"/>
                  <a:pt x="1460161" y="276447"/>
                </a:cubicBezTo>
                <a:cubicBezTo>
                  <a:pt x="1458128" y="257470"/>
                  <a:pt x="1445597" y="241155"/>
                  <a:pt x="1438896" y="223284"/>
                </a:cubicBezTo>
                <a:cubicBezTo>
                  <a:pt x="1434961" y="212790"/>
                  <a:pt x="1435439" y="199996"/>
                  <a:pt x="1428264" y="191386"/>
                </a:cubicBezTo>
                <a:cubicBezTo>
                  <a:pt x="1416920" y="177773"/>
                  <a:pt x="1399348" y="170833"/>
                  <a:pt x="1385734" y="159489"/>
                </a:cubicBezTo>
                <a:cubicBezTo>
                  <a:pt x="1378033" y="153071"/>
                  <a:pt x="1372296" y="144486"/>
                  <a:pt x="1364468" y="138224"/>
                </a:cubicBezTo>
                <a:cubicBezTo>
                  <a:pt x="1354490" y="130241"/>
                  <a:pt x="1342549" y="124942"/>
                  <a:pt x="1332571" y="116959"/>
                </a:cubicBezTo>
                <a:cubicBezTo>
                  <a:pt x="1324743" y="110697"/>
                  <a:pt x="1319807" y="101006"/>
                  <a:pt x="1311306" y="95693"/>
                </a:cubicBezTo>
                <a:cubicBezTo>
                  <a:pt x="1291145" y="83092"/>
                  <a:pt x="1268775" y="74428"/>
                  <a:pt x="1247510" y="63796"/>
                </a:cubicBezTo>
                <a:cubicBezTo>
                  <a:pt x="1240422" y="53163"/>
                  <a:pt x="1234426" y="41715"/>
                  <a:pt x="1226245" y="31898"/>
                </a:cubicBezTo>
                <a:cubicBezTo>
                  <a:pt x="1216619" y="20346"/>
                  <a:pt x="1194347" y="0"/>
                  <a:pt x="1194347" y="0"/>
                </a:cubicBezTo>
                <a:lnTo>
                  <a:pt x="949799" y="276447"/>
                </a:lnTo>
                <a:lnTo>
                  <a:pt x="939166" y="10633"/>
                </a:lnTo>
                <a:lnTo>
                  <a:pt x="1258143" y="31898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9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Get Started with 3D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1251</Words>
  <Application>Microsoft Office PowerPoint</Application>
  <PresentationFormat>Widescreen</PresentationFormat>
  <Paragraphs>139</Paragraphs>
  <Slides>22</Slides>
  <Notes>20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Quattrocento Sans</vt:lpstr>
      <vt:lpstr>Arial</vt:lpstr>
      <vt:lpstr>Get Started with 3D</vt:lpstr>
      <vt:lpstr>Assessing the relative functions of two putative collagenase genes extracted from a clinically-relevant vaginal microbe</vt:lpstr>
      <vt:lpstr>Labor is Induced by the Degradation of the Amniotic Sac</vt:lpstr>
      <vt:lpstr>The Discovery of a Novel Vaginal Microbe</vt:lpstr>
      <vt:lpstr>Gene function cannot be inferred from sequence homology </vt:lpstr>
      <vt:lpstr>Proposal Question </vt:lpstr>
      <vt:lpstr>Overview of Experimental Design</vt:lpstr>
      <vt:lpstr>Genetic Synthesis of Collagenase Genes</vt:lpstr>
      <vt:lpstr>Insertion of Gene into Expression Vector</vt:lpstr>
      <vt:lpstr>Features of Expression Vector</vt:lpstr>
      <vt:lpstr>Transforming JCM159 E. coli Host Cells</vt:lpstr>
      <vt:lpstr>An active T7 RNA Polymerase is required to synthesize target gene</vt:lpstr>
      <vt:lpstr>Preparing Cell Lysate for Protein Purification</vt:lpstr>
      <vt:lpstr>Nickel Coated Metal Beads Bind to Target Proteins</vt:lpstr>
      <vt:lpstr>Magnet used to separate target enzymes from other proteins</vt:lpstr>
      <vt:lpstr>Removal of His-Tags from Purified Protein</vt:lpstr>
      <vt:lpstr>Collagenase Activity Assay</vt:lpstr>
      <vt:lpstr>Sample Results</vt:lpstr>
      <vt:lpstr>Potential implications of “Ca. M. girerdii” colonization </vt:lpstr>
      <vt:lpstr>Supplementary Materials</vt:lpstr>
      <vt:lpstr>IPTG signals the expression of the T7 RNA Polymerase</vt:lpstr>
      <vt:lpstr>An active T7 RNA Polymerase is required to synthesize target gene</vt:lpstr>
      <vt:lpstr>“Ca. M. girerdii” collagenases may function within an operon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the relative functions of two putative collagenase genes extracted from a clinically-relevant vaginal microbe</dc:title>
  <cp:lastModifiedBy>Nana Afia Twumasi-Ankrah</cp:lastModifiedBy>
  <cp:revision>78</cp:revision>
  <dcterms:modified xsi:type="dcterms:W3CDTF">2019-12-12T05:29:19Z</dcterms:modified>
</cp:coreProperties>
</file>