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78" r:id="rId9"/>
    <p:sldId id="265" r:id="rId10"/>
    <p:sldId id="264" r:id="rId11"/>
    <p:sldId id="268" r:id="rId12"/>
    <p:sldId id="279" r:id="rId13"/>
    <p:sldId id="269" r:id="rId14"/>
    <p:sldId id="280" r:id="rId15"/>
    <p:sldId id="271" r:id="rId16"/>
    <p:sldId id="277" r:id="rId17"/>
    <p:sldId id="274" r:id="rId18"/>
    <p:sldId id="275" r:id="rId19"/>
    <p:sldId id="276" r:id="rId20"/>
    <p:sldId id="281" r:id="rId21"/>
    <p:sldId id="282" r:id="rId22"/>
    <p:sldId id="283" r:id="rId23"/>
    <p:sldId id="266" r:id="rId24"/>
    <p:sldId id="284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83728"/>
  </p:normalViewPr>
  <p:slideViewPr>
    <p:cSldViewPr snapToGrid="0" snapToObjects="1">
      <p:cViewPr>
        <p:scale>
          <a:sx n="73" d="100"/>
          <a:sy n="73" d="100"/>
        </p:scale>
        <p:origin x="256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9BC6-9430-EC4C-807C-F7BA7F80B731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883D-897A-124E-8082-39447FA86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8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8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960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6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8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0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08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5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3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02B7-A89B-1748-A6E8-2067AFB1D2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The long-term effects of exposure to lipopolysaccharides on the epigenetic modifications to the CXCL-8 gene from chronic wound samples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D8426-C126-6B47-89A6-BA16F9A6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Sahana Tharakan</a:t>
            </a:r>
          </a:p>
        </p:txBody>
      </p:sp>
    </p:spTree>
    <p:extLst>
      <p:ext uri="{BB962C8B-B14F-4D97-AF65-F5344CB8AC3E}">
        <p14:creationId xmlns:p14="http://schemas.microsoft.com/office/powerpoint/2010/main" val="413403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F891-B34D-7542-9BFE-CB3FE929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360"/>
            <a:ext cx="4888523" cy="1082203"/>
          </a:xfrm>
        </p:spPr>
        <p:txBody>
          <a:bodyPr>
            <a:normAutofit/>
          </a:bodyPr>
          <a:lstStyle/>
          <a:p>
            <a:r>
              <a:rPr lang="en-US" dirty="0"/>
              <a:t>Interleukin-8 (IL-8)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479506-7F91-EC4A-AAB6-E1C1DB9C1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685" y="1128409"/>
            <a:ext cx="6151123" cy="4119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1A7F1-7CBA-714E-9BB8-EB481375CAA7}"/>
              </a:ext>
            </a:extLst>
          </p:cNvPr>
          <p:cNvSpPr txBox="1"/>
          <p:nvPr/>
        </p:nvSpPr>
        <p:spPr>
          <a:xfrm>
            <a:off x="1371600" y="1551563"/>
            <a:ext cx="442608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4400" dirty="0"/>
              <a:t>Proinflammatory cytokine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4400" dirty="0"/>
              <a:t>Located on Chromosome 4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4B6E5-45A7-674F-8B0A-7773CF2A9FCB}"/>
              </a:ext>
            </a:extLst>
          </p:cNvPr>
          <p:cNvSpPr txBox="1"/>
          <p:nvPr/>
        </p:nvSpPr>
        <p:spPr>
          <a:xfrm>
            <a:off x="7271424" y="5529536"/>
            <a:ext cx="428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Promoter region of IL-8 gene</a:t>
            </a:r>
          </a:p>
        </p:txBody>
      </p:sp>
    </p:spTree>
    <p:extLst>
      <p:ext uri="{BB962C8B-B14F-4D97-AF65-F5344CB8AC3E}">
        <p14:creationId xmlns:p14="http://schemas.microsoft.com/office/powerpoint/2010/main" val="218569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5ECA-CBE3-7246-BA2E-1EAB04FB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888" y="593388"/>
            <a:ext cx="3278221" cy="1485900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984C-FA9A-3047-A673-5A7E596C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8" y="2381249"/>
            <a:ext cx="9601200" cy="2095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Are CpG sites in the promoter region of the IL-8 gene in a low methylation state when chronic wounds are exposed to LPS?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7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A615-A3C3-CD4F-92B6-85403722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C7FC-DEB7-D241-A2E4-3255BCA2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4533900"/>
          </a:xfrm>
        </p:spPr>
        <p:txBody>
          <a:bodyPr>
            <a:normAutofit/>
          </a:bodyPr>
          <a:lstStyle/>
          <a:p>
            <a:r>
              <a:rPr lang="en-US" sz="3200" dirty="0"/>
              <a:t>Obtain Samples</a:t>
            </a:r>
          </a:p>
          <a:p>
            <a:r>
              <a:rPr lang="en-US" sz="3200" dirty="0"/>
              <a:t>Isolate Fibroblasts</a:t>
            </a:r>
          </a:p>
          <a:p>
            <a:r>
              <a:rPr lang="en-US" sz="3200" dirty="0"/>
              <a:t>Expose to LPS</a:t>
            </a:r>
          </a:p>
          <a:p>
            <a:r>
              <a:rPr lang="en-US" sz="3200" dirty="0"/>
              <a:t>Extract DNA</a:t>
            </a:r>
          </a:p>
          <a:p>
            <a:r>
              <a:rPr lang="en-US" sz="3200" dirty="0"/>
              <a:t>Bisulfite Conversion</a:t>
            </a:r>
          </a:p>
          <a:p>
            <a:r>
              <a:rPr lang="en-US" sz="3200" dirty="0"/>
              <a:t>Methylation-Specific Polymerase Chain Reaction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D574-2F02-D742-B5FC-A5BBA7C8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Expose Fibroblasts to 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7D1C0-DE9F-7B40-A5C6-CE355D1E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6103250" cy="4134255"/>
          </a:xfrm>
        </p:spPr>
        <p:txBody>
          <a:bodyPr>
            <a:normAutofit/>
          </a:bodyPr>
          <a:lstStyle/>
          <a:p>
            <a:r>
              <a:rPr lang="en-US" sz="3200" dirty="0"/>
              <a:t>Tissue Biopsies</a:t>
            </a:r>
          </a:p>
          <a:p>
            <a:r>
              <a:rPr lang="en-US" sz="3200" dirty="0"/>
              <a:t>Isolate fibroblasts (enzymes)</a:t>
            </a:r>
          </a:p>
          <a:p>
            <a:r>
              <a:rPr lang="en-US" sz="3200" dirty="0"/>
              <a:t>Expose to LPS 24, 48, 72 hours</a:t>
            </a:r>
          </a:p>
          <a:p>
            <a:r>
              <a:rPr lang="en-US" sz="3200" dirty="0"/>
              <a:t>DNA Extraction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i="0" dirty="0"/>
          </a:p>
          <a:p>
            <a:pPr lvl="1"/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41112-17E6-A44E-9016-8293D073D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3" r="28043" b="-3799"/>
          <a:stretch/>
        </p:blipFill>
        <p:spPr>
          <a:xfrm>
            <a:off x="7338663" y="2273093"/>
            <a:ext cx="4717150" cy="3607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7E141A-7037-6C43-A16B-EA30196A5553}"/>
              </a:ext>
            </a:extLst>
          </p:cNvPr>
          <p:cNvSpPr/>
          <p:nvPr/>
        </p:nvSpPr>
        <p:spPr>
          <a:xfrm rot="2143986">
            <a:off x="10837887" y="3892699"/>
            <a:ext cx="269825" cy="920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FD7DD-DA96-8048-B72F-A38A2DBB7321}"/>
              </a:ext>
            </a:extLst>
          </p:cNvPr>
          <p:cNvSpPr/>
          <p:nvPr/>
        </p:nvSpPr>
        <p:spPr>
          <a:xfrm rot="5400000">
            <a:off x="11392143" y="3440159"/>
            <a:ext cx="406488" cy="920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089D-DEE1-084F-A8A9-630C8E68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621" y="685800"/>
            <a:ext cx="5262664" cy="948447"/>
          </a:xfrm>
        </p:spPr>
        <p:txBody>
          <a:bodyPr/>
          <a:lstStyle/>
          <a:p>
            <a:r>
              <a:rPr lang="en-US" dirty="0"/>
              <a:t>Bisulfite Conversion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F9769-1633-E14C-97B3-B4D3FF5F8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202"/>
          <a:stretch/>
        </p:blipFill>
        <p:spPr>
          <a:xfrm>
            <a:off x="2590800" y="1397179"/>
            <a:ext cx="8440366" cy="2192686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A98A2A-E420-40B1-B965-789737FB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31"/>
          <a:stretch/>
        </p:blipFill>
        <p:spPr>
          <a:xfrm>
            <a:off x="2596443" y="4210759"/>
            <a:ext cx="8440366" cy="2068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FB966-5385-453B-A20A-B639F36DFA59}"/>
              </a:ext>
            </a:extLst>
          </p:cNvPr>
          <p:cNvSpPr txBox="1"/>
          <p:nvPr/>
        </p:nvSpPr>
        <p:spPr>
          <a:xfrm>
            <a:off x="3194757" y="344310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10B82-E8B7-4FD4-A3E9-43595EBD684C}"/>
              </a:ext>
            </a:extLst>
          </p:cNvPr>
          <p:cNvSpPr txBox="1"/>
          <p:nvPr/>
        </p:nvSpPr>
        <p:spPr>
          <a:xfrm>
            <a:off x="10301118" y="342617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5FD46-A820-4D47-9B0E-E2B37C897058}"/>
              </a:ext>
            </a:extLst>
          </p:cNvPr>
          <p:cNvSpPr txBox="1"/>
          <p:nvPr/>
        </p:nvSpPr>
        <p:spPr>
          <a:xfrm>
            <a:off x="3053642" y="6022622"/>
            <a:ext cx="87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Me</a:t>
            </a:r>
            <a:r>
              <a:rPr lang="en-US" sz="2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C</a:t>
            </a:r>
            <a:endParaRPr lang="en-US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7AE33-C00E-4C4B-A423-56502BB000E2}"/>
              </a:ext>
            </a:extLst>
          </p:cNvPr>
          <p:cNvSpPr txBox="1"/>
          <p:nvPr/>
        </p:nvSpPr>
        <p:spPr>
          <a:xfrm>
            <a:off x="10137426" y="6016979"/>
            <a:ext cx="87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Me</a:t>
            </a:r>
            <a:r>
              <a:rPr lang="en-US" sz="2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C</a:t>
            </a:r>
            <a:endParaRPr lang="en-US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D1CBA7-61E1-432B-BBFB-BB4438F3B8D1}"/>
              </a:ext>
            </a:extLst>
          </p:cNvPr>
          <p:cNvSpPr/>
          <p:nvPr/>
        </p:nvSpPr>
        <p:spPr>
          <a:xfrm>
            <a:off x="3749437" y="3567288"/>
            <a:ext cx="6521930" cy="274861"/>
          </a:xfrm>
          <a:prstGeom prst="rightArrow">
            <a:avLst/>
          </a:prstGeom>
          <a:gradFill flip="none" rotWithShape="1">
            <a:gsLst>
              <a:gs pos="0">
                <a:srgbClr val="00FF00"/>
              </a:gs>
              <a:gs pos="100000">
                <a:srgbClr val="00FF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620949-2BDB-406B-90A1-04D98821A2B7}"/>
              </a:ext>
            </a:extLst>
          </p:cNvPr>
          <p:cNvSpPr/>
          <p:nvPr/>
        </p:nvSpPr>
        <p:spPr>
          <a:xfrm>
            <a:off x="3946789" y="6090354"/>
            <a:ext cx="6048200" cy="274861"/>
          </a:xfrm>
          <a:prstGeom prst="rightArrow">
            <a:avLst/>
          </a:prstGeom>
          <a:gradFill flip="none" rotWithShape="1">
            <a:gsLst>
              <a:gs pos="0">
                <a:srgbClr val="00FF00"/>
              </a:gs>
              <a:gs pos="100000">
                <a:srgbClr val="00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19FD-C8B8-D74E-93E6-F2AFBE49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Methylation-Specific Polymerase Chain Reaction (MS-PCR): Methylated Primers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552D322-8C58-C946-A425-5FEE2AE53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813863" y="2174507"/>
            <a:ext cx="6716673" cy="4490951"/>
          </a:xfrm>
        </p:spPr>
      </p:pic>
    </p:spTree>
    <p:extLst>
      <p:ext uri="{BB962C8B-B14F-4D97-AF65-F5344CB8AC3E}">
        <p14:creationId xmlns:p14="http://schemas.microsoft.com/office/powerpoint/2010/main" val="403280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19FD-C8B8-D74E-93E6-F2AFBE49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Methylation-Specific Polymerase Chain Reaction (MS-PCR): Unmethylated Primers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552D322-8C58-C946-A425-5FEE2AE53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832047" y="2173566"/>
            <a:ext cx="6680305" cy="4492833"/>
          </a:xfrm>
        </p:spPr>
      </p:pic>
    </p:spTree>
    <p:extLst>
      <p:ext uri="{BB962C8B-B14F-4D97-AF65-F5344CB8AC3E}">
        <p14:creationId xmlns:p14="http://schemas.microsoft.com/office/powerpoint/2010/main" val="131321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52" y="1982522"/>
            <a:ext cx="2911371" cy="3245421"/>
          </a:xfrm>
        </p:spPr>
        <p:txBody>
          <a:bodyPr>
            <a:normAutofit/>
          </a:bodyPr>
          <a:lstStyle/>
          <a:p>
            <a:r>
              <a:rPr lang="en-US" dirty="0"/>
              <a:t>MS-PCR: Annealing - Methylated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B40C8C3-AFAB-E547-9F4B-81185C5902AF}"/>
              </a:ext>
            </a:extLst>
          </p:cNvPr>
          <p:cNvSpPr/>
          <p:nvPr/>
        </p:nvSpPr>
        <p:spPr>
          <a:xfrm>
            <a:off x="5158537" y="3247444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D863E082-561C-8A4D-AFBC-AF5D2BF73C1E}"/>
              </a:ext>
            </a:extLst>
          </p:cNvPr>
          <p:cNvSpPr/>
          <p:nvPr/>
        </p:nvSpPr>
        <p:spPr>
          <a:xfrm>
            <a:off x="4889770" y="2862999"/>
            <a:ext cx="1150738" cy="1025736"/>
          </a:xfrm>
          <a:prstGeom prst="noSmoking">
            <a:avLst>
              <a:gd name="adj" fmla="val 5814"/>
            </a:avLst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59" y="2410320"/>
            <a:ext cx="3083790" cy="812260"/>
          </a:xfrm>
        </p:spPr>
        <p:txBody>
          <a:bodyPr>
            <a:noAutofit/>
          </a:bodyPr>
          <a:lstStyle/>
          <a:p>
            <a:r>
              <a:rPr lang="en-US" dirty="0"/>
              <a:t>MS-PCR: Elongation - Methylated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Left Arrow 3">
            <a:extLst>
              <a:ext uri="{FF2B5EF4-FFF2-40B4-BE49-F238E27FC236}">
                <a16:creationId xmlns:a16="http://schemas.microsoft.com/office/drawing/2014/main" id="{75B8A7DF-4E26-724F-9B6C-4FF4763B9225}"/>
              </a:ext>
            </a:extLst>
          </p:cNvPr>
          <p:cNvSpPr/>
          <p:nvPr/>
        </p:nvSpPr>
        <p:spPr>
          <a:xfrm>
            <a:off x="3561946" y="2159530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Arrow 49">
            <a:extLst>
              <a:ext uri="{FF2B5EF4-FFF2-40B4-BE49-F238E27FC236}">
                <a16:creationId xmlns:a16="http://schemas.microsoft.com/office/drawing/2014/main" id="{B9EAE395-4DD4-F247-8F7B-2F31118A86A4}"/>
              </a:ext>
            </a:extLst>
          </p:cNvPr>
          <p:cNvSpPr/>
          <p:nvPr/>
        </p:nvSpPr>
        <p:spPr>
          <a:xfrm rot="10800000">
            <a:off x="4708193" y="4160167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5C6F3D-3DAF-0F45-BEEE-751E5FF518C3}"/>
              </a:ext>
            </a:extLst>
          </p:cNvPr>
          <p:cNvCxnSpPr/>
          <p:nvPr/>
        </p:nvCxnSpPr>
        <p:spPr>
          <a:xfrm>
            <a:off x="5094058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69C78C-C745-5A41-9198-036C4B36F0D1}"/>
              </a:ext>
            </a:extLst>
          </p:cNvPr>
          <p:cNvCxnSpPr/>
          <p:nvPr/>
        </p:nvCxnSpPr>
        <p:spPr>
          <a:xfrm>
            <a:off x="491896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059D17-91E5-694A-9353-7114F37A5A07}"/>
              </a:ext>
            </a:extLst>
          </p:cNvPr>
          <p:cNvCxnSpPr/>
          <p:nvPr/>
        </p:nvCxnSpPr>
        <p:spPr>
          <a:xfrm>
            <a:off x="476818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41AED8-DC91-FE43-AE39-A484CC3DFB27}"/>
              </a:ext>
            </a:extLst>
          </p:cNvPr>
          <p:cNvCxnSpPr/>
          <p:nvPr/>
        </p:nvCxnSpPr>
        <p:spPr>
          <a:xfrm>
            <a:off x="5317794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6394E3-03CF-054E-B9CB-AE617BFF779E}"/>
              </a:ext>
            </a:extLst>
          </p:cNvPr>
          <p:cNvCxnSpPr/>
          <p:nvPr/>
        </p:nvCxnSpPr>
        <p:spPr>
          <a:xfrm>
            <a:off x="5496133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EE2185-F190-7546-BD4B-A4FB1D683271}"/>
              </a:ext>
            </a:extLst>
          </p:cNvPr>
          <p:cNvCxnSpPr/>
          <p:nvPr/>
        </p:nvCxnSpPr>
        <p:spPr>
          <a:xfrm>
            <a:off x="5679332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5C0928-8218-934B-B4B5-C150AE58111C}"/>
              </a:ext>
            </a:extLst>
          </p:cNvPr>
          <p:cNvCxnSpPr/>
          <p:nvPr/>
        </p:nvCxnSpPr>
        <p:spPr>
          <a:xfrm>
            <a:off x="5892536" y="443539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88504-CE97-324B-9D75-FAEEC720B96A}"/>
              </a:ext>
            </a:extLst>
          </p:cNvPr>
          <p:cNvCxnSpPr/>
          <p:nvPr/>
        </p:nvCxnSpPr>
        <p:spPr>
          <a:xfrm>
            <a:off x="6096000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EE63F7-2242-354B-928E-3CD06422FA8C}"/>
              </a:ext>
            </a:extLst>
          </p:cNvPr>
          <p:cNvCxnSpPr/>
          <p:nvPr/>
        </p:nvCxnSpPr>
        <p:spPr>
          <a:xfrm>
            <a:off x="6261372" y="44216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E1E073-EC0B-6545-A57E-B7032929D31B}"/>
              </a:ext>
            </a:extLst>
          </p:cNvPr>
          <p:cNvCxnSpPr/>
          <p:nvPr/>
        </p:nvCxnSpPr>
        <p:spPr>
          <a:xfrm>
            <a:off x="6425127" y="441269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D20717-194B-B541-A8B4-A7914AA00947}"/>
              </a:ext>
            </a:extLst>
          </p:cNvPr>
          <p:cNvCxnSpPr/>
          <p:nvPr/>
        </p:nvCxnSpPr>
        <p:spPr>
          <a:xfrm>
            <a:off x="4182896" y="197955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B5E574-7315-7A42-830A-09CAA0314687}"/>
              </a:ext>
            </a:extLst>
          </p:cNvPr>
          <p:cNvCxnSpPr/>
          <p:nvPr/>
        </p:nvCxnSpPr>
        <p:spPr>
          <a:xfrm>
            <a:off x="4340160" y="199049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F1E648-D38A-CB46-8D3B-7E1DD38B3ED0}"/>
              </a:ext>
            </a:extLst>
          </p:cNvPr>
          <p:cNvCxnSpPr/>
          <p:nvPr/>
        </p:nvCxnSpPr>
        <p:spPr>
          <a:xfrm>
            <a:off x="4490939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9F8D16F-7D08-394A-8AA1-10DC621293C2}"/>
              </a:ext>
            </a:extLst>
          </p:cNvPr>
          <p:cNvCxnSpPr/>
          <p:nvPr/>
        </p:nvCxnSpPr>
        <p:spPr>
          <a:xfrm>
            <a:off x="4643337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B6DD55-C250-384E-85E9-FCC24B13284E}"/>
              </a:ext>
            </a:extLst>
          </p:cNvPr>
          <p:cNvCxnSpPr/>
          <p:nvPr/>
        </p:nvCxnSpPr>
        <p:spPr>
          <a:xfrm>
            <a:off x="48330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EEF72D-2E68-C24F-8513-4311187CC2C0}"/>
              </a:ext>
            </a:extLst>
          </p:cNvPr>
          <p:cNvCxnSpPr/>
          <p:nvPr/>
        </p:nvCxnSpPr>
        <p:spPr>
          <a:xfrm>
            <a:off x="5000032" y="197956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B74C12-4F2F-4145-8C43-DC688897A970}"/>
              </a:ext>
            </a:extLst>
          </p:cNvPr>
          <p:cNvCxnSpPr/>
          <p:nvPr/>
        </p:nvCxnSpPr>
        <p:spPr>
          <a:xfrm>
            <a:off x="51913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7E7741-114F-994A-9B8D-3B73A00F0D26}"/>
              </a:ext>
            </a:extLst>
          </p:cNvPr>
          <p:cNvCxnSpPr/>
          <p:nvPr/>
        </p:nvCxnSpPr>
        <p:spPr>
          <a:xfrm>
            <a:off x="5366428" y="199173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073EB1-4CC3-FF47-8783-0D5205927413}"/>
              </a:ext>
            </a:extLst>
          </p:cNvPr>
          <p:cNvCxnSpPr/>
          <p:nvPr/>
        </p:nvCxnSpPr>
        <p:spPr>
          <a:xfrm>
            <a:off x="5567468" y="199173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F11F8BE-36D4-4F4D-A045-22F5677185F7}"/>
              </a:ext>
            </a:extLst>
          </p:cNvPr>
          <p:cNvCxnSpPr/>
          <p:nvPr/>
        </p:nvCxnSpPr>
        <p:spPr>
          <a:xfrm>
            <a:off x="5727970" y="198401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AF8B8E-121B-E747-8A07-F2BD7B57E3B1}"/>
              </a:ext>
            </a:extLst>
          </p:cNvPr>
          <p:cNvCxnSpPr/>
          <p:nvPr/>
        </p:nvCxnSpPr>
        <p:spPr>
          <a:xfrm>
            <a:off x="5892536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5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20" y="2686466"/>
            <a:ext cx="2256565" cy="812260"/>
          </a:xfrm>
        </p:spPr>
        <p:txBody>
          <a:bodyPr>
            <a:noAutofit/>
          </a:bodyPr>
          <a:lstStyle/>
          <a:p>
            <a:r>
              <a:rPr lang="en-US" dirty="0"/>
              <a:t>MS-PCR: Repeat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Left Arrow 3">
            <a:extLst>
              <a:ext uri="{FF2B5EF4-FFF2-40B4-BE49-F238E27FC236}">
                <a16:creationId xmlns:a16="http://schemas.microsoft.com/office/drawing/2014/main" id="{75B8A7DF-4E26-724F-9B6C-4FF4763B9225}"/>
              </a:ext>
            </a:extLst>
          </p:cNvPr>
          <p:cNvSpPr/>
          <p:nvPr/>
        </p:nvSpPr>
        <p:spPr>
          <a:xfrm>
            <a:off x="3561946" y="2159530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Arrow 49">
            <a:extLst>
              <a:ext uri="{FF2B5EF4-FFF2-40B4-BE49-F238E27FC236}">
                <a16:creationId xmlns:a16="http://schemas.microsoft.com/office/drawing/2014/main" id="{B9EAE395-4DD4-F247-8F7B-2F31118A86A4}"/>
              </a:ext>
            </a:extLst>
          </p:cNvPr>
          <p:cNvSpPr/>
          <p:nvPr/>
        </p:nvSpPr>
        <p:spPr>
          <a:xfrm rot="10800000">
            <a:off x="4708193" y="4160167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5C6F3D-3DAF-0F45-BEEE-751E5FF518C3}"/>
              </a:ext>
            </a:extLst>
          </p:cNvPr>
          <p:cNvCxnSpPr/>
          <p:nvPr/>
        </p:nvCxnSpPr>
        <p:spPr>
          <a:xfrm>
            <a:off x="5094058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69C78C-C745-5A41-9198-036C4B36F0D1}"/>
              </a:ext>
            </a:extLst>
          </p:cNvPr>
          <p:cNvCxnSpPr/>
          <p:nvPr/>
        </p:nvCxnSpPr>
        <p:spPr>
          <a:xfrm>
            <a:off x="491896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059D17-91E5-694A-9353-7114F37A5A07}"/>
              </a:ext>
            </a:extLst>
          </p:cNvPr>
          <p:cNvCxnSpPr/>
          <p:nvPr/>
        </p:nvCxnSpPr>
        <p:spPr>
          <a:xfrm>
            <a:off x="476818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41AED8-DC91-FE43-AE39-A484CC3DFB27}"/>
              </a:ext>
            </a:extLst>
          </p:cNvPr>
          <p:cNvCxnSpPr/>
          <p:nvPr/>
        </p:nvCxnSpPr>
        <p:spPr>
          <a:xfrm>
            <a:off x="5317794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6394E3-03CF-054E-B9CB-AE617BFF779E}"/>
              </a:ext>
            </a:extLst>
          </p:cNvPr>
          <p:cNvCxnSpPr/>
          <p:nvPr/>
        </p:nvCxnSpPr>
        <p:spPr>
          <a:xfrm>
            <a:off x="5496133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EE2185-F190-7546-BD4B-A4FB1D683271}"/>
              </a:ext>
            </a:extLst>
          </p:cNvPr>
          <p:cNvCxnSpPr/>
          <p:nvPr/>
        </p:nvCxnSpPr>
        <p:spPr>
          <a:xfrm>
            <a:off x="5679332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5C0928-8218-934B-B4B5-C150AE58111C}"/>
              </a:ext>
            </a:extLst>
          </p:cNvPr>
          <p:cNvCxnSpPr/>
          <p:nvPr/>
        </p:nvCxnSpPr>
        <p:spPr>
          <a:xfrm>
            <a:off x="5892536" y="443539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88504-CE97-324B-9D75-FAEEC720B96A}"/>
              </a:ext>
            </a:extLst>
          </p:cNvPr>
          <p:cNvCxnSpPr/>
          <p:nvPr/>
        </p:nvCxnSpPr>
        <p:spPr>
          <a:xfrm>
            <a:off x="6096000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EE63F7-2242-354B-928E-3CD06422FA8C}"/>
              </a:ext>
            </a:extLst>
          </p:cNvPr>
          <p:cNvCxnSpPr/>
          <p:nvPr/>
        </p:nvCxnSpPr>
        <p:spPr>
          <a:xfrm>
            <a:off x="6261372" y="44216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E1E073-EC0B-6545-A57E-B7032929D31B}"/>
              </a:ext>
            </a:extLst>
          </p:cNvPr>
          <p:cNvCxnSpPr/>
          <p:nvPr/>
        </p:nvCxnSpPr>
        <p:spPr>
          <a:xfrm>
            <a:off x="6425127" y="441269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D20717-194B-B541-A8B4-A7914AA00947}"/>
              </a:ext>
            </a:extLst>
          </p:cNvPr>
          <p:cNvCxnSpPr/>
          <p:nvPr/>
        </p:nvCxnSpPr>
        <p:spPr>
          <a:xfrm>
            <a:off x="4182896" y="197955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B5E574-7315-7A42-830A-09CAA0314687}"/>
              </a:ext>
            </a:extLst>
          </p:cNvPr>
          <p:cNvCxnSpPr/>
          <p:nvPr/>
        </p:nvCxnSpPr>
        <p:spPr>
          <a:xfrm>
            <a:off x="4340160" y="199049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F1E648-D38A-CB46-8D3B-7E1DD38B3ED0}"/>
              </a:ext>
            </a:extLst>
          </p:cNvPr>
          <p:cNvCxnSpPr/>
          <p:nvPr/>
        </p:nvCxnSpPr>
        <p:spPr>
          <a:xfrm>
            <a:off x="4490939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9F8D16F-7D08-394A-8AA1-10DC621293C2}"/>
              </a:ext>
            </a:extLst>
          </p:cNvPr>
          <p:cNvCxnSpPr/>
          <p:nvPr/>
        </p:nvCxnSpPr>
        <p:spPr>
          <a:xfrm>
            <a:off x="4643337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B6DD55-C250-384E-85E9-FCC24B13284E}"/>
              </a:ext>
            </a:extLst>
          </p:cNvPr>
          <p:cNvCxnSpPr/>
          <p:nvPr/>
        </p:nvCxnSpPr>
        <p:spPr>
          <a:xfrm>
            <a:off x="48330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EEF72D-2E68-C24F-8513-4311187CC2C0}"/>
              </a:ext>
            </a:extLst>
          </p:cNvPr>
          <p:cNvCxnSpPr/>
          <p:nvPr/>
        </p:nvCxnSpPr>
        <p:spPr>
          <a:xfrm>
            <a:off x="5000032" y="197956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B74C12-4F2F-4145-8C43-DC688897A970}"/>
              </a:ext>
            </a:extLst>
          </p:cNvPr>
          <p:cNvCxnSpPr/>
          <p:nvPr/>
        </p:nvCxnSpPr>
        <p:spPr>
          <a:xfrm>
            <a:off x="51913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7E7741-114F-994A-9B8D-3B73A00F0D26}"/>
              </a:ext>
            </a:extLst>
          </p:cNvPr>
          <p:cNvCxnSpPr/>
          <p:nvPr/>
        </p:nvCxnSpPr>
        <p:spPr>
          <a:xfrm>
            <a:off x="5366428" y="199173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073EB1-4CC3-FF47-8783-0D5205927413}"/>
              </a:ext>
            </a:extLst>
          </p:cNvPr>
          <p:cNvCxnSpPr/>
          <p:nvPr/>
        </p:nvCxnSpPr>
        <p:spPr>
          <a:xfrm>
            <a:off x="5567468" y="199173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F11F8BE-36D4-4F4D-A045-22F5677185F7}"/>
              </a:ext>
            </a:extLst>
          </p:cNvPr>
          <p:cNvCxnSpPr/>
          <p:nvPr/>
        </p:nvCxnSpPr>
        <p:spPr>
          <a:xfrm>
            <a:off x="5727970" y="198401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AF8B8E-121B-E747-8A07-F2BD7B57E3B1}"/>
              </a:ext>
            </a:extLst>
          </p:cNvPr>
          <p:cNvCxnSpPr/>
          <p:nvPr/>
        </p:nvCxnSpPr>
        <p:spPr>
          <a:xfrm>
            <a:off x="5892536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316CDCC-8322-5B40-9BC7-596F917ECA69}"/>
              </a:ext>
            </a:extLst>
          </p:cNvPr>
          <p:cNvCxnSpPr>
            <a:cxnSpLocks/>
          </p:cNvCxnSpPr>
          <p:nvPr/>
        </p:nvCxnSpPr>
        <p:spPr>
          <a:xfrm flipV="1">
            <a:off x="6786663" y="1765824"/>
            <a:ext cx="674452" cy="228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D57B94E-A2F3-5A4E-99F0-97D0E465E96A}"/>
              </a:ext>
            </a:extLst>
          </p:cNvPr>
          <p:cNvCxnSpPr>
            <a:cxnSpLocks/>
          </p:cNvCxnSpPr>
          <p:nvPr/>
        </p:nvCxnSpPr>
        <p:spPr>
          <a:xfrm flipV="1">
            <a:off x="7195224" y="4160167"/>
            <a:ext cx="680134" cy="369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B3AF08A-639A-FE48-96F3-C7D739A9B580}"/>
              </a:ext>
            </a:extLst>
          </p:cNvPr>
          <p:cNvCxnSpPr>
            <a:cxnSpLocks/>
          </p:cNvCxnSpPr>
          <p:nvPr/>
        </p:nvCxnSpPr>
        <p:spPr>
          <a:xfrm>
            <a:off x="7195224" y="4834086"/>
            <a:ext cx="680134" cy="31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AAF56D7-6EEC-204B-A33B-E45EA6516FA8}"/>
              </a:ext>
            </a:extLst>
          </p:cNvPr>
          <p:cNvCxnSpPr>
            <a:cxnSpLocks/>
          </p:cNvCxnSpPr>
          <p:nvPr/>
        </p:nvCxnSpPr>
        <p:spPr>
          <a:xfrm>
            <a:off x="6768830" y="2432343"/>
            <a:ext cx="692285" cy="3412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758E3DB-F62D-854F-878F-DCEC4C05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92" y="719209"/>
            <a:ext cx="3332551" cy="9323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749247-C370-FC4B-8D40-7AE652D4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89" y="5135111"/>
            <a:ext cx="3332551" cy="116639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7ED50B2-E295-1B4E-B964-CA3BD3F3E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064" y="2313779"/>
            <a:ext cx="2908174" cy="54062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F9B777B-74E3-254F-9C1D-71F918AFEFEF}"/>
              </a:ext>
            </a:extLst>
          </p:cNvPr>
          <p:cNvSpPr/>
          <p:nvPr/>
        </p:nvSpPr>
        <p:spPr>
          <a:xfrm>
            <a:off x="9345435" y="2863969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96A0EA8-D023-4747-83E3-8B3BA878779D}"/>
              </a:ext>
            </a:extLst>
          </p:cNvPr>
          <p:cNvSpPr/>
          <p:nvPr/>
        </p:nvSpPr>
        <p:spPr>
          <a:xfrm>
            <a:off x="7656064" y="2854401"/>
            <a:ext cx="1689371" cy="184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12FFCC7-454F-C345-A0C0-542C422B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75358" y="4092608"/>
            <a:ext cx="3001682" cy="55800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BB02403-9788-4B48-A1B8-DDE9D3FC6341}"/>
              </a:ext>
            </a:extLst>
          </p:cNvPr>
          <p:cNvSpPr/>
          <p:nvPr/>
        </p:nvSpPr>
        <p:spPr>
          <a:xfrm>
            <a:off x="8479681" y="3906472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BE5C0B-99AE-3745-80F7-1D90F8172A42}"/>
              </a:ext>
            </a:extLst>
          </p:cNvPr>
          <p:cNvSpPr/>
          <p:nvPr/>
        </p:nvSpPr>
        <p:spPr>
          <a:xfrm>
            <a:off x="9063338" y="3903895"/>
            <a:ext cx="1689371" cy="184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1043CF-AB39-C042-9913-252B42D2C791}"/>
              </a:ext>
            </a:extLst>
          </p:cNvPr>
          <p:cNvCxnSpPr>
            <a:cxnSpLocks/>
          </p:cNvCxnSpPr>
          <p:nvPr/>
        </p:nvCxnSpPr>
        <p:spPr>
          <a:xfrm flipV="1">
            <a:off x="10877040" y="537895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1240271-7A6B-5D45-8BB7-E8CB2222F5FC}"/>
              </a:ext>
            </a:extLst>
          </p:cNvPr>
          <p:cNvCxnSpPr>
            <a:cxnSpLocks/>
          </p:cNvCxnSpPr>
          <p:nvPr/>
        </p:nvCxnSpPr>
        <p:spPr>
          <a:xfrm flipV="1">
            <a:off x="10864070" y="3488436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2A23F88-6A57-264F-9E67-F1215CDAD7B8}"/>
              </a:ext>
            </a:extLst>
          </p:cNvPr>
          <p:cNvCxnSpPr>
            <a:cxnSpLocks/>
          </p:cNvCxnSpPr>
          <p:nvPr/>
        </p:nvCxnSpPr>
        <p:spPr>
          <a:xfrm flipV="1">
            <a:off x="10630605" y="1977795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05D90BE-3301-5445-8AD8-8E9C924521FD}"/>
              </a:ext>
            </a:extLst>
          </p:cNvPr>
          <p:cNvCxnSpPr>
            <a:cxnSpLocks/>
          </p:cNvCxnSpPr>
          <p:nvPr/>
        </p:nvCxnSpPr>
        <p:spPr>
          <a:xfrm flipV="1">
            <a:off x="11303540" y="4784381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D3C68C-1F66-5443-959C-A9137627B5E6}"/>
              </a:ext>
            </a:extLst>
          </p:cNvPr>
          <p:cNvCxnSpPr>
            <a:cxnSpLocks/>
          </p:cNvCxnSpPr>
          <p:nvPr/>
        </p:nvCxnSpPr>
        <p:spPr>
          <a:xfrm>
            <a:off x="10581970" y="2923721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884ADED-4FC0-F640-AB9D-1702D68B38FB}"/>
              </a:ext>
            </a:extLst>
          </p:cNvPr>
          <p:cNvCxnSpPr>
            <a:cxnSpLocks/>
          </p:cNvCxnSpPr>
          <p:nvPr/>
        </p:nvCxnSpPr>
        <p:spPr>
          <a:xfrm>
            <a:off x="10881605" y="1344454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CAC3E55-AC1E-9047-A77D-0676FBDDC659}"/>
              </a:ext>
            </a:extLst>
          </p:cNvPr>
          <p:cNvCxnSpPr>
            <a:cxnSpLocks/>
          </p:cNvCxnSpPr>
          <p:nvPr/>
        </p:nvCxnSpPr>
        <p:spPr>
          <a:xfrm>
            <a:off x="11238596" y="5859858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7D42EF4-9865-484F-BA08-56A1FF1196FE}"/>
              </a:ext>
            </a:extLst>
          </p:cNvPr>
          <p:cNvCxnSpPr>
            <a:cxnSpLocks/>
          </p:cNvCxnSpPr>
          <p:nvPr/>
        </p:nvCxnSpPr>
        <p:spPr>
          <a:xfrm>
            <a:off x="10864070" y="4388659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E87B3136-C0DA-FF46-B0CC-557B7AFA8F8A}"/>
              </a:ext>
            </a:extLst>
          </p:cNvPr>
          <p:cNvSpPr/>
          <p:nvPr/>
        </p:nvSpPr>
        <p:spPr>
          <a:xfrm>
            <a:off x="10166560" y="1363476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209F64-8301-564C-B5E2-AAFA27983FD9}"/>
              </a:ext>
            </a:extLst>
          </p:cNvPr>
          <p:cNvSpPr/>
          <p:nvPr/>
        </p:nvSpPr>
        <p:spPr>
          <a:xfrm>
            <a:off x="7696963" y="2450358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44AB7CF-37F5-4C4B-9A9B-DD7C80502B3E}"/>
              </a:ext>
            </a:extLst>
          </p:cNvPr>
          <p:cNvSpPr/>
          <p:nvPr/>
        </p:nvSpPr>
        <p:spPr>
          <a:xfrm>
            <a:off x="10243114" y="4342129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E0A52CF-CC3E-A44D-BDD9-179733E97CA0}"/>
              </a:ext>
            </a:extLst>
          </p:cNvPr>
          <p:cNvSpPr/>
          <p:nvPr/>
        </p:nvSpPr>
        <p:spPr>
          <a:xfrm>
            <a:off x="8123511" y="5309667"/>
            <a:ext cx="647998" cy="1747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4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A06F-FC44-4C42-AF7C-BB19C30C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0"/>
            <a:ext cx="8001000" cy="838200"/>
          </a:xfrm>
        </p:spPr>
        <p:txBody>
          <a:bodyPr/>
          <a:lstStyle/>
          <a:p>
            <a:r>
              <a:rPr lang="en-US" dirty="0"/>
              <a:t>Normal Stages of Wound Healing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37AB7-6C7E-8149-8337-27C6A3BAC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838200"/>
            <a:ext cx="6400800" cy="5725120"/>
          </a:xfrm>
        </p:spPr>
      </p:pic>
    </p:spTree>
    <p:extLst>
      <p:ext uri="{BB962C8B-B14F-4D97-AF65-F5344CB8AC3E}">
        <p14:creationId xmlns:p14="http://schemas.microsoft.com/office/powerpoint/2010/main" val="34935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883D2CB-889D-CC4F-B759-E19685E1448A}"/>
              </a:ext>
            </a:extLst>
          </p:cNvPr>
          <p:cNvSpPr/>
          <p:nvPr/>
        </p:nvSpPr>
        <p:spPr>
          <a:xfrm>
            <a:off x="5169254" y="3336970"/>
            <a:ext cx="583657" cy="17509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14" y="2159530"/>
            <a:ext cx="3444521" cy="812260"/>
          </a:xfrm>
        </p:spPr>
        <p:txBody>
          <a:bodyPr>
            <a:noAutofit/>
          </a:bodyPr>
          <a:lstStyle/>
          <a:p>
            <a:r>
              <a:rPr lang="en-US" dirty="0"/>
              <a:t>MS-PCR: Annealing – Unmethylated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&quot;No&quot; Symbol 49">
            <a:extLst>
              <a:ext uri="{FF2B5EF4-FFF2-40B4-BE49-F238E27FC236}">
                <a16:creationId xmlns:a16="http://schemas.microsoft.com/office/drawing/2014/main" id="{4841337B-1944-FB48-9E6E-0DB5372A8F15}"/>
              </a:ext>
            </a:extLst>
          </p:cNvPr>
          <p:cNvSpPr/>
          <p:nvPr/>
        </p:nvSpPr>
        <p:spPr>
          <a:xfrm>
            <a:off x="4849243" y="2911651"/>
            <a:ext cx="1150738" cy="1025736"/>
          </a:xfrm>
          <a:prstGeom prst="noSmoking">
            <a:avLst>
              <a:gd name="adj" fmla="val 5814"/>
            </a:avLst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37" y="2343941"/>
            <a:ext cx="4410057" cy="812260"/>
          </a:xfrm>
        </p:spPr>
        <p:txBody>
          <a:bodyPr>
            <a:noAutofit/>
          </a:bodyPr>
          <a:lstStyle/>
          <a:p>
            <a:r>
              <a:rPr lang="en-US" dirty="0"/>
              <a:t>MS-PCR: Elongation - Unmethylated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Left Arrow 3">
            <a:extLst>
              <a:ext uri="{FF2B5EF4-FFF2-40B4-BE49-F238E27FC236}">
                <a16:creationId xmlns:a16="http://schemas.microsoft.com/office/drawing/2014/main" id="{75B8A7DF-4E26-724F-9B6C-4FF4763B9225}"/>
              </a:ext>
            </a:extLst>
          </p:cNvPr>
          <p:cNvSpPr/>
          <p:nvPr/>
        </p:nvSpPr>
        <p:spPr>
          <a:xfrm>
            <a:off x="3561946" y="2159530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Arrow 49">
            <a:extLst>
              <a:ext uri="{FF2B5EF4-FFF2-40B4-BE49-F238E27FC236}">
                <a16:creationId xmlns:a16="http://schemas.microsoft.com/office/drawing/2014/main" id="{B9EAE395-4DD4-F247-8F7B-2F31118A86A4}"/>
              </a:ext>
            </a:extLst>
          </p:cNvPr>
          <p:cNvSpPr/>
          <p:nvPr/>
        </p:nvSpPr>
        <p:spPr>
          <a:xfrm rot="10800000">
            <a:off x="4708193" y="4160167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5C6F3D-3DAF-0F45-BEEE-751E5FF518C3}"/>
              </a:ext>
            </a:extLst>
          </p:cNvPr>
          <p:cNvCxnSpPr/>
          <p:nvPr/>
        </p:nvCxnSpPr>
        <p:spPr>
          <a:xfrm>
            <a:off x="5094058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69C78C-C745-5A41-9198-036C4B36F0D1}"/>
              </a:ext>
            </a:extLst>
          </p:cNvPr>
          <p:cNvCxnSpPr/>
          <p:nvPr/>
        </p:nvCxnSpPr>
        <p:spPr>
          <a:xfrm>
            <a:off x="491896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059D17-91E5-694A-9353-7114F37A5A07}"/>
              </a:ext>
            </a:extLst>
          </p:cNvPr>
          <p:cNvCxnSpPr/>
          <p:nvPr/>
        </p:nvCxnSpPr>
        <p:spPr>
          <a:xfrm>
            <a:off x="476818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41AED8-DC91-FE43-AE39-A484CC3DFB27}"/>
              </a:ext>
            </a:extLst>
          </p:cNvPr>
          <p:cNvCxnSpPr/>
          <p:nvPr/>
        </p:nvCxnSpPr>
        <p:spPr>
          <a:xfrm>
            <a:off x="5317794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6394E3-03CF-054E-B9CB-AE617BFF779E}"/>
              </a:ext>
            </a:extLst>
          </p:cNvPr>
          <p:cNvCxnSpPr/>
          <p:nvPr/>
        </p:nvCxnSpPr>
        <p:spPr>
          <a:xfrm>
            <a:off x="5496133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EE2185-F190-7546-BD4B-A4FB1D683271}"/>
              </a:ext>
            </a:extLst>
          </p:cNvPr>
          <p:cNvCxnSpPr/>
          <p:nvPr/>
        </p:nvCxnSpPr>
        <p:spPr>
          <a:xfrm>
            <a:off x="5679332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5C0928-8218-934B-B4B5-C150AE58111C}"/>
              </a:ext>
            </a:extLst>
          </p:cNvPr>
          <p:cNvCxnSpPr/>
          <p:nvPr/>
        </p:nvCxnSpPr>
        <p:spPr>
          <a:xfrm>
            <a:off x="5892536" y="443539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88504-CE97-324B-9D75-FAEEC720B96A}"/>
              </a:ext>
            </a:extLst>
          </p:cNvPr>
          <p:cNvCxnSpPr/>
          <p:nvPr/>
        </p:nvCxnSpPr>
        <p:spPr>
          <a:xfrm>
            <a:off x="6096000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EE63F7-2242-354B-928E-3CD06422FA8C}"/>
              </a:ext>
            </a:extLst>
          </p:cNvPr>
          <p:cNvCxnSpPr/>
          <p:nvPr/>
        </p:nvCxnSpPr>
        <p:spPr>
          <a:xfrm>
            <a:off x="6261372" y="44216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E1E073-EC0B-6545-A57E-B7032929D31B}"/>
              </a:ext>
            </a:extLst>
          </p:cNvPr>
          <p:cNvCxnSpPr/>
          <p:nvPr/>
        </p:nvCxnSpPr>
        <p:spPr>
          <a:xfrm>
            <a:off x="6425127" y="441269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D20717-194B-B541-A8B4-A7914AA00947}"/>
              </a:ext>
            </a:extLst>
          </p:cNvPr>
          <p:cNvCxnSpPr/>
          <p:nvPr/>
        </p:nvCxnSpPr>
        <p:spPr>
          <a:xfrm>
            <a:off x="4182896" y="197955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B5E574-7315-7A42-830A-09CAA0314687}"/>
              </a:ext>
            </a:extLst>
          </p:cNvPr>
          <p:cNvCxnSpPr/>
          <p:nvPr/>
        </p:nvCxnSpPr>
        <p:spPr>
          <a:xfrm>
            <a:off x="4340160" y="199049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F1E648-D38A-CB46-8D3B-7E1DD38B3ED0}"/>
              </a:ext>
            </a:extLst>
          </p:cNvPr>
          <p:cNvCxnSpPr/>
          <p:nvPr/>
        </p:nvCxnSpPr>
        <p:spPr>
          <a:xfrm>
            <a:off x="4490939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9F8D16F-7D08-394A-8AA1-10DC621293C2}"/>
              </a:ext>
            </a:extLst>
          </p:cNvPr>
          <p:cNvCxnSpPr/>
          <p:nvPr/>
        </p:nvCxnSpPr>
        <p:spPr>
          <a:xfrm>
            <a:off x="4643337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B6DD55-C250-384E-85E9-FCC24B13284E}"/>
              </a:ext>
            </a:extLst>
          </p:cNvPr>
          <p:cNvCxnSpPr/>
          <p:nvPr/>
        </p:nvCxnSpPr>
        <p:spPr>
          <a:xfrm>
            <a:off x="48330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EEF72D-2E68-C24F-8513-4311187CC2C0}"/>
              </a:ext>
            </a:extLst>
          </p:cNvPr>
          <p:cNvCxnSpPr/>
          <p:nvPr/>
        </p:nvCxnSpPr>
        <p:spPr>
          <a:xfrm>
            <a:off x="5000032" y="197956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B74C12-4F2F-4145-8C43-DC688897A970}"/>
              </a:ext>
            </a:extLst>
          </p:cNvPr>
          <p:cNvCxnSpPr/>
          <p:nvPr/>
        </p:nvCxnSpPr>
        <p:spPr>
          <a:xfrm>
            <a:off x="51913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7E7741-114F-994A-9B8D-3B73A00F0D26}"/>
              </a:ext>
            </a:extLst>
          </p:cNvPr>
          <p:cNvCxnSpPr/>
          <p:nvPr/>
        </p:nvCxnSpPr>
        <p:spPr>
          <a:xfrm>
            <a:off x="5366428" y="199173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073EB1-4CC3-FF47-8783-0D5205927413}"/>
              </a:ext>
            </a:extLst>
          </p:cNvPr>
          <p:cNvCxnSpPr/>
          <p:nvPr/>
        </p:nvCxnSpPr>
        <p:spPr>
          <a:xfrm>
            <a:off x="5567468" y="199173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F11F8BE-36D4-4F4D-A045-22F5677185F7}"/>
              </a:ext>
            </a:extLst>
          </p:cNvPr>
          <p:cNvCxnSpPr/>
          <p:nvPr/>
        </p:nvCxnSpPr>
        <p:spPr>
          <a:xfrm>
            <a:off x="5727970" y="198401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AF8B8E-121B-E747-8A07-F2BD7B57E3B1}"/>
              </a:ext>
            </a:extLst>
          </p:cNvPr>
          <p:cNvCxnSpPr/>
          <p:nvPr/>
        </p:nvCxnSpPr>
        <p:spPr>
          <a:xfrm>
            <a:off x="5892536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6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37" y="2686466"/>
            <a:ext cx="3657602" cy="812260"/>
          </a:xfrm>
        </p:spPr>
        <p:txBody>
          <a:bodyPr>
            <a:noAutofit/>
          </a:bodyPr>
          <a:lstStyle/>
          <a:p>
            <a:r>
              <a:rPr lang="en-US" dirty="0"/>
              <a:t>MS-PCR: Repeat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Left Arrow 3">
            <a:extLst>
              <a:ext uri="{FF2B5EF4-FFF2-40B4-BE49-F238E27FC236}">
                <a16:creationId xmlns:a16="http://schemas.microsoft.com/office/drawing/2014/main" id="{75B8A7DF-4E26-724F-9B6C-4FF4763B9225}"/>
              </a:ext>
            </a:extLst>
          </p:cNvPr>
          <p:cNvSpPr/>
          <p:nvPr/>
        </p:nvSpPr>
        <p:spPr>
          <a:xfrm>
            <a:off x="3561946" y="2159530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Arrow 49">
            <a:extLst>
              <a:ext uri="{FF2B5EF4-FFF2-40B4-BE49-F238E27FC236}">
                <a16:creationId xmlns:a16="http://schemas.microsoft.com/office/drawing/2014/main" id="{B9EAE395-4DD4-F247-8F7B-2F31118A86A4}"/>
              </a:ext>
            </a:extLst>
          </p:cNvPr>
          <p:cNvSpPr/>
          <p:nvPr/>
        </p:nvSpPr>
        <p:spPr>
          <a:xfrm rot="10800000">
            <a:off x="4708193" y="4160167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5C6F3D-3DAF-0F45-BEEE-751E5FF518C3}"/>
              </a:ext>
            </a:extLst>
          </p:cNvPr>
          <p:cNvCxnSpPr/>
          <p:nvPr/>
        </p:nvCxnSpPr>
        <p:spPr>
          <a:xfrm>
            <a:off x="5094058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69C78C-C745-5A41-9198-036C4B36F0D1}"/>
              </a:ext>
            </a:extLst>
          </p:cNvPr>
          <p:cNvCxnSpPr/>
          <p:nvPr/>
        </p:nvCxnSpPr>
        <p:spPr>
          <a:xfrm>
            <a:off x="491896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059D17-91E5-694A-9353-7114F37A5A07}"/>
              </a:ext>
            </a:extLst>
          </p:cNvPr>
          <p:cNvCxnSpPr/>
          <p:nvPr/>
        </p:nvCxnSpPr>
        <p:spPr>
          <a:xfrm>
            <a:off x="476818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41AED8-DC91-FE43-AE39-A484CC3DFB27}"/>
              </a:ext>
            </a:extLst>
          </p:cNvPr>
          <p:cNvCxnSpPr/>
          <p:nvPr/>
        </p:nvCxnSpPr>
        <p:spPr>
          <a:xfrm>
            <a:off x="5317794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6394E3-03CF-054E-B9CB-AE617BFF779E}"/>
              </a:ext>
            </a:extLst>
          </p:cNvPr>
          <p:cNvCxnSpPr/>
          <p:nvPr/>
        </p:nvCxnSpPr>
        <p:spPr>
          <a:xfrm>
            <a:off x="5496133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EE2185-F190-7546-BD4B-A4FB1D683271}"/>
              </a:ext>
            </a:extLst>
          </p:cNvPr>
          <p:cNvCxnSpPr/>
          <p:nvPr/>
        </p:nvCxnSpPr>
        <p:spPr>
          <a:xfrm>
            <a:off x="5679332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5C0928-8218-934B-B4B5-C150AE58111C}"/>
              </a:ext>
            </a:extLst>
          </p:cNvPr>
          <p:cNvCxnSpPr/>
          <p:nvPr/>
        </p:nvCxnSpPr>
        <p:spPr>
          <a:xfrm>
            <a:off x="5892536" y="443539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88504-CE97-324B-9D75-FAEEC720B96A}"/>
              </a:ext>
            </a:extLst>
          </p:cNvPr>
          <p:cNvCxnSpPr/>
          <p:nvPr/>
        </p:nvCxnSpPr>
        <p:spPr>
          <a:xfrm>
            <a:off x="6096000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EE63F7-2242-354B-928E-3CD06422FA8C}"/>
              </a:ext>
            </a:extLst>
          </p:cNvPr>
          <p:cNvCxnSpPr/>
          <p:nvPr/>
        </p:nvCxnSpPr>
        <p:spPr>
          <a:xfrm>
            <a:off x="6261372" y="44216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E1E073-EC0B-6545-A57E-B7032929D31B}"/>
              </a:ext>
            </a:extLst>
          </p:cNvPr>
          <p:cNvCxnSpPr/>
          <p:nvPr/>
        </p:nvCxnSpPr>
        <p:spPr>
          <a:xfrm>
            <a:off x="6425127" y="441269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D20717-194B-B541-A8B4-A7914AA00947}"/>
              </a:ext>
            </a:extLst>
          </p:cNvPr>
          <p:cNvCxnSpPr/>
          <p:nvPr/>
        </p:nvCxnSpPr>
        <p:spPr>
          <a:xfrm>
            <a:off x="4182896" y="197955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B5E574-7315-7A42-830A-09CAA0314687}"/>
              </a:ext>
            </a:extLst>
          </p:cNvPr>
          <p:cNvCxnSpPr/>
          <p:nvPr/>
        </p:nvCxnSpPr>
        <p:spPr>
          <a:xfrm>
            <a:off x="4340160" y="199049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F1E648-D38A-CB46-8D3B-7E1DD38B3ED0}"/>
              </a:ext>
            </a:extLst>
          </p:cNvPr>
          <p:cNvCxnSpPr/>
          <p:nvPr/>
        </p:nvCxnSpPr>
        <p:spPr>
          <a:xfrm>
            <a:off x="4490939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9F8D16F-7D08-394A-8AA1-10DC621293C2}"/>
              </a:ext>
            </a:extLst>
          </p:cNvPr>
          <p:cNvCxnSpPr/>
          <p:nvPr/>
        </p:nvCxnSpPr>
        <p:spPr>
          <a:xfrm>
            <a:off x="4643337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B6DD55-C250-384E-85E9-FCC24B13284E}"/>
              </a:ext>
            </a:extLst>
          </p:cNvPr>
          <p:cNvCxnSpPr/>
          <p:nvPr/>
        </p:nvCxnSpPr>
        <p:spPr>
          <a:xfrm>
            <a:off x="48330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EEF72D-2E68-C24F-8513-4311187CC2C0}"/>
              </a:ext>
            </a:extLst>
          </p:cNvPr>
          <p:cNvCxnSpPr/>
          <p:nvPr/>
        </p:nvCxnSpPr>
        <p:spPr>
          <a:xfrm>
            <a:off x="5000032" y="197956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B74C12-4F2F-4145-8C43-DC688897A970}"/>
              </a:ext>
            </a:extLst>
          </p:cNvPr>
          <p:cNvCxnSpPr/>
          <p:nvPr/>
        </p:nvCxnSpPr>
        <p:spPr>
          <a:xfrm>
            <a:off x="51913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7E7741-114F-994A-9B8D-3B73A00F0D26}"/>
              </a:ext>
            </a:extLst>
          </p:cNvPr>
          <p:cNvCxnSpPr/>
          <p:nvPr/>
        </p:nvCxnSpPr>
        <p:spPr>
          <a:xfrm>
            <a:off x="5366428" y="199173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073EB1-4CC3-FF47-8783-0D5205927413}"/>
              </a:ext>
            </a:extLst>
          </p:cNvPr>
          <p:cNvCxnSpPr/>
          <p:nvPr/>
        </p:nvCxnSpPr>
        <p:spPr>
          <a:xfrm>
            <a:off x="5567468" y="199173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F11F8BE-36D4-4F4D-A045-22F5677185F7}"/>
              </a:ext>
            </a:extLst>
          </p:cNvPr>
          <p:cNvCxnSpPr/>
          <p:nvPr/>
        </p:nvCxnSpPr>
        <p:spPr>
          <a:xfrm>
            <a:off x="5727970" y="198401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AF8B8E-121B-E747-8A07-F2BD7B57E3B1}"/>
              </a:ext>
            </a:extLst>
          </p:cNvPr>
          <p:cNvCxnSpPr/>
          <p:nvPr/>
        </p:nvCxnSpPr>
        <p:spPr>
          <a:xfrm>
            <a:off x="5892536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316CDCC-8322-5B40-9BC7-596F917ECA69}"/>
              </a:ext>
            </a:extLst>
          </p:cNvPr>
          <p:cNvCxnSpPr>
            <a:cxnSpLocks/>
          </p:cNvCxnSpPr>
          <p:nvPr/>
        </p:nvCxnSpPr>
        <p:spPr>
          <a:xfrm flipV="1">
            <a:off x="6786663" y="1765824"/>
            <a:ext cx="674452" cy="228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D57B94E-A2F3-5A4E-99F0-97D0E465E96A}"/>
              </a:ext>
            </a:extLst>
          </p:cNvPr>
          <p:cNvCxnSpPr>
            <a:cxnSpLocks/>
          </p:cNvCxnSpPr>
          <p:nvPr/>
        </p:nvCxnSpPr>
        <p:spPr>
          <a:xfrm flipV="1">
            <a:off x="7195224" y="4160167"/>
            <a:ext cx="680134" cy="369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B3AF08A-639A-FE48-96F3-C7D739A9B580}"/>
              </a:ext>
            </a:extLst>
          </p:cNvPr>
          <p:cNvCxnSpPr>
            <a:cxnSpLocks/>
          </p:cNvCxnSpPr>
          <p:nvPr/>
        </p:nvCxnSpPr>
        <p:spPr>
          <a:xfrm>
            <a:off x="7195224" y="4834086"/>
            <a:ext cx="680134" cy="31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AAF56D7-6EEC-204B-A33B-E45EA6516FA8}"/>
              </a:ext>
            </a:extLst>
          </p:cNvPr>
          <p:cNvCxnSpPr>
            <a:cxnSpLocks/>
          </p:cNvCxnSpPr>
          <p:nvPr/>
        </p:nvCxnSpPr>
        <p:spPr>
          <a:xfrm>
            <a:off x="6768830" y="2432343"/>
            <a:ext cx="692285" cy="3412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758E3DB-F62D-854F-878F-DCEC4C05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92" y="719209"/>
            <a:ext cx="3332551" cy="9323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749247-C370-FC4B-8D40-7AE652D4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89" y="5135111"/>
            <a:ext cx="3332551" cy="116639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7ED50B2-E295-1B4E-B964-CA3BD3F3E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064" y="2313779"/>
            <a:ext cx="2908174" cy="54062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F9B777B-74E3-254F-9C1D-71F918AFEFEF}"/>
              </a:ext>
            </a:extLst>
          </p:cNvPr>
          <p:cNvSpPr/>
          <p:nvPr/>
        </p:nvSpPr>
        <p:spPr>
          <a:xfrm>
            <a:off x="9345435" y="2863969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96A0EA8-D023-4747-83E3-8B3BA878779D}"/>
              </a:ext>
            </a:extLst>
          </p:cNvPr>
          <p:cNvSpPr/>
          <p:nvPr/>
        </p:nvSpPr>
        <p:spPr>
          <a:xfrm>
            <a:off x="7656064" y="2854401"/>
            <a:ext cx="1689371" cy="184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12FFCC7-454F-C345-A0C0-542C422B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75358" y="4092608"/>
            <a:ext cx="3001682" cy="55800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BB02403-9788-4B48-A1B8-DDE9D3FC6341}"/>
              </a:ext>
            </a:extLst>
          </p:cNvPr>
          <p:cNvSpPr/>
          <p:nvPr/>
        </p:nvSpPr>
        <p:spPr>
          <a:xfrm>
            <a:off x="8479681" y="3906472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BE5C0B-99AE-3745-80F7-1D90F8172A42}"/>
              </a:ext>
            </a:extLst>
          </p:cNvPr>
          <p:cNvSpPr/>
          <p:nvPr/>
        </p:nvSpPr>
        <p:spPr>
          <a:xfrm>
            <a:off x="9063338" y="3903895"/>
            <a:ext cx="1689371" cy="184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1043CF-AB39-C042-9913-252B42D2C791}"/>
              </a:ext>
            </a:extLst>
          </p:cNvPr>
          <p:cNvCxnSpPr>
            <a:cxnSpLocks/>
          </p:cNvCxnSpPr>
          <p:nvPr/>
        </p:nvCxnSpPr>
        <p:spPr>
          <a:xfrm flipV="1">
            <a:off x="10877040" y="537895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1240271-7A6B-5D45-8BB7-E8CB2222F5FC}"/>
              </a:ext>
            </a:extLst>
          </p:cNvPr>
          <p:cNvCxnSpPr>
            <a:cxnSpLocks/>
          </p:cNvCxnSpPr>
          <p:nvPr/>
        </p:nvCxnSpPr>
        <p:spPr>
          <a:xfrm flipV="1">
            <a:off x="10864070" y="3488436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2A23F88-6A57-264F-9E67-F1215CDAD7B8}"/>
              </a:ext>
            </a:extLst>
          </p:cNvPr>
          <p:cNvCxnSpPr>
            <a:cxnSpLocks/>
          </p:cNvCxnSpPr>
          <p:nvPr/>
        </p:nvCxnSpPr>
        <p:spPr>
          <a:xfrm flipV="1">
            <a:off x="10630605" y="1977795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05D90BE-3301-5445-8AD8-8E9C924521FD}"/>
              </a:ext>
            </a:extLst>
          </p:cNvPr>
          <p:cNvCxnSpPr>
            <a:cxnSpLocks/>
          </p:cNvCxnSpPr>
          <p:nvPr/>
        </p:nvCxnSpPr>
        <p:spPr>
          <a:xfrm flipV="1">
            <a:off x="11303540" y="4784381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D3C68C-1F66-5443-959C-A9137627B5E6}"/>
              </a:ext>
            </a:extLst>
          </p:cNvPr>
          <p:cNvCxnSpPr>
            <a:cxnSpLocks/>
          </p:cNvCxnSpPr>
          <p:nvPr/>
        </p:nvCxnSpPr>
        <p:spPr>
          <a:xfrm>
            <a:off x="10581970" y="2923721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884ADED-4FC0-F640-AB9D-1702D68B38FB}"/>
              </a:ext>
            </a:extLst>
          </p:cNvPr>
          <p:cNvCxnSpPr>
            <a:cxnSpLocks/>
          </p:cNvCxnSpPr>
          <p:nvPr/>
        </p:nvCxnSpPr>
        <p:spPr>
          <a:xfrm>
            <a:off x="10881605" y="1344454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CAC3E55-AC1E-9047-A77D-0676FBDDC659}"/>
              </a:ext>
            </a:extLst>
          </p:cNvPr>
          <p:cNvCxnSpPr>
            <a:cxnSpLocks/>
          </p:cNvCxnSpPr>
          <p:nvPr/>
        </p:nvCxnSpPr>
        <p:spPr>
          <a:xfrm>
            <a:off x="11238596" y="5859858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7D42EF4-9865-484F-BA08-56A1FF1196FE}"/>
              </a:ext>
            </a:extLst>
          </p:cNvPr>
          <p:cNvCxnSpPr>
            <a:cxnSpLocks/>
          </p:cNvCxnSpPr>
          <p:nvPr/>
        </p:nvCxnSpPr>
        <p:spPr>
          <a:xfrm>
            <a:off x="10864070" y="4388659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E87B3136-C0DA-FF46-B0CC-557B7AFA8F8A}"/>
              </a:ext>
            </a:extLst>
          </p:cNvPr>
          <p:cNvSpPr/>
          <p:nvPr/>
        </p:nvSpPr>
        <p:spPr>
          <a:xfrm>
            <a:off x="10166560" y="1363476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209F64-8301-564C-B5E2-AAFA27983FD9}"/>
              </a:ext>
            </a:extLst>
          </p:cNvPr>
          <p:cNvSpPr/>
          <p:nvPr/>
        </p:nvSpPr>
        <p:spPr>
          <a:xfrm>
            <a:off x="7696963" y="2450358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44AB7CF-37F5-4C4B-9A9B-DD7C80502B3E}"/>
              </a:ext>
            </a:extLst>
          </p:cNvPr>
          <p:cNvSpPr/>
          <p:nvPr/>
        </p:nvSpPr>
        <p:spPr>
          <a:xfrm>
            <a:off x="10243114" y="4342129"/>
            <a:ext cx="583657" cy="1750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E0A52CF-CC3E-A44D-BDD9-179733E97CA0}"/>
              </a:ext>
            </a:extLst>
          </p:cNvPr>
          <p:cNvSpPr/>
          <p:nvPr/>
        </p:nvSpPr>
        <p:spPr>
          <a:xfrm>
            <a:off x="8123511" y="5309667"/>
            <a:ext cx="647998" cy="174798"/>
          </a:xfrm>
          <a:prstGeom prst="rect">
            <a:avLst/>
          </a:prstGeom>
          <a:solidFill>
            <a:srgbClr val="00FF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2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DE67-3DC4-CA47-8942-4E5EE46D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507" y="738553"/>
            <a:ext cx="4360985" cy="826477"/>
          </a:xfrm>
        </p:spPr>
        <p:txBody>
          <a:bodyPr>
            <a:normAutofit/>
          </a:bodyPr>
          <a:lstStyle/>
          <a:p>
            <a:r>
              <a:rPr lang="en-US" dirty="0"/>
              <a:t>Potential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B5190-A6ED-5541-9287-1D74788C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5263" y="2198826"/>
            <a:ext cx="8321474" cy="34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E59F-F685-1540-A05A-377F1902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369A-B909-D042-B7C2-99995841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57400"/>
            <a:ext cx="9601200" cy="3581400"/>
          </a:xfrm>
        </p:spPr>
        <p:txBody>
          <a:bodyPr>
            <a:normAutofit/>
          </a:bodyPr>
          <a:lstStyle/>
          <a:p>
            <a:r>
              <a:rPr lang="en-US" sz="3600" dirty="0"/>
              <a:t>Pitfalls</a:t>
            </a:r>
          </a:p>
          <a:p>
            <a:r>
              <a:rPr lang="en-US" sz="3600" dirty="0"/>
              <a:t>Further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2389209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FA3E-2DB7-8A43-936E-6DDBDE97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808" y="0"/>
            <a:ext cx="2947481" cy="75389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32F0-30FA-3040-B159-D6EEE340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525294"/>
            <a:ext cx="9601200" cy="6104106"/>
          </a:xfrm>
        </p:spPr>
        <p:txBody>
          <a:bodyPr>
            <a:normAutofit fontScale="25000" lnSpcReduction="20000"/>
          </a:bodyPr>
          <a:lstStyle/>
          <a:p>
            <a:r>
              <a:rPr lang="en-US" sz="2800" dirty="0"/>
              <a:t>Maynard, J.  (2015). How Wounds Heal: The 4 Main Phases of Wound Healing. http://www.shieldhealthcare.com/community/popular/2015/12/18/how-wounds-heal-the-4-main-phases-of-wound-healing/</a:t>
            </a:r>
          </a:p>
          <a:p>
            <a:r>
              <a:rPr lang="en-US" sz="2800" dirty="0"/>
              <a:t>Wallace, H. A., Basehore, B. M., &amp; Zito, P. M. (2019). Wound Healing Phases. https://www.ncbi.nlm.nih.gov/books/NBK470443/  </a:t>
            </a:r>
          </a:p>
          <a:p>
            <a:r>
              <a:rPr lang="en-US" sz="2800" dirty="0"/>
              <a:t>de Moya, M. A., Phan, H. H., Montero, P. M., Stefanidis, D., &amp; Cahalane, M. J. (n.d.) Non-healing wounds. </a:t>
            </a:r>
            <a:r>
              <a:rPr lang="en-US" sz="2800" i="1" dirty="0"/>
              <a:t>American College of Surgeons Division of Education</a:t>
            </a:r>
            <a:r>
              <a:rPr lang="en-US" sz="2800" dirty="0"/>
              <a:t>, 1-36. https://www.facs.org/-/media/files/education/core-curriculum/nonhealing_wounds.ashx</a:t>
            </a:r>
          </a:p>
          <a:p>
            <a:r>
              <a:rPr lang="en-US" sz="2800" dirty="0"/>
              <a:t>Flavell, S. J., Hou, T. Z., Lax, S., Filer, A. D., Salmon, M., &amp; Buckley, C. D. (2008). Fibroblasts as novel therapeutic targets in chronic inflammation. British Journal of Pharmacology, </a:t>
            </a:r>
            <a:r>
              <a:rPr lang="en-US" sz="2800" i="1" dirty="0"/>
              <a:t>153</a:t>
            </a:r>
            <a:r>
              <a:rPr lang="en-US" sz="2800" dirty="0"/>
              <a:t>(SUPPL. 1), 241–246. https://doi.org/10.1038/sj.bjp.0707487</a:t>
            </a:r>
          </a:p>
          <a:p>
            <a:r>
              <a:rPr lang="en-US" sz="2800" dirty="0"/>
              <a:t>Jordana M., Sarnstrand, B., Sime, P. J., Ramis, I. (1994) Immune-inflammatory functions of fibroblasts. </a:t>
            </a:r>
            <a:r>
              <a:rPr lang="en-US" sz="2800" i="1" dirty="0"/>
              <a:t>European Respiratory Journal</a:t>
            </a:r>
            <a:r>
              <a:rPr lang="en-US" sz="2800" dirty="0"/>
              <a:t>, </a:t>
            </a:r>
            <a:r>
              <a:rPr lang="en-US" sz="2800" i="1" dirty="0"/>
              <a:t>7</a:t>
            </a:r>
            <a:r>
              <a:rPr lang="en-US" sz="2800" dirty="0"/>
              <a:t>(12), 2212-2222. doi: 10.1183/09031936.94.07122212</a:t>
            </a:r>
          </a:p>
          <a:p>
            <a:r>
              <a:rPr lang="en-US" sz="2800" dirty="0"/>
              <a:t>Kandasamy, S., Green, B. B., Benjamin, A. L., &amp; Kerr, D. E. (2011). Between-cow variation in dermal fibroblast response to lipopolysaccharide reflected in resolution of inflammation during Escherichia coli mastitis. </a:t>
            </a:r>
            <a:r>
              <a:rPr lang="en-US" sz="2800" i="1" dirty="0"/>
              <a:t>Journal of Dairy Science</a:t>
            </a:r>
            <a:r>
              <a:rPr lang="en-US" sz="2800" dirty="0"/>
              <a:t>, </a:t>
            </a:r>
            <a:r>
              <a:rPr lang="en-US" sz="2800" i="1" dirty="0"/>
              <a:t>94</a:t>
            </a:r>
            <a:r>
              <a:rPr lang="en-US" sz="2800" dirty="0"/>
              <a:t>(12), 5963–5975. https://doi.org/10.3168/jds.2011-4288</a:t>
            </a:r>
          </a:p>
          <a:p>
            <a:r>
              <a:rPr lang="en-US" sz="2800" dirty="0"/>
              <a:t>Buckley, C. D., Pilling, D., Lord, J. M., Akbar, A. N., Scheel-Toellner, D., &amp; Salmon, M. (2001). Fibroblasts regulate the switch from acute resolving to chronic persistent inflammation. Trends in Immunology, </a:t>
            </a:r>
            <a:r>
              <a:rPr lang="en-US" sz="2800" i="1" dirty="0"/>
              <a:t>22</a:t>
            </a:r>
            <a:r>
              <a:rPr lang="en-US" sz="2800" dirty="0"/>
              <a:t>(4), 199–204. https://doi.org/10.1016/S1471-4906(01)01863-4</a:t>
            </a:r>
          </a:p>
          <a:p>
            <a:r>
              <a:rPr lang="en-US" sz="2800" dirty="0"/>
              <a:t>Bickel, M. (1993). The role of interleukin-8 in inflammation and mechanisms of regulation. </a:t>
            </a:r>
            <a:r>
              <a:rPr lang="en-US" sz="2800" i="1" dirty="0"/>
              <a:t>Journal of Periodontology</a:t>
            </a:r>
            <a:r>
              <a:rPr lang="en-US" sz="2800" dirty="0"/>
              <a:t>, </a:t>
            </a:r>
            <a:r>
              <a:rPr lang="en-US" sz="2800" i="1" dirty="0"/>
              <a:t>64</a:t>
            </a:r>
            <a:r>
              <a:rPr lang="en-US" sz="2800" dirty="0"/>
              <a:t>(5), 456-460. https://www.ncbi.nlm.nih.gov/pubmed/8315568</a:t>
            </a:r>
          </a:p>
          <a:p>
            <a:pPr lvl="0"/>
            <a:r>
              <a:rPr lang="en-US" sz="2800" dirty="0"/>
              <a:t>Mukaida, N., Shiroo, M., &amp; Matsushima, K. (1989). Genomic structure of the human monocyte-derived chemotactic factor IL-8. </a:t>
            </a:r>
            <a:r>
              <a:rPr lang="en-US" sz="2800" i="1" dirty="0"/>
              <a:t>Journal of Immunology</a:t>
            </a:r>
            <a:r>
              <a:rPr lang="en-US" sz="2800" dirty="0"/>
              <a:t>, </a:t>
            </a:r>
            <a:r>
              <a:rPr lang="en-US" sz="2800" i="1" dirty="0"/>
              <a:t>143</a:t>
            </a:r>
            <a:r>
              <a:rPr lang="en-US" sz="2800" dirty="0"/>
              <a:t>(4), 1366-1371. https://www.ncbi.nlm.nih.gov/nuccore/M28130</a:t>
            </a:r>
          </a:p>
          <a:p>
            <a:pPr lvl="0"/>
            <a:r>
              <a:rPr lang="en-US" sz="2800" dirty="0"/>
              <a:t>Green, B. B. &amp; Kerr, D. E. (2014). Epigenetic contribution to individual variation in response to lipopolysaccharide in bovine dermal fibroblasts. Veterinary Immunology and Immunopathology, </a:t>
            </a:r>
            <a:r>
              <a:rPr lang="en-US" sz="2800" i="1" dirty="0"/>
              <a:t>157(0)</a:t>
            </a:r>
            <a:r>
              <a:rPr lang="en-US" sz="2800" dirty="0"/>
              <a:t>, 49-58. doi:10.1016/j.vetimm.2013.10.015.</a:t>
            </a:r>
          </a:p>
          <a:p>
            <a:pPr lvl="0"/>
            <a:r>
              <a:rPr lang="en-US" sz="2800" dirty="0"/>
              <a:t>Chan, S. W., Zilberman, D., Xie, Z., Johansen, L. K., Carrington, J. C., and Jacobsen, S.E., 2004 RNA Silencing Genes Control de Novo DNA Methylation. Science. 303: 1336.</a:t>
            </a:r>
          </a:p>
          <a:p>
            <a:pPr lvl="0"/>
            <a:r>
              <a:rPr lang="en-US" sz="2800" dirty="0"/>
              <a:t>Panuncialman, J., Hammerman, S., Carson, P., &amp; Falanga, V. (2010). Wound edge biopsy sites in chronic wounds heal rapidly and do not result in delayed overall healing of the wound. </a:t>
            </a:r>
            <a:r>
              <a:rPr lang="en-US" sz="2800" i="1" dirty="0"/>
              <a:t>Wound Repair Regeneration, 18</a:t>
            </a:r>
            <a:r>
              <a:rPr lang="en-US" sz="2800" dirty="0"/>
              <a:t>(1), 21-25. doi: 10.1111/j.1524-475X.2009.00559.x</a:t>
            </a:r>
            <a:endParaRPr lang="en-US" sz="2800" b="1" dirty="0"/>
          </a:p>
          <a:p>
            <a:pPr lvl="0"/>
            <a:r>
              <a:rPr lang="en-US" sz="2800" dirty="0"/>
              <a:t>Andia, D. C., de Oliveira, N. F. P., Casarin, R. C. V., Casati, M. Z., Line, S. R. P., &amp; de Souza A. P. (2010). DNA Methylation Status of the IL8 Gene Promoter in Aggressive Periodontitis. </a:t>
            </a:r>
            <a:r>
              <a:rPr lang="en-US" sz="2800" i="1" dirty="0"/>
              <a:t>Journal of Periodontology, 81</a:t>
            </a:r>
            <a:r>
              <a:rPr lang="en-US" sz="2800" dirty="0"/>
              <a:t>(9), 1336-1341. doi: 10.1902/jop.2010.100082</a:t>
            </a:r>
          </a:p>
          <a:p>
            <a:pPr lvl="0"/>
            <a:r>
              <a:rPr lang="en-US" sz="2800" dirty="0"/>
              <a:t>Dispase II. (n.d.). Retrieved November 30, 2019 from https://www.sigmaaldrich.com/catalog/product/sigma/d4693?lang=en&amp;region=US</a:t>
            </a:r>
          </a:p>
          <a:p>
            <a:pPr lvl="0"/>
            <a:r>
              <a:rPr lang="en-US" sz="2800" dirty="0"/>
              <a:t>Kanta, J. (2015). Collagen matrix as a tool in studying fibroblastic cell behavior, </a:t>
            </a:r>
            <a:r>
              <a:rPr lang="en-US" sz="2800" i="1" dirty="0"/>
              <a:t>Cell Adhesion and Migration, 9</a:t>
            </a:r>
            <a:r>
              <a:rPr lang="en-US" sz="2800" dirty="0"/>
              <a:t>(4), 308-316. http://dx.doi.org/10.1080/19336918.2015.1005469</a:t>
            </a:r>
          </a:p>
          <a:p>
            <a:pPr lvl="0"/>
            <a:r>
              <a:rPr lang="en-US" sz="2800" dirty="0"/>
              <a:t>Collagenase from </a:t>
            </a:r>
            <a:r>
              <a:rPr lang="en-US" sz="2800" i="1" dirty="0"/>
              <a:t>Clostridium histolyticum</a:t>
            </a:r>
            <a:r>
              <a:rPr lang="en-US" sz="2800" dirty="0"/>
              <a:t>. (n.d.). Retrieved November 30, 2019 from https://www.sigmaaldrich.com/catalog/product/sigma/c0130?lang=en&amp;region=US</a:t>
            </a:r>
          </a:p>
          <a:p>
            <a:pPr lvl="0"/>
            <a:r>
              <a:rPr lang="en-US" sz="2800" dirty="0"/>
              <a:t>Pandamooz, S., Hadipour, A., Akhavan-Niaki, H., Pourghasem, M.,  Abedian, Z., Motevallizadeh Ardekani, A., Golpour, M., Hassan, Z. M., &amp; Mostafazadeh, A. (2012). Short exposure to collagenase and coculture with mouse embryonic pancreas improve human dermal fibroblast culture. </a:t>
            </a:r>
            <a:r>
              <a:rPr lang="en-US" sz="2800" i="1" dirty="0"/>
              <a:t>Biotechnology and Applied Biochemistry, 59</a:t>
            </a:r>
            <a:r>
              <a:rPr lang="en-US" sz="2800" dirty="0"/>
              <a:t>(3), 254-261. DOI: 10.1002/bab.1020</a:t>
            </a:r>
          </a:p>
          <a:p>
            <a:pPr lvl="0"/>
            <a:r>
              <a:rPr lang="en-US" sz="2800" dirty="0"/>
              <a:t>Lipopolysaccharides from Escherichia coli O111:B4. (n.d.) Retrieved November 30, 2019 from https://www.sigmaaldrich.com/catalog/product/sigma/l4391?lang=en&amp;region=US</a:t>
            </a:r>
          </a:p>
          <a:p>
            <a:pPr lvl="0"/>
            <a:r>
              <a:rPr lang="en-US" sz="2800" dirty="0"/>
              <a:t>Farrell, R. (2010). Resilient Ribonucleases. In </a:t>
            </a:r>
            <a:r>
              <a:rPr lang="en-US" sz="2800" i="1" dirty="0"/>
              <a:t>RNA methodologies 4</a:t>
            </a:r>
            <a:r>
              <a:rPr lang="en-US" sz="2800" i="1" baseline="30000" dirty="0"/>
              <a:t>th</a:t>
            </a:r>
            <a:r>
              <a:rPr lang="en-US" sz="2800" i="1" dirty="0"/>
              <a:t> edition</a:t>
            </a:r>
            <a:r>
              <a:rPr lang="en-US" sz="2800" dirty="0"/>
              <a:t> (Chapter 7). https://doi.org/10.1016/B978-0-12-374727-3.00007-3</a:t>
            </a:r>
          </a:p>
          <a:p>
            <a:pPr lvl="0"/>
            <a:r>
              <a:rPr lang="en-US" sz="2800" dirty="0"/>
              <a:t>Proteinase K. (n.d.). Retrieved November 30, 2019 from https://www.sigmaaldrich.com/life-science/metabolomics/enzyme-explorer/analytical-enzymes/proteinase-k.html</a:t>
            </a:r>
          </a:p>
          <a:p>
            <a:pPr lvl="0"/>
            <a:r>
              <a:rPr lang="en-US" sz="2800" dirty="0"/>
              <a:t>McKiernan, H. E. and Danielson, P. B. (2017). Molecular Diagnostic Applications in Forensic Science. </a:t>
            </a:r>
            <a:r>
              <a:rPr lang="en-US" sz="2800" i="1" dirty="0"/>
              <a:t>Molecular Diagnostics (Third Edition)</a:t>
            </a:r>
            <a:r>
              <a:rPr lang="en-US" sz="2800" dirty="0"/>
              <a:t>, 371-394. https://doi.org/10.1016/B978-0-12-802971-8.00021-3</a:t>
            </a:r>
          </a:p>
          <a:p>
            <a:pPr lvl="0"/>
            <a:r>
              <a:rPr lang="en-US" sz="2800" dirty="0"/>
              <a:t>Invitrogen</a:t>
            </a:r>
            <a:r>
              <a:rPr lang="en-US" sz="2800" baseline="30000" dirty="0"/>
              <a:t>TM</a:t>
            </a:r>
            <a:r>
              <a:rPr lang="en-US" sz="2800" dirty="0"/>
              <a:t> SYBR™ Gold Nucleic Acid Gel Stain (10,000X Concentrate in DMSO). (n.d.). Retrieved November 30, 2019 from https://www.thermofisher.com/order/catalog/product/S11494#/S11494</a:t>
            </a:r>
          </a:p>
          <a:p>
            <a:pPr lvl="0"/>
            <a:r>
              <a:rPr lang="en-US" sz="2800" dirty="0"/>
              <a:t>Oliveira, N. F. P., Damm, G. R., Andia, D. C., Salmon, C., Nociti, F. H., Line, S. R. P., de Souza, A.P. (2009). DNA methylation status of IL8 gene promoter in oral cells of smokers and non- smokers with chronic periodontitis. </a:t>
            </a:r>
            <a:r>
              <a:rPr lang="en-US" sz="2800" i="1" dirty="0"/>
              <a:t>Journal of Clinical Periodontology, 36</a:t>
            </a:r>
            <a:r>
              <a:rPr lang="en-US" sz="2800" dirty="0"/>
              <a:t>, 719–725. doi: 10.1111/j.1600-051X.2009.01446.x. </a:t>
            </a:r>
          </a:p>
          <a:p>
            <a:r>
              <a:rPr lang="en-US" sz="2800" dirty="0"/>
              <a:t>Alexander, C. T. &amp; </a:t>
            </a:r>
            <a:r>
              <a:rPr lang="en-US" sz="2800" dirty="0" err="1"/>
              <a:t>Rietschel</a:t>
            </a:r>
            <a:r>
              <a:rPr lang="en-US" sz="2800" dirty="0"/>
              <a:t>, E. T. (2001). Bacterial lipopolysaccharides and innate immunity. </a:t>
            </a:r>
            <a:r>
              <a:rPr lang="en-US" sz="2800" i="1" dirty="0"/>
              <a:t>Journal of endotoxin research, 7</a:t>
            </a:r>
            <a:r>
              <a:rPr lang="en-US" sz="2800" dirty="0"/>
              <a:t>(3), 167-202. DOI:10.1179/096805101101532675</a:t>
            </a:r>
          </a:p>
          <a:p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4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A06F-FC44-4C42-AF7C-BB19C30C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0"/>
            <a:ext cx="8001000" cy="838200"/>
          </a:xfrm>
        </p:spPr>
        <p:txBody>
          <a:bodyPr/>
          <a:lstStyle/>
          <a:p>
            <a:r>
              <a:rPr lang="en-US" dirty="0"/>
              <a:t>Normal Stages of Wound Healing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37AB7-6C7E-8149-8337-27C6A3BAC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838200"/>
            <a:ext cx="6400800" cy="572512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BB1037-A7EB-B04B-81B4-70A99C6100F8}"/>
              </a:ext>
            </a:extLst>
          </p:cNvPr>
          <p:cNvSpPr/>
          <p:nvPr/>
        </p:nvSpPr>
        <p:spPr>
          <a:xfrm>
            <a:off x="3912781" y="2503967"/>
            <a:ext cx="2679404" cy="185006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9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204-D3D1-394A-BE8D-7DC8AAD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32" y="409353"/>
            <a:ext cx="5007935" cy="866553"/>
          </a:xfrm>
        </p:spPr>
        <p:txBody>
          <a:bodyPr/>
          <a:lstStyle/>
          <a:p>
            <a:r>
              <a:rPr lang="en-US" dirty="0"/>
              <a:t>Inflammatory 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1846D-E2DD-0544-9F6A-95E4F519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189" y="1647830"/>
            <a:ext cx="6939622" cy="356233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DB80DE-05A2-CD4C-A903-9459F4F66C69}"/>
              </a:ext>
            </a:extLst>
          </p:cNvPr>
          <p:cNvSpPr/>
          <p:nvPr/>
        </p:nvSpPr>
        <p:spPr>
          <a:xfrm>
            <a:off x="2626189" y="3593805"/>
            <a:ext cx="2222258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503B-F2EC-1748-88FB-5A20F0FC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856" y="599853"/>
            <a:ext cx="2902688" cy="781493"/>
          </a:xfrm>
        </p:spPr>
        <p:txBody>
          <a:bodyPr/>
          <a:lstStyle/>
          <a:p>
            <a:r>
              <a:rPr lang="en-US" dirty="0"/>
              <a:t>Fibroblasts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214BFF-4CB2-A841-84CD-AF9B2E1FA8D0}"/>
              </a:ext>
            </a:extLst>
          </p:cNvPr>
          <p:cNvSpPr/>
          <p:nvPr/>
        </p:nvSpPr>
        <p:spPr>
          <a:xfrm>
            <a:off x="3514058" y="3178474"/>
            <a:ext cx="5316279" cy="2211572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E9A16-4727-8B4C-B3C6-3C05314F7DBB}"/>
              </a:ext>
            </a:extLst>
          </p:cNvPr>
          <p:cNvSpPr txBox="1"/>
          <p:nvPr/>
        </p:nvSpPr>
        <p:spPr>
          <a:xfrm>
            <a:off x="5192232" y="3861426"/>
            <a:ext cx="180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Fibroblast</a:t>
            </a: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2B311952-77BD-1044-A101-90A4F2AD28C2}"/>
              </a:ext>
            </a:extLst>
          </p:cNvPr>
          <p:cNvSpPr/>
          <p:nvPr/>
        </p:nvSpPr>
        <p:spPr>
          <a:xfrm rot="13354723">
            <a:off x="5672344" y="2414021"/>
            <a:ext cx="701748" cy="637954"/>
          </a:xfrm>
          <a:prstGeom prst="halfFrame">
            <a:avLst>
              <a:gd name="adj1" fmla="val 36666"/>
              <a:gd name="adj2" fmla="val 33333"/>
            </a:avLst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112D2-809A-6746-8A7A-948DDC88EA55}"/>
              </a:ext>
            </a:extLst>
          </p:cNvPr>
          <p:cNvSpPr txBox="1"/>
          <p:nvPr/>
        </p:nvSpPr>
        <p:spPr>
          <a:xfrm>
            <a:off x="7602645" y="2751373"/>
            <a:ext cx="227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Toll-like Receptor-4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52B0A4-6249-A249-8B52-F05C47112D76}"/>
              </a:ext>
            </a:extLst>
          </p:cNvPr>
          <p:cNvCxnSpPr>
            <a:cxnSpLocks/>
          </p:cNvCxnSpPr>
          <p:nvPr/>
        </p:nvCxnSpPr>
        <p:spPr>
          <a:xfrm flipH="1">
            <a:off x="6549286" y="2895583"/>
            <a:ext cx="105335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E17E99-2B0F-4146-AEA2-E669D76FA891}"/>
              </a:ext>
            </a:extLst>
          </p:cNvPr>
          <p:cNvSpPr txBox="1"/>
          <p:nvPr/>
        </p:nvSpPr>
        <p:spPr>
          <a:xfrm>
            <a:off x="3529654" y="1195943"/>
            <a:ext cx="5673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Lipopolysaccharides (LPS)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5E4D6A-C786-7046-BDA5-0F26001C21D9}"/>
              </a:ext>
            </a:extLst>
          </p:cNvPr>
          <p:cNvCxnSpPr>
            <a:cxnSpLocks/>
          </p:cNvCxnSpPr>
          <p:nvPr/>
        </p:nvCxnSpPr>
        <p:spPr>
          <a:xfrm>
            <a:off x="6096000" y="1843270"/>
            <a:ext cx="0" cy="9046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B307FA-8535-0C46-ACE7-2ECCD8C51D73}"/>
              </a:ext>
            </a:extLst>
          </p:cNvPr>
          <p:cNvCxnSpPr>
            <a:stCxn id="5" idx="4"/>
          </p:cNvCxnSpPr>
          <p:nvPr/>
        </p:nvCxnSpPr>
        <p:spPr>
          <a:xfrm flipH="1">
            <a:off x="6172197" y="5390046"/>
            <a:ext cx="1" cy="75783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D484B6-AF44-AA43-A96E-9D213ED12A7E}"/>
              </a:ext>
            </a:extLst>
          </p:cNvPr>
          <p:cNvSpPr txBox="1"/>
          <p:nvPr/>
        </p:nvSpPr>
        <p:spPr>
          <a:xfrm>
            <a:off x="7621478" y="6279122"/>
            <a:ext cx="204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219EB3-D6DE-744B-974C-51EFD4EDE7D2}"/>
              </a:ext>
            </a:extLst>
          </p:cNvPr>
          <p:cNvSpPr/>
          <p:nvPr/>
        </p:nvSpPr>
        <p:spPr>
          <a:xfrm>
            <a:off x="6023218" y="6225702"/>
            <a:ext cx="377088" cy="321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CD0F74-B479-AB44-B0A1-2D78D2BD118D}"/>
              </a:ext>
            </a:extLst>
          </p:cNvPr>
          <p:cNvCxnSpPr>
            <a:cxnSpLocks/>
          </p:cNvCxnSpPr>
          <p:nvPr/>
        </p:nvCxnSpPr>
        <p:spPr>
          <a:xfrm flipH="1">
            <a:off x="6497405" y="6416492"/>
            <a:ext cx="1105240" cy="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C6AE1C-13D8-7440-A201-C887FB4FE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135" y="240658"/>
            <a:ext cx="2275367" cy="25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204-D3D1-394A-BE8D-7DC8AAD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32" y="409353"/>
            <a:ext cx="5007935" cy="866553"/>
          </a:xfrm>
        </p:spPr>
        <p:txBody>
          <a:bodyPr/>
          <a:lstStyle/>
          <a:p>
            <a:r>
              <a:rPr lang="en-US" dirty="0"/>
              <a:t>Inflammatory 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1846D-E2DD-0544-9F6A-95E4F519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0005" y="1403389"/>
            <a:ext cx="7891990" cy="405122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290B6D-6049-9E4B-9613-CAA956DE00C2}"/>
              </a:ext>
            </a:extLst>
          </p:cNvPr>
          <p:cNvSpPr/>
          <p:nvPr/>
        </p:nvSpPr>
        <p:spPr>
          <a:xfrm>
            <a:off x="5358809" y="3628359"/>
            <a:ext cx="127592" cy="135567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6EF234-C95B-3B47-840E-1129BACACDE6}"/>
              </a:ext>
            </a:extLst>
          </p:cNvPr>
          <p:cNvCxnSpPr>
            <a:cxnSpLocks/>
          </p:cNvCxnSpPr>
          <p:nvPr/>
        </p:nvCxnSpPr>
        <p:spPr>
          <a:xfrm>
            <a:off x="3997841" y="1928482"/>
            <a:ext cx="1360968" cy="16998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7A4FA2-9B8A-CF43-8131-BD953011FC89}"/>
              </a:ext>
            </a:extLst>
          </p:cNvPr>
          <p:cNvSpPr txBox="1"/>
          <p:nvPr/>
        </p:nvSpPr>
        <p:spPr>
          <a:xfrm>
            <a:off x="2911548" y="1527107"/>
            <a:ext cx="136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IL-8 (a cytokine)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600EE5-171D-724E-B142-FF0AAF684EA6}"/>
              </a:ext>
            </a:extLst>
          </p:cNvPr>
          <p:cNvSpPr/>
          <p:nvPr/>
        </p:nvSpPr>
        <p:spPr>
          <a:xfrm>
            <a:off x="2150005" y="3589817"/>
            <a:ext cx="2464523" cy="56363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0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204-D3D1-394A-BE8D-7DC8AAD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32" y="409353"/>
            <a:ext cx="5007935" cy="866553"/>
          </a:xfrm>
        </p:spPr>
        <p:txBody>
          <a:bodyPr/>
          <a:lstStyle/>
          <a:p>
            <a:r>
              <a:rPr lang="en-US" dirty="0"/>
              <a:t>Inflammatory 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1846D-E2DD-0544-9F6A-95E4F519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0005" y="1403389"/>
            <a:ext cx="7891990" cy="405122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290B6D-6049-9E4B-9613-CAA956DE00C2}"/>
              </a:ext>
            </a:extLst>
          </p:cNvPr>
          <p:cNvSpPr/>
          <p:nvPr/>
        </p:nvSpPr>
        <p:spPr>
          <a:xfrm>
            <a:off x="5358809" y="3628359"/>
            <a:ext cx="127592" cy="135567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6EF234-C95B-3B47-840E-1129BACACDE6}"/>
              </a:ext>
            </a:extLst>
          </p:cNvPr>
          <p:cNvCxnSpPr>
            <a:cxnSpLocks/>
          </p:cNvCxnSpPr>
          <p:nvPr/>
        </p:nvCxnSpPr>
        <p:spPr>
          <a:xfrm>
            <a:off x="3997841" y="1928482"/>
            <a:ext cx="1360968" cy="16998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7A4FA2-9B8A-CF43-8131-BD953011FC89}"/>
              </a:ext>
            </a:extLst>
          </p:cNvPr>
          <p:cNvSpPr txBox="1"/>
          <p:nvPr/>
        </p:nvSpPr>
        <p:spPr>
          <a:xfrm>
            <a:off x="2911548" y="1496533"/>
            <a:ext cx="136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IL-8 (a cytokine)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4916AF-8619-EC4A-91D5-4ECFF3D7E2DA}"/>
              </a:ext>
            </a:extLst>
          </p:cNvPr>
          <p:cNvSpPr/>
          <p:nvPr/>
        </p:nvSpPr>
        <p:spPr>
          <a:xfrm>
            <a:off x="5422605" y="3755949"/>
            <a:ext cx="361506" cy="3402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6C815F-BB35-454C-A1C6-D4782C2B1432}"/>
              </a:ext>
            </a:extLst>
          </p:cNvPr>
          <p:cNvCxnSpPr/>
          <p:nvPr/>
        </p:nvCxnSpPr>
        <p:spPr>
          <a:xfrm flipV="1">
            <a:off x="4954772" y="4096190"/>
            <a:ext cx="531629" cy="18793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C6C0B-D1AB-BB48-A920-CA48193DEB97}"/>
              </a:ext>
            </a:extLst>
          </p:cNvPr>
          <p:cNvSpPr txBox="1"/>
          <p:nvPr/>
        </p:nvSpPr>
        <p:spPr>
          <a:xfrm>
            <a:off x="4263656" y="5998403"/>
            <a:ext cx="19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Neutrophil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200E2-3981-7D45-A1E0-AEE3EC8B6B03}"/>
              </a:ext>
            </a:extLst>
          </p:cNvPr>
          <p:cNvSpPr/>
          <p:nvPr/>
        </p:nvSpPr>
        <p:spPr>
          <a:xfrm>
            <a:off x="2150005" y="3589817"/>
            <a:ext cx="2464523" cy="56363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9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BD68-80F4-7146-BF86-2BE2E33C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216" y="685800"/>
            <a:ext cx="4231532" cy="880218"/>
          </a:xfrm>
        </p:spPr>
        <p:txBody>
          <a:bodyPr/>
          <a:lstStyle/>
          <a:p>
            <a:r>
              <a:rPr lang="en-US" dirty="0"/>
              <a:t>DNA Methylation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DA4EB-F3AD-C24A-89BF-1F235249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132" y="2000008"/>
            <a:ext cx="4711700" cy="4172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63E7F-BEB3-794D-80EF-E3FDBDE0E7C6}"/>
              </a:ext>
            </a:extLst>
          </p:cNvPr>
          <p:cNvSpPr txBox="1"/>
          <p:nvPr/>
        </p:nvSpPr>
        <p:spPr>
          <a:xfrm>
            <a:off x="7413120" y="2000008"/>
            <a:ext cx="1414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Low Gene Expression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17BED-3E79-2E40-A329-13FADE538B0C}"/>
              </a:ext>
            </a:extLst>
          </p:cNvPr>
          <p:cNvSpPr txBox="1"/>
          <p:nvPr/>
        </p:nvSpPr>
        <p:spPr>
          <a:xfrm>
            <a:off x="3952131" y="5525869"/>
            <a:ext cx="144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High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16838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BD68-80F4-7146-BF86-2BE2E33C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234" y="685800"/>
            <a:ext cx="4231532" cy="880218"/>
          </a:xfrm>
        </p:spPr>
        <p:txBody>
          <a:bodyPr/>
          <a:lstStyle/>
          <a:p>
            <a:r>
              <a:rPr lang="en-US" dirty="0"/>
              <a:t>DNA Methylation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3C51D-7B0D-DB4C-BEA0-96AB634EB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813" y="2171700"/>
            <a:ext cx="6502773" cy="31202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F2A69A-34C7-3A4D-A82D-28481AC9444C}"/>
              </a:ext>
            </a:extLst>
          </p:cNvPr>
          <p:cNvSpPr txBox="1"/>
          <p:nvPr/>
        </p:nvSpPr>
        <p:spPr>
          <a:xfrm>
            <a:off x="4149969" y="4707207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D94E5F-CE54-704C-87E1-6FAC252896D9}"/>
              </a:ext>
            </a:extLst>
          </p:cNvPr>
          <p:cNvCxnSpPr/>
          <p:nvPr/>
        </p:nvCxnSpPr>
        <p:spPr>
          <a:xfrm>
            <a:off x="4853354" y="5029200"/>
            <a:ext cx="202223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F18F98-5BC1-234E-A4FF-F99F6A82F193}"/>
              </a:ext>
            </a:extLst>
          </p:cNvPr>
          <p:cNvSpPr txBox="1"/>
          <p:nvPr/>
        </p:nvSpPr>
        <p:spPr>
          <a:xfrm>
            <a:off x="7006834" y="4707206"/>
            <a:ext cx="114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err="1"/>
              <a:t>Me</a:t>
            </a:r>
            <a:r>
              <a:rPr lang="en-US" sz="3200" dirty="0" err="1"/>
              <a:t>C</a:t>
            </a:r>
            <a:endParaRPr lang="en-US" sz="320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13F5F-F66B-B94B-AF68-D71A9B6D59B5}"/>
              </a:ext>
            </a:extLst>
          </p:cNvPr>
          <p:cNvSpPr txBox="1"/>
          <p:nvPr/>
        </p:nvSpPr>
        <p:spPr>
          <a:xfrm>
            <a:off x="3805635" y="5796475"/>
            <a:ext cx="458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Methylation only at CpG sites</a:t>
            </a:r>
          </a:p>
        </p:txBody>
      </p:sp>
    </p:spTree>
    <p:extLst>
      <p:ext uri="{BB962C8B-B14F-4D97-AF65-F5344CB8AC3E}">
        <p14:creationId xmlns:p14="http://schemas.microsoft.com/office/powerpoint/2010/main" val="111038115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{6FC9C2CB-D0F8-E24C-ABF9-D5ECF7A4C762}tf10001072</Template>
  <TotalTime>1324</TotalTime>
  <Words>1459</Words>
  <Application>Microsoft Macintosh PowerPoint</Application>
  <PresentationFormat>Widescreen</PresentationFormat>
  <Paragraphs>112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Black</vt:lpstr>
      <vt:lpstr>Calibri</vt:lpstr>
      <vt:lpstr>Franklin Gothic Book</vt:lpstr>
      <vt:lpstr>Wingdings</vt:lpstr>
      <vt:lpstr>Crop</vt:lpstr>
      <vt:lpstr>The long-term effects of exposure to lipopolysaccharides on the epigenetic modifications to the CXCL-8 gene from chronic wound samples</vt:lpstr>
      <vt:lpstr>Normal Stages of Wound Healing</vt:lpstr>
      <vt:lpstr>Normal Stages of Wound Healing</vt:lpstr>
      <vt:lpstr>Inflammatory Stage</vt:lpstr>
      <vt:lpstr>Fibroblasts</vt:lpstr>
      <vt:lpstr>Inflammatory Stage</vt:lpstr>
      <vt:lpstr>Inflammatory Stage</vt:lpstr>
      <vt:lpstr>DNA Methylation </vt:lpstr>
      <vt:lpstr>DNA Methylation </vt:lpstr>
      <vt:lpstr>Interleukin-8 (IL-8)</vt:lpstr>
      <vt:lpstr>Experiment</vt:lpstr>
      <vt:lpstr>Experiment Overview </vt:lpstr>
      <vt:lpstr>Expose Fibroblasts to LPS</vt:lpstr>
      <vt:lpstr>Bisulfite Conversion</vt:lpstr>
      <vt:lpstr>Methylation-Specific Polymerase Chain Reaction (MS-PCR): Methylated Primers</vt:lpstr>
      <vt:lpstr>Methylation-Specific Polymerase Chain Reaction (MS-PCR): Unmethylated Primers</vt:lpstr>
      <vt:lpstr>MS-PCR: Annealing - Methylated</vt:lpstr>
      <vt:lpstr>MS-PCR: Elongation - Methylated</vt:lpstr>
      <vt:lpstr>MS-PCR: Repeat</vt:lpstr>
      <vt:lpstr>MS-PCR: Annealing – Unmethylated</vt:lpstr>
      <vt:lpstr>MS-PCR: Elongation - Unmethylated</vt:lpstr>
      <vt:lpstr>MS-PCR: Repeat</vt:lpstr>
      <vt:lpstr>Potential Results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Sahana Tharakan</dc:creator>
  <cp:lastModifiedBy>Sahana Tharakan</cp:lastModifiedBy>
  <cp:revision>42</cp:revision>
  <dcterms:created xsi:type="dcterms:W3CDTF">2019-12-02T17:58:57Z</dcterms:created>
  <dcterms:modified xsi:type="dcterms:W3CDTF">2019-12-13T05:21:04Z</dcterms:modified>
</cp:coreProperties>
</file>