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302" r:id="rId5"/>
    <p:sldId id="266" r:id="rId6"/>
    <p:sldId id="265" r:id="rId7"/>
    <p:sldId id="272" r:id="rId8"/>
    <p:sldId id="306" r:id="rId9"/>
    <p:sldId id="300" r:id="rId10"/>
    <p:sldId id="304" r:id="rId11"/>
    <p:sldId id="303" r:id="rId12"/>
    <p:sldId id="307" r:id="rId13"/>
    <p:sldId id="262" r:id="rId14"/>
    <p:sldId id="269" r:id="rId15"/>
    <p:sldId id="278" r:id="rId16"/>
    <p:sldId id="284" r:id="rId17"/>
    <p:sldId id="305" r:id="rId18"/>
    <p:sldId id="298" r:id="rId19"/>
    <p:sldId id="289" r:id="rId20"/>
    <p:sldId id="292" r:id="rId21"/>
    <p:sldId id="295" r:id="rId22"/>
    <p:sldId id="29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00E22B"/>
    <a:srgbClr val="B42D26"/>
    <a:srgbClr val="BF3727"/>
    <a:srgbClr val="DE4133"/>
    <a:srgbClr val="E34C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8" autoAdjust="0"/>
    <p:restoredTop sz="94660"/>
  </p:normalViewPr>
  <p:slideViewPr>
    <p:cSldViewPr snapToGrid="0">
      <p:cViewPr varScale="1">
        <p:scale>
          <a:sx n="84" d="100"/>
          <a:sy n="84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891E5-B32E-4ED4-BCD3-F80C789D86F2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8E81B-8EED-4834-9ACD-B232CA5B5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0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browse.xenbase.org/fgb2/gbrowse/xl9_1?name=chr5S:26315555..26325503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8E81B-8EED-4834-9ACD-B232CA5B58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11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high concentrations,</a:t>
            </a:r>
            <a:r>
              <a:rPr lang="en-US" baseline="0" dirty="0" smtClean="0"/>
              <a:t> fluorescent dye inhibits PCR amplification process, which is the plateau.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8E81B-8EED-4834-9ACD-B232CA5B58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11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8E81B-8EED-4834-9ACD-B232CA5B58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78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 = inhibitor of differentiation gene.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8E81B-8EED-4834-9ACD-B232CA5B58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25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Target sequence based on lowest # of off target mutations, highest GC content, zero self-complementarity, guanine at position 20, position in the gene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8E81B-8EED-4834-9ACD-B232CA5B58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52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Genscript</a:t>
            </a:r>
            <a:r>
              <a:rPr lang="en-US" dirty="0" smtClean="0"/>
              <a:t> OR Integrated DNA Technologies --- orders </a:t>
            </a:r>
            <a:r>
              <a:rPr lang="en-US" dirty="0" err="1" smtClean="0"/>
              <a:t>sgRNA’s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bmp2.S class=Sequence position=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34" charset="-128"/>
                <a:hlinkClick r:id="rId3"/>
              </a:rPr>
              <a:t>chr5S:26315555..26325503 (+ strand)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</a:rPr>
              <a:t>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8E81B-8EED-4834-9ACD-B232CA5B58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09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Genscript</a:t>
            </a:r>
            <a:r>
              <a:rPr lang="en-US" dirty="0" smtClean="0"/>
              <a:t> OR Integrated DNA Technologies --- orders </a:t>
            </a:r>
            <a:r>
              <a:rPr lang="en-US" dirty="0" err="1" smtClean="0"/>
              <a:t>sgRNA’s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8E81B-8EED-4834-9ACD-B232CA5B58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11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visual aid of drawing of RT-PCR!!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8E81B-8EED-4834-9ACD-B232CA5B58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49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NCBI Primer BLAST, Primers</a:t>
            </a:r>
            <a:r>
              <a:rPr lang="en-US" baseline="0" dirty="0" smtClean="0"/>
              <a:t> selected based on 18-22bp’s, Tm of 55-65, GC% of 40-60, no hairpin DNA, no more than 4 di-NT repeats (ATATATAT), no more than 4 sequential NTs (AAAAA), and avoiding GC rich 3’ ends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8E81B-8EED-4834-9ACD-B232CA5B58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99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Regular PCR results in the same # of end products, making it not useful for this</a:t>
            </a:r>
            <a:r>
              <a:rPr lang="en-US" baseline="0" dirty="0" smtClean="0"/>
              <a:t> experiment.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SYBR</a:t>
            </a:r>
            <a:r>
              <a:rPr lang="en-US" baseline="0" dirty="0" smtClean="0"/>
              <a:t> Dye binds to minor groove of DNA. To what??? I don’t know, I could not find out even after reading 3 research articles.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8E81B-8EED-4834-9ACD-B232CA5B58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66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116B-BFA0-4F9F-A306-B094480DF5D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0C1E-C8A1-4FED-A153-0F7B579B2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36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116B-BFA0-4F9F-A306-B094480DF5D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0C1E-C8A1-4FED-A153-0F7B579B2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4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116B-BFA0-4F9F-A306-B094480DF5D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0C1E-C8A1-4FED-A153-0F7B579B2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8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116B-BFA0-4F9F-A306-B094480DF5D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0C1E-C8A1-4FED-A153-0F7B579B2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4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116B-BFA0-4F9F-A306-B094480DF5D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0C1E-C8A1-4FED-A153-0F7B579B2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7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116B-BFA0-4F9F-A306-B094480DF5D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0C1E-C8A1-4FED-A153-0F7B579B2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42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116B-BFA0-4F9F-A306-B094480DF5D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0C1E-C8A1-4FED-A153-0F7B579B2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0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116B-BFA0-4F9F-A306-B094480DF5D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0C1E-C8A1-4FED-A153-0F7B579B2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67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116B-BFA0-4F9F-A306-B094480DF5D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0C1E-C8A1-4FED-A153-0F7B579B2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5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116B-BFA0-4F9F-A306-B094480DF5D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0C1E-C8A1-4FED-A153-0F7B579B2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6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116B-BFA0-4F9F-A306-B094480DF5D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0C1E-C8A1-4FED-A153-0F7B579B2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6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9116B-BFA0-4F9F-A306-B094480DF5D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20C1E-C8A1-4FED-A153-0F7B579B2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3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f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480126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Determining the Gene Regulatory Network Responsible for Craniofacial </a:t>
            </a:r>
            <a:r>
              <a:rPr lang="en-US" sz="8000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Development</a:t>
            </a:r>
            <a:endParaRPr lang="en-US" sz="8000" b="1" dirty="0">
              <a:ln>
                <a:solidFill>
                  <a:schemeClr val="bg2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1260"/>
            <a:ext cx="9144000" cy="1655762"/>
          </a:xfrm>
        </p:spPr>
        <p:txBody>
          <a:bodyPr>
            <a:normAutofit/>
          </a:bodyPr>
          <a:lstStyle/>
          <a:p>
            <a:r>
              <a:rPr lang="en-US" sz="5400" dirty="0" smtClean="0">
                <a:ln w="3175"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Nathaniel Smith</a:t>
            </a:r>
          </a:p>
        </p:txBody>
      </p:sp>
    </p:spTree>
    <p:extLst>
      <p:ext uri="{BB962C8B-B14F-4D97-AF65-F5344CB8AC3E}">
        <p14:creationId xmlns:p14="http://schemas.microsoft.com/office/powerpoint/2010/main" val="193186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0483"/>
            <a:ext cx="12192000" cy="2296633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Proper Craniofacial Development</a:t>
            </a:r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/>
            </a:r>
            <a:b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Requires precise combination &amp; regulation of many different genes at once = Gene Regulatory Network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301" y="2926735"/>
            <a:ext cx="6491398" cy="393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9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50605"/>
            <a:ext cx="12192000" cy="6358270"/>
          </a:xfrm>
        </p:spPr>
        <p:txBody>
          <a:bodyPr>
            <a:normAutofit fontScale="90000"/>
          </a:bodyPr>
          <a:lstStyle/>
          <a:p>
            <a:r>
              <a:rPr lang="en-US" sz="9600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Experimental Question:</a:t>
            </a:r>
            <a:r>
              <a:rPr lang="en-US" sz="7200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/>
            </a:r>
            <a:br>
              <a:rPr lang="en-US" sz="7200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sz="11600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Does Loss of BMP-2 affect Wnt1 and </a:t>
            </a:r>
            <a:r>
              <a:rPr lang="en-US" sz="11600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RARg </a:t>
            </a:r>
            <a:r>
              <a:rPr lang="en-US" sz="11600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expression?</a:t>
            </a:r>
            <a:r>
              <a:rPr lang="en-US" sz="7200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/>
            </a:r>
            <a:br>
              <a:rPr lang="en-US" sz="7200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2013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1565087"/>
            <a:ext cx="12191999" cy="52929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161" y="1348437"/>
            <a:ext cx="7991673" cy="535067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1" y="0"/>
            <a:ext cx="12191999" cy="15650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Knockout of BMP-2 Gene Using CRISPR/Cas9</a:t>
            </a:r>
            <a:b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Mechanisms of gRNA and Cas9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1322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1812091"/>
            <a:ext cx="12192001" cy="50696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79528" cy="1828865"/>
          </a:xfrm>
        </p:spPr>
        <p:txBody>
          <a:bodyPr>
            <a:normAutofit fontScale="90000"/>
          </a:bodyPr>
          <a:lstStyle/>
          <a:p>
            <a:r>
              <a:rPr lang="en-US" sz="4800" b="1" u="sng" dirty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Map of BMP-2 Gene modeled after </a:t>
            </a:r>
            <a:r>
              <a:rPr lang="en-US" sz="4800" b="1" u="sng" dirty="0" err="1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Xenbase</a:t>
            </a:r>
            <a:r>
              <a:rPr lang="en-US" sz="4800" b="1" u="sng" dirty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 Genome </a:t>
            </a:r>
            <a:r>
              <a:rPr lang="en-US" sz="4800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Browser</a:t>
            </a:r>
            <a:br>
              <a:rPr lang="en-US" sz="4800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sz="4800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Note the target sequence location in Exon 1</a:t>
            </a:r>
            <a:endParaRPr lang="en-US" sz="4800" u="sng" dirty="0"/>
          </a:p>
        </p:txBody>
      </p:sp>
      <p:sp>
        <p:nvSpPr>
          <p:cNvPr id="14" name="Rectangle 13"/>
          <p:cNvSpPr/>
          <p:nvPr/>
        </p:nvSpPr>
        <p:spPr>
          <a:xfrm>
            <a:off x="2044993" y="3126248"/>
            <a:ext cx="1740197" cy="616689"/>
          </a:xfrm>
          <a:prstGeom prst="rect">
            <a:avLst/>
          </a:prstGeom>
          <a:ln w="38100">
            <a:solidFill>
              <a:srgbClr val="1C1C1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659686" y="3126248"/>
            <a:ext cx="3111796" cy="616689"/>
          </a:xfrm>
          <a:prstGeom prst="rect">
            <a:avLst/>
          </a:prstGeom>
          <a:ln w="38100">
            <a:solidFill>
              <a:srgbClr val="1C1C1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837658" y="3919547"/>
            <a:ext cx="9718072" cy="31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44994" y="2375614"/>
            <a:ext cx="1913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Exon 1</a:t>
            </a:r>
            <a:endParaRPr lang="en-US" sz="4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258653" y="2360913"/>
            <a:ext cx="1913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Exon 2</a:t>
            </a:r>
            <a:endParaRPr lang="en-US" sz="4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236919" y="3557012"/>
            <a:ext cx="808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5’</a:t>
            </a:r>
            <a:endParaRPr lang="en-US" sz="4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02845" y="4337330"/>
            <a:ext cx="333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Start Codon</a:t>
            </a:r>
            <a:endParaRPr lang="en-US" sz="3200" b="1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2044994" y="3960746"/>
            <a:ext cx="109869" cy="502049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983791" y="4386736"/>
            <a:ext cx="333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Stop Codon</a:t>
            </a:r>
            <a:endParaRPr lang="en-US" sz="3200" b="1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8767064" y="3957780"/>
            <a:ext cx="116953" cy="472647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Left Brace 36"/>
          <p:cNvSpPr/>
          <p:nvPr/>
        </p:nvSpPr>
        <p:spPr>
          <a:xfrm rot="5400000">
            <a:off x="1724722" y="2894814"/>
            <a:ext cx="1419311" cy="4052191"/>
          </a:xfrm>
          <a:prstGeom prst="leftBrace">
            <a:avLst>
              <a:gd name="adj1" fmla="val 8333"/>
              <a:gd name="adj2" fmla="val 49425"/>
            </a:avLst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2472" y="5556593"/>
            <a:ext cx="4831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TGTCCGCAGGTCGACCATGGTGG</a:t>
            </a:r>
            <a:endParaRPr lang="en-US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769994" y="5164543"/>
            <a:ext cx="7614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TARGET SEQUENCE</a:t>
            </a:r>
            <a:endParaRPr lang="en-US" sz="2800" b="1" u="sng" dirty="0"/>
          </a:p>
        </p:txBody>
      </p:sp>
      <p:sp>
        <p:nvSpPr>
          <p:cNvPr id="41" name="Freeform 40"/>
          <p:cNvSpPr/>
          <p:nvPr/>
        </p:nvSpPr>
        <p:spPr>
          <a:xfrm>
            <a:off x="134563" y="5982081"/>
            <a:ext cx="6629400" cy="336738"/>
          </a:xfrm>
          <a:custGeom>
            <a:avLst/>
            <a:gdLst>
              <a:gd name="connsiteX0" fmla="*/ 0 w 6629400"/>
              <a:gd name="connsiteY0" fmla="*/ 130998 h 336738"/>
              <a:gd name="connsiteX1" fmla="*/ 57150 w 6629400"/>
              <a:gd name="connsiteY1" fmla="*/ 176718 h 336738"/>
              <a:gd name="connsiteX2" fmla="*/ 91440 w 6629400"/>
              <a:gd name="connsiteY2" fmla="*/ 199578 h 336738"/>
              <a:gd name="connsiteX3" fmla="*/ 194310 w 6629400"/>
              <a:gd name="connsiteY3" fmla="*/ 222438 h 336738"/>
              <a:gd name="connsiteX4" fmla="*/ 297180 w 6629400"/>
              <a:gd name="connsiteY4" fmla="*/ 279588 h 336738"/>
              <a:gd name="connsiteX5" fmla="*/ 537210 w 6629400"/>
              <a:gd name="connsiteY5" fmla="*/ 291018 h 336738"/>
              <a:gd name="connsiteX6" fmla="*/ 868680 w 6629400"/>
              <a:gd name="connsiteY6" fmla="*/ 313878 h 336738"/>
              <a:gd name="connsiteX7" fmla="*/ 971550 w 6629400"/>
              <a:gd name="connsiteY7" fmla="*/ 325308 h 336738"/>
              <a:gd name="connsiteX8" fmla="*/ 1223010 w 6629400"/>
              <a:gd name="connsiteY8" fmla="*/ 313878 h 336738"/>
              <a:gd name="connsiteX9" fmla="*/ 1314450 w 6629400"/>
              <a:gd name="connsiteY9" fmla="*/ 279588 h 336738"/>
              <a:gd name="connsiteX10" fmla="*/ 1383030 w 6629400"/>
              <a:gd name="connsiteY10" fmla="*/ 268158 h 336738"/>
              <a:gd name="connsiteX11" fmla="*/ 1463040 w 6629400"/>
              <a:gd name="connsiteY11" fmla="*/ 245298 h 336738"/>
              <a:gd name="connsiteX12" fmla="*/ 1520190 w 6629400"/>
              <a:gd name="connsiteY12" fmla="*/ 211008 h 336738"/>
              <a:gd name="connsiteX13" fmla="*/ 1623060 w 6629400"/>
              <a:gd name="connsiteY13" fmla="*/ 176718 h 336738"/>
              <a:gd name="connsiteX14" fmla="*/ 1680210 w 6629400"/>
              <a:gd name="connsiteY14" fmla="*/ 153858 h 336738"/>
              <a:gd name="connsiteX15" fmla="*/ 1725930 w 6629400"/>
              <a:gd name="connsiteY15" fmla="*/ 142428 h 336738"/>
              <a:gd name="connsiteX16" fmla="*/ 1794510 w 6629400"/>
              <a:gd name="connsiteY16" fmla="*/ 119568 h 336738"/>
              <a:gd name="connsiteX17" fmla="*/ 2080260 w 6629400"/>
              <a:gd name="connsiteY17" fmla="*/ 96708 h 336738"/>
              <a:gd name="connsiteX18" fmla="*/ 3006090 w 6629400"/>
              <a:gd name="connsiteY18" fmla="*/ 108138 h 336738"/>
              <a:gd name="connsiteX19" fmla="*/ 3177540 w 6629400"/>
              <a:gd name="connsiteY19" fmla="*/ 119568 h 336738"/>
              <a:gd name="connsiteX20" fmla="*/ 3211830 w 6629400"/>
              <a:gd name="connsiteY20" fmla="*/ 130998 h 336738"/>
              <a:gd name="connsiteX21" fmla="*/ 3406140 w 6629400"/>
              <a:gd name="connsiteY21" fmla="*/ 153858 h 336738"/>
              <a:gd name="connsiteX22" fmla="*/ 3440430 w 6629400"/>
              <a:gd name="connsiteY22" fmla="*/ 165288 h 336738"/>
              <a:gd name="connsiteX23" fmla="*/ 3497580 w 6629400"/>
              <a:gd name="connsiteY23" fmla="*/ 176718 h 336738"/>
              <a:gd name="connsiteX24" fmla="*/ 3554730 w 6629400"/>
              <a:gd name="connsiteY24" fmla="*/ 199578 h 336738"/>
              <a:gd name="connsiteX25" fmla="*/ 3646170 w 6629400"/>
              <a:gd name="connsiteY25" fmla="*/ 211008 h 336738"/>
              <a:gd name="connsiteX26" fmla="*/ 3840480 w 6629400"/>
              <a:gd name="connsiteY26" fmla="*/ 233868 h 336738"/>
              <a:gd name="connsiteX27" fmla="*/ 3909060 w 6629400"/>
              <a:gd name="connsiteY27" fmla="*/ 256728 h 336738"/>
              <a:gd name="connsiteX28" fmla="*/ 4046220 w 6629400"/>
              <a:gd name="connsiteY28" fmla="*/ 279588 h 336738"/>
              <a:gd name="connsiteX29" fmla="*/ 4080510 w 6629400"/>
              <a:gd name="connsiteY29" fmla="*/ 291018 h 336738"/>
              <a:gd name="connsiteX30" fmla="*/ 4206240 w 6629400"/>
              <a:gd name="connsiteY30" fmla="*/ 313878 h 336738"/>
              <a:gd name="connsiteX31" fmla="*/ 4240530 w 6629400"/>
              <a:gd name="connsiteY31" fmla="*/ 325308 h 336738"/>
              <a:gd name="connsiteX32" fmla="*/ 4491990 w 6629400"/>
              <a:gd name="connsiteY32" fmla="*/ 336738 h 336738"/>
              <a:gd name="connsiteX33" fmla="*/ 4869180 w 6629400"/>
              <a:gd name="connsiteY33" fmla="*/ 325308 h 336738"/>
              <a:gd name="connsiteX34" fmla="*/ 4937760 w 6629400"/>
              <a:gd name="connsiteY34" fmla="*/ 291018 h 336738"/>
              <a:gd name="connsiteX35" fmla="*/ 5006340 w 6629400"/>
              <a:gd name="connsiteY35" fmla="*/ 268158 h 336738"/>
              <a:gd name="connsiteX36" fmla="*/ 5200650 w 6629400"/>
              <a:gd name="connsiteY36" fmla="*/ 233868 h 336738"/>
              <a:gd name="connsiteX37" fmla="*/ 5337810 w 6629400"/>
              <a:gd name="connsiteY37" fmla="*/ 211008 h 336738"/>
              <a:gd name="connsiteX38" fmla="*/ 5383530 w 6629400"/>
              <a:gd name="connsiteY38" fmla="*/ 199578 h 336738"/>
              <a:gd name="connsiteX39" fmla="*/ 5417820 w 6629400"/>
              <a:gd name="connsiteY39" fmla="*/ 176718 h 336738"/>
              <a:gd name="connsiteX40" fmla="*/ 5452110 w 6629400"/>
              <a:gd name="connsiteY40" fmla="*/ 165288 h 336738"/>
              <a:gd name="connsiteX41" fmla="*/ 5554980 w 6629400"/>
              <a:gd name="connsiteY41" fmla="*/ 142428 h 336738"/>
              <a:gd name="connsiteX42" fmla="*/ 5600700 w 6629400"/>
              <a:gd name="connsiteY42" fmla="*/ 130998 h 336738"/>
              <a:gd name="connsiteX43" fmla="*/ 5669280 w 6629400"/>
              <a:gd name="connsiteY43" fmla="*/ 108138 h 336738"/>
              <a:gd name="connsiteX44" fmla="*/ 5817870 w 6629400"/>
              <a:gd name="connsiteY44" fmla="*/ 96708 h 336738"/>
              <a:gd name="connsiteX45" fmla="*/ 5977890 w 6629400"/>
              <a:gd name="connsiteY45" fmla="*/ 73848 h 336738"/>
              <a:gd name="connsiteX46" fmla="*/ 6035040 w 6629400"/>
              <a:gd name="connsiteY46" fmla="*/ 62418 h 336738"/>
              <a:gd name="connsiteX47" fmla="*/ 6103620 w 6629400"/>
              <a:gd name="connsiteY47" fmla="*/ 50988 h 336738"/>
              <a:gd name="connsiteX48" fmla="*/ 6149340 w 6629400"/>
              <a:gd name="connsiteY48" fmla="*/ 39558 h 336738"/>
              <a:gd name="connsiteX49" fmla="*/ 6366510 w 6629400"/>
              <a:gd name="connsiteY49" fmla="*/ 16698 h 336738"/>
              <a:gd name="connsiteX50" fmla="*/ 6629400 w 6629400"/>
              <a:gd name="connsiteY50" fmla="*/ 5268 h 33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629400" h="336738">
                <a:moveTo>
                  <a:pt x="0" y="130998"/>
                </a:moveTo>
                <a:cubicBezTo>
                  <a:pt x="19050" y="146238"/>
                  <a:pt x="37633" y="162080"/>
                  <a:pt x="57150" y="176718"/>
                </a:cubicBezTo>
                <a:cubicBezTo>
                  <a:pt x="68140" y="184960"/>
                  <a:pt x="78408" y="195234"/>
                  <a:pt x="91440" y="199578"/>
                </a:cubicBezTo>
                <a:cubicBezTo>
                  <a:pt x="124003" y="210432"/>
                  <a:pt x="162936" y="205008"/>
                  <a:pt x="194310" y="222438"/>
                </a:cubicBezTo>
                <a:cubicBezTo>
                  <a:pt x="218547" y="235903"/>
                  <a:pt x="260667" y="276545"/>
                  <a:pt x="297180" y="279588"/>
                </a:cubicBezTo>
                <a:cubicBezTo>
                  <a:pt x="377004" y="286240"/>
                  <a:pt x="457200" y="287208"/>
                  <a:pt x="537210" y="291018"/>
                </a:cubicBezTo>
                <a:cubicBezTo>
                  <a:pt x="668088" y="334644"/>
                  <a:pt x="538545" y="295013"/>
                  <a:pt x="868680" y="313878"/>
                </a:cubicBezTo>
                <a:cubicBezTo>
                  <a:pt x="903125" y="315846"/>
                  <a:pt x="937260" y="321498"/>
                  <a:pt x="971550" y="325308"/>
                </a:cubicBezTo>
                <a:cubicBezTo>
                  <a:pt x="1055370" y="321498"/>
                  <a:pt x="1139351" y="320313"/>
                  <a:pt x="1223010" y="313878"/>
                </a:cubicBezTo>
                <a:cubicBezTo>
                  <a:pt x="1286368" y="309004"/>
                  <a:pt x="1253478" y="297880"/>
                  <a:pt x="1314450" y="279588"/>
                </a:cubicBezTo>
                <a:cubicBezTo>
                  <a:pt x="1336648" y="272929"/>
                  <a:pt x="1360305" y="272703"/>
                  <a:pt x="1383030" y="268158"/>
                </a:cubicBezTo>
                <a:cubicBezTo>
                  <a:pt x="1395237" y="265717"/>
                  <a:pt x="1448515" y="252561"/>
                  <a:pt x="1463040" y="245298"/>
                </a:cubicBezTo>
                <a:cubicBezTo>
                  <a:pt x="1482911" y="235363"/>
                  <a:pt x="1499770" y="219759"/>
                  <a:pt x="1520190" y="211008"/>
                </a:cubicBezTo>
                <a:cubicBezTo>
                  <a:pt x="1553412" y="196770"/>
                  <a:pt x="1589500" y="190142"/>
                  <a:pt x="1623060" y="176718"/>
                </a:cubicBezTo>
                <a:cubicBezTo>
                  <a:pt x="1642110" y="169098"/>
                  <a:pt x="1660745" y="160346"/>
                  <a:pt x="1680210" y="153858"/>
                </a:cubicBezTo>
                <a:cubicBezTo>
                  <a:pt x="1695113" y="148890"/>
                  <a:pt x="1710883" y="146942"/>
                  <a:pt x="1725930" y="142428"/>
                </a:cubicBezTo>
                <a:cubicBezTo>
                  <a:pt x="1749010" y="135504"/>
                  <a:pt x="1770490" y="121490"/>
                  <a:pt x="1794510" y="119568"/>
                </a:cubicBezTo>
                <a:lnTo>
                  <a:pt x="2080260" y="96708"/>
                </a:lnTo>
                <a:lnTo>
                  <a:pt x="3006090" y="108138"/>
                </a:lnTo>
                <a:cubicBezTo>
                  <a:pt x="3063354" y="109331"/>
                  <a:pt x="3120613" y="113243"/>
                  <a:pt x="3177540" y="119568"/>
                </a:cubicBezTo>
                <a:cubicBezTo>
                  <a:pt x="3189515" y="120899"/>
                  <a:pt x="3200016" y="128635"/>
                  <a:pt x="3211830" y="130998"/>
                </a:cubicBezTo>
                <a:cubicBezTo>
                  <a:pt x="3262365" y="141105"/>
                  <a:pt x="3360798" y="149324"/>
                  <a:pt x="3406140" y="153858"/>
                </a:cubicBezTo>
                <a:cubicBezTo>
                  <a:pt x="3417570" y="157668"/>
                  <a:pt x="3428741" y="162366"/>
                  <a:pt x="3440430" y="165288"/>
                </a:cubicBezTo>
                <a:cubicBezTo>
                  <a:pt x="3459277" y="170000"/>
                  <a:pt x="3478972" y="171136"/>
                  <a:pt x="3497580" y="176718"/>
                </a:cubicBezTo>
                <a:cubicBezTo>
                  <a:pt x="3517232" y="182614"/>
                  <a:pt x="3534738" y="194964"/>
                  <a:pt x="3554730" y="199578"/>
                </a:cubicBezTo>
                <a:cubicBezTo>
                  <a:pt x="3584661" y="206485"/>
                  <a:pt x="3615641" y="207616"/>
                  <a:pt x="3646170" y="211008"/>
                </a:cubicBezTo>
                <a:cubicBezTo>
                  <a:pt x="3836665" y="232174"/>
                  <a:pt x="3687816" y="212059"/>
                  <a:pt x="3840480" y="233868"/>
                </a:cubicBezTo>
                <a:cubicBezTo>
                  <a:pt x="3863340" y="241488"/>
                  <a:pt x="3885431" y="252002"/>
                  <a:pt x="3909060" y="256728"/>
                </a:cubicBezTo>
                <a:cubicBezTo>
                  <a:pt x="3992628" y="273442"/>
                  <a:pt x="3946978" y="265411"/>
                  <a:pt x="4046220" y="279588"/>
                </a:cubicBezTo>
                <a:cubicBezTo>
                  <a:pt x="4057650" y="283398"/>
                  <a:pt x="4068749" y="288404"/>
                  <a:pt x="4080510" y="291018"/>
                </a:cubicBezTo>
                <a:cubicBezTo>
                  <a:pt x="4172225" y="311399"/>
                  <a:pt x="4123035" y="293077"/>
                  <a:pt x="4206240" y="313878"/>
                </a:cubicBezTo>
                <a:cubicBezTo>
                  <a:pt x="4217929" y="316800"/>
                  <a:pt x="4228520" y="324347"/>
                  <a:pt x="4240530" y="325308"/>
                </a:cubicBezTo>
                <a:cubicBezTo>
                  <a:pt x="4324169" y="331999"/>
                  <a:pt x="4408170" y="332928"/>
                  <a:pt x="4491990" y="336738"/>
                </a:cubicBezTo>
                <a:cubicBezTo>
                  <a:pt x="4617720" y="332928"/>
                  <a:pt x="4743586" y="332285"/>
                  <a:pt x="4869180" y="325308"/>
                </a:cubicBezTo>
                <a:cubicBezTo>
                  <a:pt x="4904910" y="323323"/>
                  <a:pt x="4906662" y="304839"/>
                  <a:pt x="4937760" y="291018"/>
                </a:cubicBezTo>
                <a:cubicBezTo>
                  <a:pt x="4959780" y="281231"/>
                  <a:pt x="4982711" y="272884"/>
                  <a:pt x="5006340" y="268158"/>
                </a:cubicBezTo>
                <a:cubicBezTo>
                  <a:pt x="5147058" y="240014"/>
                  <a:pt x="5082176" y="250793"/>
                  <a:pt x="5200650" y="233868"/>
                </a:cubicBezTo>
                <a:cubicBezTo>
                  <a:pt x="5277219" y="208345"/>
                  <a:pt x="5195621" y="232883"/>
                  <a:pt x="5337810" y="211008"/>
                </a:cubicBezTo>
                <a:cubicBezTo>
                  <a:pt x="5353336" y="208619"/>
                  <a:pt x="5368290" y="203388"/>
                  <a:pt x="5383530" y="199578"/>
                </a:cubicBezTo>
                <a:cubicBezTo>
                  <a:pt x="5394960" y="191958"/>
                  <a:pt x="5405533" y="182861"/>
                  <a:pt x="5417820" y="176718"/>
                </a:cubicBezTo>
                <a:cubicBezTo>
                  <a:pt x="5428596" y="171330"/>
                  <a:pt x="5440525" y="168598"/>
                  <a:pt x="5452110" y="165288"/>
                </a:cubicBezTo>
                <a:cubicBezTo>
                  <a:pt x="5500892" y="151350"/>
                  <a:pt x="5501948" y="154213"/>
                  <a:pt x="5554980" y="142428"/>
                </a:cubicBezTo>
                <a:cubicBezTo>
                  <a:pt x="5570315" y="139020"/>
                  <a:pt x="5585653" y="135512"/>
                  <a:pt x="5600700" y="130998"/>
                </a:cubicBezTo>
                <a:cubicBezTo>
                  <a:pt x="5623780" y="124074"/>
                  <a:pt x="5645254" y="109986"/>
                  <a:pt x="5669280" y="108138"/>
                </a:cubicBezTo>
                <a:lnTo>
                  <a:pt x="5817870" y="96708"/>
                </a:lnTo>
                <a:cubicBezTo>
                  <a:pt x="5947072" y="70868"/>
                  <a:pt x="5787835" y="100999"/>
                  <a:pt x="5977890" y="73848"/>
                </a:cubicBezTo>
                <a:cubicBezTo>
                  <a:pt x="5997122" y="71101"/>
                  <a:pt x="6015926" y="65893"/>
                  <a:pt x="6035040" y="62418"/>
                </a:cubicBezTo>
                <a:cubicBezTo>
                  <a:pt x="6057842" y="58272"/>
                  <a:pt x="6080895" y="55533"/>
                  <a:pt x="6103620" y="50988"/>
                </a:cubicBezTo>
                <a:cubicBezTo>
                  <a:pt x="6119024" y="47907"/>
                  <a:pt x="6133845" y="42141"/>
                  <a:pt x="6149340" y="39558"/>
                </a:cubicBezTo>
                <a:cubicBezTo>
                  <a:pt x="6209279" y="29568"/>
                  <a:pt x="6310554" y="21785"/>
                  <a:pt x="6366510" y="16698"/>
                </a:cubicBezTo>
                <a:cubicBezTo>
                  <a:pt x="6482459" y="-12289"/>
                  <a:pt x="6396521" y="5268"/>
                  <a:pt x="6629400" y="5268"/>
                </a:cubicBezTo>
              </a:path>
            </a:pathLst>
          </a:cu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-2297" y="5895858"/>
            <a:ext cx="273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88208" y="5998935"/>
            <a:ext cx="273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  <a:endParaRPr lang="en-US" sz="28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54783" y="6015515"/>
            <a:ext cx="273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540050" y="6007912"/>
            <a:ext cx="273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</a:t>
            </a:r>
            <a:endParaRPr lang="en-US" sz="28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61874" y="6014632"/>
            <a:ext cx="273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</a:t>
            </a:r>
            <a:endParaRPr lang="en-US" sz="28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970015" y="6016477"/>
            <a:ext cx="273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  <a:endParaRPr lang="en-US" sz="28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170842" y="5964686"/>
            <a:ext cx="273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</a:t>
            </a:r>
            <a:endParaRPr lang="en-US" sz="28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1397279" y="5944988"/>
            <a:ext cx="273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</a:t>
            </a:r>
            <a:endParaRPr lang="en-US" sz="28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563939" y="5881073"/>
            <a:ext cx="273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  <a:endParaRPr lang="en-US" sz="28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1793400" y="5837641"/>
            <a:ext cx="273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  <a:endParaRPr lang="en-US" sz="28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2024590" y="5830770"/>
            <a:ext cx="273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2191250" y="5811781"/>
            <a:ext cx="273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</a:t>
            </a:r>
            <a:endParaRPr lang="en-US" sz="28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2399391" y="5827698"/>
            <a:ext cx="273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  <a:endParaRPr lang="en-US" sz="28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2623865" y="5834763"/>
            <a:ext cx="273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</a:t>
            </a:r>
            <a:endParaRPr lang="en-US" sz="28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2785980" y="5818203"/>
            <a:ext cx="273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</a:t>
            </a:r>
            <a:endParaRPr lang="en-US" sz="28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2982652" y="5832766"/>
            <a:ext cx="273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  <a:endParaRPr lang="en-US" sz="28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3194263" y="5847329"/>
            <a:ext cx="273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</a:t>
            </a:r>
            <a:endParaRPr lang="en-US" sz="28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3343595" y="5854740"/>
            <a:ext cx="273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3547855" y="5882148"/>
            <a:ext cx="273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  <a:endParaRPr lang="en-US" sz="28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3764587" y="5917263"/>
            <a:ext cx="273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  <a:endParaRPr lang="en-US" sz="28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4166980" y="6008106"/>
            <a:ext cx="273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  <a:endParaRPr lang="en-US" sz="28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4391898" y="6031533"/>
            <a:ext cx="273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  <a:endParaRPr lang="en-US" sz="28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3975448" y="5968513"/>
            <a:ext cx="273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6670904" y="5697867"/>
            <a:ext cx="7614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/>
              <a:t>sgRNA</a:t>
            </a:r>
            <a:r>
              <a:rPr lang="en-US" sz="2800" b="1" u="sng" dirty="0" smtClean="0"/>
              <a:t> sequence</a:t>
            </a:r>
            <a:endParaRPr lang="en-US" sz="2800" b="1" u="sng" dirty="0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0393">
            <a:off x="1146992" y="3181487"/>
            <a:ext cx="2002389" cy="2199713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1253638" y="4083114"/>
            <a:ext cx="1913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Cas9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864423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3040912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Microinjection of CRISPR/Cas9 in embryos at </a:t>
            </a:r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1-cell-stage</a:t>
            </a:r>
            <a:b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Embryos then incubated for 3 days </a:t>
            </a: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  <a:sym typeface="Wingdings" panose="05000000000000000000" pitchFamily="2" charset="2"/>
              </a:rPr>
              <a:t> RNA Isolation</a:t>
            </a:r>
            <a:endParaRPr lang="en-US" u="sng" dirty="0"/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3040912"/>
            <a:ext cx="5656521" cy="3817088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6217920" y="3277485"/>
            <a:ext cx="597408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9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225410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RNA Isolation for RT-PCR</a:t>
            </a:r>
            <a:b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Faces Dissected and treated with </a:t>
            </a:r>
            <a:r>
              <a:rPr lang="en-US" b="1" dirty="0" err="1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TRIzol</a:t>
            </a: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 reagent 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 rot="15205599">
            <a:off x="2653137" y="1536679"/>
            <a:ext cx="879098" cy="37604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140" y="3416892"/>
            <a:ext cx="3230467" cy="344110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7389607" y="3416892"/>
            <a:ext cx="4802393" cy="3520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6625" y="4374497"/>
            <a:ext cx="4375766" cy="252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50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-683928"/>
            <a:ext cx="12192000" cy="3189767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RT-PCR (Reverse Transcription PCR)</a:t>
            </a:r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/>
            </a:r>
            <a:b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dirty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Gene Expression affects creation of </a:t>
            </a: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mRNA’s</a:t>
            </a:r>
            <a:b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RNA  </a:t>
            </a:r>
            <a:r>
              <a:rPr lang="en-US" b="1" dirty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+ Gene Specific Primers </a:t>
            </a:r>
            <a:r>
              <a:rPr lang="en-US" b="1" dirty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  <a:sym typeface="Wingdings" panose="05000000000000000000" pitchFamily="2" charset="2"/>
              </a:rPr>
              <a:t> </a:t>
            </a: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  <a:sym typeface="Wingdings" panose="05000000000000000000" pitchFamily="2" charset="2"/>
              </a:rPr>
              <a:t>cDNA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89020"/>
            <a:ext cx="6593956" cy="326898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2121895" y="4827337"/>
            <a:ext cx="2350168" cy="792346"/>
          </a:xfrm>
          <a:prstGeom prst="frame">
            <a:avLst/>
          </a:prstGeom>
          <a:solidFill>
            <a:srgbClr val="00E22B"/>
          </a:solidFill>
          <a:ln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7634" y="3612929"/>
            <a:ext cx="46186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>
                  <a:solidFill>
                    <a:schemeClr val="bg2"/>
                  </a:solidFill>
                </a:ln>
              </a:rPr>
              <a:t>Central Dogma of Biology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206042" y="4197704"/>
            <a:ext cx="1131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>
                  <a:solidFill>
                    <a:schemeClr val="bg2"/>
                  </a:solidFill>
                </a:ln>
              </a:rPr>
              <a:t>Gene</a:t>
            </a:r>
            <a:endParaRPr lang="en-US" sz="28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87583" y="4609759"/>
            <a:ext cx="2726" cy="3394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57" y="2380358"/>
            <a:ext cx="5598044" cy="44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9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-191386"/>
            <a:ext cx="12192000" cy="1959429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Designing Gene Specific Primers for RT-PCR</a:t>
            </a:r>
            <a:b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Sequence quality, Melting Temp, GC %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" y="1768044"/>
            <a:ext cx="12191999" cy="249772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4265768"/>
            <a:ext cx="12192001" cy="25922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60967" y="2360428"/>
            <a:ext cx="2679405" cy="136096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60966" y="4881400"/>
            <a:ext cx="2679405" cy="136096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63562" y="2360428"/>
            <a:ext cx="4951229" cy="136096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63561" y="4881400"/>
            <a:ext cx="4951229" cy="136096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768043"/>
            <a:ext cx="12192002" cy="499544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7165" y="2265920"/>
            <a:ext cx="1533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Wnt1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423633" y="4751746"/>
            <a:ext cx="1533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RARg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2145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un 76"/>
          <p:cNvSpPr/>
          <p:nvPr/>
        </p:nvSpPr>
        <p:spPr>
          <a:xfrm>
            <a:off x="4663440" y="4382542"/>
            <a:ext cx="594360" cy="542305"/>
          </a:xfrm>
          <a:prstGeom prst="su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un 77"/>
          <p:cNvSpPr/>
          <p:nvPr/>
        </p:nvSpPr>
        <p:spPr>
          <a:xfrm>
            <a:off x="3402310" y="4552307"/>
            <a:ext cx="594360" cy="542305"/>
          </a:xfrm>
          <a:prstGeom prst="su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un 74"/>
          <p:cNvSpPr/>
          <p:nvPr/>
        </p:nvSpPr>
        <p:spPr>
          <a:xfrm>
            <a:off x="7445692" y="4837612"/>
            <a:ext cx="470535" cy="542305"/>
          </a:xfrm>
          <a:prstGeom prst="su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un 73"/>
          <p:cNvSpPr/>
          <p:nvPr/>
        </p:nvSpPr>
        <p:spPr>
          <a:xfrm>
            <a:off x="6768295" y="4697730"/>
            <a:ext cx="470535" cy="542305"/>
          </a:xfrm>
          <a:prstGeom prst="su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un 72"/>
          <p:cNvSpPr/>
          <p:nvPr/>
        </p:nvSpPr>
        <p:spPr>
          <a:xfrm>
            <a:off x="7130545" y="3733998"/>
            <a:ext cx="470535" cy="542305"/>
          </a:xfrm>
          <a:prstGeom prst="su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un 71"/>
          <p:cNvSpPr/>
          <p:nvPr/>
        </p:nvSpPr>
        <p:spPr>
          <a:xfrm>
            <a:off x="6485572" y="3981273"/>
            <a:ext cx="470535" cy="542305"/>
          </a:xfrm>
          <a:prstGeom prst="su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847397"/>
          </a:xfrm>
        </p:spPr>
        <p:txBody>
          <a:bodyPr>
            <a:normAutofit/>
          </a:bodyPr>
          <a:lstStyle/>
          <a:p>
            <a:r>
              <a:rPr lang="en-US" sz="4800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qPCR (Quantitative PCR)</a:t>
            </a:r>
            <a:r>
              <a:rPr lang="en-US" sz="4800" b="1" u="sng" dirty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4800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for Measuring Gene Expression</a:t>
            </a:r>
            <a:r>
              <a:rPr lang="en-US" sz="4800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/>
            </a:r>
            <a:br>
              <a:rPr lang="en-US" sz="4800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sz="4800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PCR + Fluorescent Dye Binds to cDNA</a:t>
            </a:r>
            <a:r>
              <a:rPr lang="en-US" sz="4800" b="1" dirty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/>
            </a:r>
            <a:br>
              <a:rPr lang="en-US" sz="4800" b="1" dirty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sz="4800" b="1" dirty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Duplication of DNA = Duplication of fluorescence</a:t>
            </a:r>
            <a:endParaRPr lang="en-US" sz="4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200150" y="5017841"/>
            <a:ext cx="137160" cy="685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" idx="8"/>
            <a:endCxn id="3" idx="2"/>
          </p:cNvCxnSpPr>
          <p:nvPr/>
        </p:nvCxnSpPr>
        <p:spPr>
          <a:xfrm>
            <a:off x="1600200" y="4777740"/>
            <a:ext cx="240030" cy="9029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12"/>
            <a:endCxn id="3" idx="9"/>
          </p:cNvCxnSpPr>
          <p:nvPr/>
        </p:nvCxnSpPr>
        <p:spPr>
          <a:xfrm>
            <a:off x="1954530" y="4686300"/>
            <a:ext cx="205740" cy="7658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" idx="13"/>
            <a:endCxn id="3" idx="13"/>
          </p:cNvCxnSpPr>
          <p:nvPr/>
        </p:nvCxnSpPr>
        <p:spPr>
          <a:xfrm>
            <a:off x="2297430" y="4697730"/>
            <a:ext cx="217170" cy="4686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3" idx="27"/>
            <a:endCxn id="2" idx="27"/>
          </p:cNvCxnSpPr>
          <p:nvPr/>
        </p:nvCxnSpPr>
        <p:spPr>
          <a:xfrm>
            <a:off x="3394710" y="4594860"/>
            <a:ext cx="57150" cy="457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" idx="31"/>
            <a:endCxn id="2" idx="33"/>
          </p:cNvCxnSpPr>
          <p:nvPr/>
        </p:nvCxnSpPr>
        <p:spPr>
          <a:xfrm>
            <a:off x="3794760" y="4446270"/>
            <a:ext cx="68580" cy="7658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3" idx="35"/>
            <a:endCxn id="2" idx="38"/>
          </p:cNvCxnSpPr>
          <p:nvPr/>
        </p:nvCxnSpPr>
        <p:spPr>
          <a:xfrm>
            <a:off x="4400550" y="4377690"/>
            <a:ext cx="125730" cy="9029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" idx="39"/>
            <a:endCxn id="2" idx="48"/>
          </p:cNvCxnSpPr>
          <p:nvPr/>
        </p:nvCxnSpPr>
        <p:spPr>
          <a:xfrm>
            <a:off x="5200650" y="4343400"/>
            <a:ext cx="22860" cy="5257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" idx="66"/>
            <a:endCxn id="64" idx="5"/>
          </p:cNvCxnSpPr>
          <p:nvPr/>
        </p:nvCxnSpPr>
        <p:spPr>
          <a:xfrm>
            <a:off x="6686550" y="4069080"/>
            <a:ext cx="101241" cy="296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" idx="70"/>
            <a:endCxn id="64" idx="10"/>
          </p:cNvCxnSpPr>
          <p:nvPr/>
        </p:nvCxnSpPr>
        <p:spPr>
          <a:xfrm>
            <a:off x="6972300" y="3920490"/>
            <a:ext cx="158375" cy="3001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" idx="76"/>
            <a:endCxn id="64" idx="15"/>
          </p:cNvCxnSpPr>
          <p:nvPr/>
        </p:nvCxnSpPr>
        <p:spPr>
          <a:xfrm>
            <a:off x="7349490" y="3794760"/>
            <a:ext cx="101297" cy="2828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3" idx="74"/>
          </p:cNvCxnSpPr>
          <p:nvPr/>
        </p:nvCxnSpPr>
        <p:spPr>
          <a:xfrm flipH="1">
            <a:off x="7715250" y="4932045"/>
            <a:ext cx="17145" cy="325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3" idx="68"/>
          </p:cNvCxnSpPr>
          <p:nvPr/>
        </p:nvCxnSpPr>
        <p:spPr>
          <a:xfrm flipH="1">
            <a:off x="7258050" y="4869180"/>
            <a:ext cx="5715" cy="2857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3" idx="64"/>
          </p:cNvCxnSpPr>
          <p:nvPr/>
        </p:nvCxnSpPr>
        <p:spPr>
          <a:xfrm flipH="1">
            <a:off x="6903720" y="4777740"/>
            <a:ext cx="22860" cy="32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1268730" y="4331970"/>
            <a:ext cx="6915150" cy="1371742"/>
          </a:xfrm>
          <a:custGeom>
            <a:avLst/>
            <a:gdLst>
              <a:gd name="connsiteX0" fmla="*/ 0 w 6915150"/>
              <a:gd name="connsiteY0" fmla="*/ 1360170 h 1371742"/>
              <a:gd name="connsiteX1" fmla="*/ 57150 w 6915150"/>
              <a:gd name="connsiteY1" fmla="*/ 1371600 h 1371742"/>
              <a:gd name="connsiteX2" fmla="*/ 571500 w 6915150"/>
              <a:gd name="connsiteY2" fmla="*/ 1348740 h 1371742"/>
              <a:gd name="connsiteX3" fmla="*/ 640080 w 6915150"/>
              <a:gd name="connsiteY3" fmla="*/ 1314450 h 1371742"/>
              <a:gd name="connsiteX4" fmla="*/ 720090 w 6915150"/>
              <a:gd name="connsiteY4" fmla="*/ 1291590 h 1371742"/>
              <a:gd name="connsiteX5" fmla="*/ 754380 w 6915150"/>
              <a:gd name="connsiteY5" fmla="*/ 1257300 h 1371742"/>
              <a:gd name="connsiteX6" fmla="*/ 788670 w 6915150"/>
              <a:gd name="connsiteY6" fmla="*/ 1234440 h 1371742"/>
              <a:gd name="connsiteX7" fmla="*/ 800100 w 6915150"/>
              <a:gd name="connsiteY7" fmla="*/ 1200150 h 1371742"/>
              <a:gd name="connsiteX8" fmla="*/ 857250 w 6915150"/>
              <a:gd name="connsiteY8" fmla="*/ 1131570 h 1371742"/>
              <a:gd name="connsiteX9" fmla="*/ 891540 w 6915150"/>
              <a:gd name="connsiteY9" fmla="*/ 1120140 h 1371742"/>
              <a:gd name="connsiteX10" fmla="*/ 982980 w 6915150"/>
              <a:gd name="connsiteY10" fmla="*/ 1085850 h 1371742"/>
              <a:gd name="connsiteX11" fmla="*/ 1051560 w 6915150"/>
              <a:gd name="connsiteY11" fmla="*/ 994410 h 1371742"/>
              <a:gd name="connsiteX12" fmla="*/ 1097280 w 6915150"/>
              <a:gd name="connsiteY12" fmla="*/ 937260 h 1371742"/>
              <a:gd name="connsiteX13" fmla="*/ 1245870 w 6915150"/>
              <a:gd name="connsiteY13" fmla="*/ 834390 h 1371742"/>
              <a:gd name="connsiteX14" fmla="*/ 1280160 w 6915150"/>
              <a:gd name="connsiteY14" fmla="*/ 800100 h 1371742"/>
              <a:gd name="connsiteX15" fmla="*/ 1348740 w 6915150"/>
              <a:gd name="connsiteY15" fmla="*/ 742950 h 1371742"/>
              <a:gd name="connsiteX16" fmla="*/ 1383030 w 6915150"/>
              <a:gd name="connsiteY16" fmla="*/ 697230 h 1371742"/>
              <a:gd name="connsiteX17" fmla="*/ 1417320 w 6915150"/>
              <a:gd name="connsiteY17" fmla="*/ 674370 h 1371742"/>
              <a:gd name="connsiteX18" fmla="*/ 1463040 w 6915150"/>
              <a:gd name="connsiteY18" fmla="*/ 628650 h 1371742"/>
              <a:gd name="connsiteX19" fmla="*/ 1600200 w 6915150"/>
              <a:gd name="connsiteY19" fmla="*/ 537210 h 1371742"/>
              <a:gd name="connsiteX20" fmla="*/ 1634490 w 6915150"/>
              <a:gd name="connsiteY20" fmla="*/ 514350 h 1371742"/>
              <a:gd name="connsiteX21" fmla="*/ 1668780 w 6915150"/>
              <a:gd name="connsiteY21" fmla="*/ 502920 h 1371742"/>
              <a:gd name="connsiteX22" fmla="*/ 1703070 w 6915150"/>
              <a:gd name="connsiteY22" fmla="*/ 480060 h 1371742"/>
              <a:gd name="connsiteX23" fmla="*/ 1863090 w 6915150"/>
              <a:gd name="connsiteY23" fmla="*/ 422910 h 1371742"/>
              <a:gd name="connsiteX24" fmla="*/ 1943100 w 6915150"/>
              <a:gd name="connsiteY24" fmla="*/ 354330 h 1371742"/>
              <a:gd name="connsiteX25" fmla="*/ 2011680 w 6915150"/>
              <a:gd name="connsiteY25" fmla="*/ 320040 h 1371742"/>
              <a:gd name="connsiteX26" fmla="*/ 2045970 w 6915150"/>
              <a:gd name="connsiteY26" fmla="*/ 285750 h 1371742"/>
              <a:gd name="connsiteX27" fmla="*/ 2125980 w 6915150"/>
              <a:gd name="connsiteY27" fmla="*/ 262890 h 1371742"/>
              <a:gd name="connsiteX28" fmla="*/ 2194560 w 6915150"/>
              <a:gd name="connsiteY28" fmla="*/ 194310 h 1371742"/>
              <a:gd name="connsiteX29" fmla="*/ 2263140 w 6915150"/>
              <a:gd name="connsiteY29" fmla="*/ 160020 h 1371742"/>
              <a:gd name="connsiteX30" fmla="*/ 2434590 w 6915150"/>
              <a:gd name="connsiteY30" fmla="*/ 137160 h 1371742"/>
              <a:gd name="connsiteX31" fmla="*/ 2526030 w 6915150"/>
              <a:gd name="connsiteY31" fmla="*/ 114300 h 1371742"/>
              <a:gd name="connsiteX32" fmla="*/ 2560320 w 6915150"/>
              <a:gd name="connsiteY32" fmla="*/ 102870 h 1371742"/>
              <a:gd name="connsiteX33" fmla="*/ 2617470 w 6915150"/>
              <a:gd name="connsiteY33" fmla="*/ 91440 h 1371742"/>
              <a:gd name="connsiteX34" fmla="*/ 2697480 w 6915150"/>
              <a:gd name="connsiteY34" fmla="*/ 68580 h 1371742"/>
              <a:gd name="connsiteX35" fmla="*/ 3131820 w 6915150"/>
              <a:gd name="connsiteY35" fmla="*/ 45720 h 1371742"/>
              <a:gd name="connsiteX36" fmla="*/ 3200400 w 6915150"/>
              <a:gd name="connsiteY36" fmla="*/ 22860 h 1371742"/>
              <a:gd name="connsiteX37" fmla="*/ 3234690 w 6915150"/>
              <a:gd name="connsiteY37" fmla="*/ 11430 h 1371742"/>
              <a:gd name="connsiteX38" fmla="*/ 3291840 w 6915150"/>
              <a:gd name="connsiteY38" fmla="*/ 0 h 1371742"/>
              <a:gd name="connsiteX39" fmla="*/ 3931920 w 6915150"/>
              <a:gd name="connsiteY39" fmla="*/ 11430 h 1371742"/>
              <a:gd name="connsiteX40" fmla="*/ 4057650 w 6915150"/>
              <a:gd name="connsiteY40" fmla="*/ 34290 h 1371742"/>
              <a:gd name="connsiteX41" fmla="*/ 4149090 w 6915150"/>
              <a:gd name="connsiteY41" fmla="*/ 80010 h 1371742"/>
              <a:gd name="connsiteX42" fmla="*/ 4183380 w 6915150"/>
              <a:gd name="connsiteY42" fmla="*/ 114300 h 1371742"/>
              <a:gd name="connsiteX43" fmla="*/ 4217670 w 6915150"/>
              <a:gd name="connsiteY43" fmla="*/ 125730 h 1371742"/>
              <a:gd name="connsiteX44" fmla="*/ 4274820 w 6915150"/>
              <a:gd name="connsiteY44" fmla="*/ 160020 h 1371742"/>
              <a:gd name="connsiteX45" fmla="*/ 4309110 w 6915150"/>
              <a:gd name="connsiteY45" fmla="*/ 171450 h 1371742"/>
              <a:gd name="connsiteX46" fmla="*/ 4423410 w 6915150"/>
              <a:gd name="connsiteY46" fmla="*/ 194310 h 1371742"/>
              <a:gd name="connsiteX47" fmla="*/ 4491990 w 6915150"/>
              <a:gd name="connsiteY47" fmla="*/ 240030 h 1371742"/>
              <a:gd name="connsiteX48" fmla="*/ 4583430 w 6915150"/>
              <a:gd name="connsiteY48" fmla="*/ 274320 h 1371742"/>
              <a:gd name="connsiteX49" fmla="*/ 4617720 w 6915150"/>
              <a:gd name="connsiteY49" fmla="*/ 308610 h 1371742"/>
              <a:gd name="connsiteX50" fmla="*/ 4652010 w 6915150"/>
              <a:gd name="connsiteY50" fmla="*/ 320040 h 1371742"/>
              <a:gd name="connsiteX51" fmla="*/ 4697730 w 6915150"/>
              <a:gd name="connsiteY51" fmla="*/ 342900 h 1371742"/>
              <a:gd name="connsiteX52" fmla="*/ 4789170 w 6915150"/>
              <a:gd name="connsiteY52" fmla="*/ 377190 h 1371742"/>
              <a:gd name="connsiteX53" fmla="*/ 4857750 w 6915150"/>
              <a:gd name="connsiteY53" fmla="*/ 422910 h 1371742"/>
              <a:gd name="connsiteX54" fmla="*/ 4949190 w 6915150"/>
              <a:gd name="connsiteY54" fmla="*/ 491490 h 1371742"/>
              <a:gd name="connsiteX55" fmla="*/ 4994910 w 6915150"/>
              <a:gd name="connsiteY55" fmla="*/ 502920 h 1371742"/>
              <a:gd name="connsiteX56" fmla="*/ 5109210 w 6915150"/>
              <a:gd name="connsiteY56" fmla="*/ 537210 h 1371742"/>
              <a:gd name="connsiteX57" fmla="*/ 5143500 w 6915150"/>
              <a:gd name="connsiteY57" fmla="*/ 548640 h 1371742"/>
              <a:gd name="connsiteX58" fmla="*/ 5234940 w 6915150"/>
              <a:gd name="connsiteY58" fmla="*/ 571500 h 1371742"/>
              <a:gd name="connsiteX59" fmla="*/ 5292090 w 6915150"/>
              <a:gd name="connsiteY59" fmla="*/ 582930 h 1371742"/>
              <a:gd name="connsiteX60" fmla="*/ 5360670 w 6915150"/>
              <a:gd name="connsiteY60" fmla="*/ 605790 h 1371742"/>
              <a:gd name="connsiteX61" fmla="*/ 5429250 w 6915150"/>
              <a:gd name="connsiteY61" fmla="*/ 628650 h 1371742"/>
              <a:gd name="connsiteX62" fmla="*/ 5486400 w 6915150"/>
              <a:gd name="connsiteY62" fmla="*/ 640080 h 1371742"/>
              <a:gd name="connsiteX63" fmla="*/ 5589270 w 6915150"/>
              <a:gd name="connsiteY63" fmla="*/ 731520 h 1371742"/>
              <a:gd name="connsiteX64" fmla="*/ 5634990 w 6915150"/>
              <a:gd name="connsiteY64" fmla="*/ 765810 h 1371742"/>
              <a:gd name="connsiteX65" fmla="*/ 5703570 w 6915150"/>
              <a:gd name="connsiteY65" fmla="*/ 777240 h 1371742"/>
              <a:gd name="connsiteX66" fmla="*/ 5737860 w 6915150"/>
              <a:gd name="connsiteY66" fmla="*/ 788670 h 1371742"/>
              <a:gd name="connsiteX67" fmla="*/ 5932170 w 6915150"/>
              <a:gd name="connsiteY67" fmla="*/ 811530 h 1371742"/>
              <a:gd name="connsiteX68" fmla="*/ 5989320 w 6915150"/>
              <a:gd name="connsiteY68" fmla="*/ 822960 h 1371742"/>
              <a:gd name="connsiteX69" fmla="*/ 6057900 w 6915150"/>
              <a:gd name="connsiteY69" fmla="*/ 834390 h 1371742"/>
              <a:gd name="connsiteX70" fmla="*/ 6172200 w 6915150"/>
              <a:gd name="connsiteY70" fmla="*/ 857250 h 1371742"/>
              <a:gd name="connsiteX71" fmla="*/ 6297930 w 6915150"/>
              <a:gd name="connsiteY71" fmla="*/ 868680 h 1371742"/>
              <a:gd name="connsiteX72" fmla="*/ 6366510 w 6915150"/>
              <a:gd name="connsiteY72" fmla="*/ 891540 h 1371742"/>
              <a:gd name="connsiteX73" fmla="*/ 6400800 w 6915150"/>
              <a:gd name="connsiteY73" fmla="*/ 902970 h 1371742"/>
              <a:gd name="connsiteX74" fmla="*/ 6446520 w 6915150"/>
              <a:gd name="connsiteY74" fmla="*/ 925830 h 1371742"/>
              <a:gd name="connsiteX75" fmla="*/ 6915150 w 6915150"/>
              <a:gd name="connsiteY75" fmla="*/ 914400 h 137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6915150" h="1371742">
                <a:moveTo>
                  <a:pt x="0" y="1360170"/>
                </a:moveTo>
                <a:cubicBezTo>
                  <a:pt x="19050" y="1363980"/>
                  <a:pt x="37723" y="1371600"/>
                  <a:pt x="57150" y="1371600"/>
                </a:cubicBezTo>
                <a:cubicBezTo>
                  <a:pt x="412687" y="1371600"/>
                  <a:pt x="361491" y="1374991"/>
                  <a:pt x="571500" y="1348740"/>
                </a:cubicBezTo>
                <a:cubicBezTo>
                  <a:pt x="657689" y="1320010"/>
                  <a:pt x="551450" y="1358765"/>
                  <a:pt x="640080" y="1314450"/>
                </a:cubicBezTo>
                <a:cubicBezTo>
                  <a:pt x="656478" y="1306251"/>
                  <a:pt x="705441" y="1295252"/>
                  <a:pt x="720090" y="1291590"/>
                </a:cubicBezTo>
                <a:cubicBezTo>
                  <a:pt x="731520" y="1280160"/>
                  <a:pt x="741962" y="1267648"/>
                  <a:pt x="754380" y="1257300"/>
                </a:cubicBezTo>
                <a:cubicBezTo>
                  <a:pt x="764933" y="1248506"/>
                  <a:pt x="780088" y="1245167"/>
                  <a:pt x="788670" y="1234440"/>
                </a:cubicBezTo>
                <a:cubicBezTo>
                  <a:pt x="796196" y="1225032"/>
                  <a:pt x="794712" y="1210926"/>
                  <a:pt x="800100" y="1200150"/>
                </a:cubicBezTo>
                <a:cubicBezTo>
                  <a:pt x="810643" y="1179065"/>
                  <a:pt x="838291" y="1144209"/>
                  <a:pt x="857250" y="1131570"/>
                </a:cubicBezTo>
                <a:cubicBezTo>
                  <a:pt x="867275" y="1124887"/>
                  <a:pt x="880466" y="1124886"/>
                  <a:pt x="891540" y="1120140"/>
                </a:cubicBezTo>
                <a:cubicBezTo>
                  <a:pt x="975219" y="1084278"/>
                  <a:pt x="898688" y="1106923"/>
                  <a:pt x="982980" y="1085850"/>
                </a:cubicBezTo>
                <a:cubicBezTo>
                  <a:pt x="1004657" y="1020819"/>
                  <a:pt x="982028" y="1071668"/>
                  <a:pt x="1051560" y="994410"/>
                </a:cubicBezTo>
                <a:cubicBezTo>
                  <a:pt x="1067880" y="976277"/>
                  <a:pt x="1079296" y="953745"/>
                  <a:pt x="1097280" y="937260"/>
                </a:cubicBezTo>
                <a:cubicBezTo>
                  <a:pt x="1235917" y="810176"/>
                  <a:pt x="1138893" y="914623"/>
                  <a:pt x="1245870" y="834390"/>
                </a:cubicBezTo>
                <a:cubicBezTo>
                  <a:pt x="1258802" y="824691"/>
                  <a:pt x="1268079" y="810839"/>
                  <a:pt x="1280160" y="800100"/>
                </a:cubicBezTo>
                <a:cubicBezTo>
                  <a:pt x="1302401" y="780330"/>
                  <a:pt x="1327699" y="763991"/>
                  <a:pt x="1348740" y="742950"/>
                </a:cubicBezTo>
                <a:cubicBezTo>
                  <a:pt x="1362210" y="729480"/>
                  <a:pt x="1369560" y="710700"/>
                  <a:pt x="1383030" y="697230"/>
                </a:cubicBezTo>
                <a:cubicBezTo>
                  <a:pt x="1392744" y="687516"/>
                  <a:pt x="1406890" y="683310"/>
                  <a:pt x="1417320" y="674370"/>
                </a:cubicBezTo>
                <a:cubicBezTo>
                  <a:pt x="1433684" y="660344"/>
                  <a:pt x="1445957" y="641791"/>
                  <a:pt x="1463040" y="628650"/>
                </a:cubicBezTo>
                <a:lnTo>
                  <a:pt x="1600200" y="537210"/>
                </a:lnTo>
                <a:cubicBezTo>
                  <a:pt x="1611630" y="529590"/>
                  <a:pt x="1621458" y="518694"/>
                  <a:pt x="1634490" y="514350"/>
                </a:cubicBezTo>
                <a:cubicBezTo>
                  <a:pt x="1645920" y="510540"/>
                  <a:pt x="1658004" y="508308"/>
                  <a:pt x="1668780" y="502920"/>
                </a:cubicBezTo>
                <a:cubicBezTo>
                  <a:pt x="1681067" y="496777"/>
                  <a:pt x="1690390" y="485344"/>
                  <a:pt x="1703070" y="480060"/>
                </a:cubicBezTo>
                <a:cubicBezTo>
                  <a:pt x="1719830" y="473077"/>
                  <a:pt x="1832309" y="440010"/>
                  <a:pt x="1863090" y="422910"/>
                </a:cubicBezTo>
                <a:cubicBezTo>
                  <a:pt x="1914457" y="394373"/>
                  <a:pt x="1901521" y="388979"/>
                  <a:pt x="1943100" y="354330"/>
                </a:cubicBezTo>
                <a:cubicBezTo>
                  <a:pt x="1972643" y="329711"/>
                  <a:pt x="1977313" y="331496"/>
                  <a:pt x="2011680" y="320040"/>
                </a:cubicBezTo>
                <a:cubicBezTo>
                  <a:pt x="2023110" y="308610"/>
                  <a:pt x="2032520" y="294716"/>
                  <a:pt x="2045970" y="285750"/>
                </a:cubicBezTo>
                <a:cubicBezTo>
                  <a:pt x="2055809" y="279191"/>
                  <a:pt x="2119883" y="264414"/>
                  <a:pt x="2125980" y="262890"/>
                </a:cubicBezTo>
                <a:cubicBezTo>
                  <a:pt x="2206791" y="209016"/>
                  <a:pt x="2109495" y="279375"/>
                  <a:pt x="2194560" y="194310"/>
                </a:cubicBezTo>
                <a:cubicBezTo>
                  <a:pt x="2214598" y="174272"/>
                  <a:pt x="2237110" y="167457"/>
                  <a:pt x="2263140" y="160020"/>
                </a:cubicBezTo>
                <a:cubicBezTo>
                  <a:pt x="2333820" y="139826"/>
                  <a:pt x="2335721" y="146148"/>
                  <a:pt x="2434590" y="137160"/>
                </a:cubicBezTo>
                <a:cubicBezTo>
                  <a:pt x="2512972" y="111033"/>
                  <a:pt x="2415687" y="141886"/>
                  <a:pt x="2526030" y="114300"/>
                </a:cubicBezTo>
                <a:cubicBezTo>
                  <a:pt x="2537719" y="111378"/>
                  <a:pt x="2548631" y="105792"/>
                  <a:pt x="2560320" y="102870"/>
                </a:cubicBezTo>
                <a:cubicBezTo>
                  <a:pt x="2579167" y="98158"/>
                  <a:pt x="2598623" y="96152"/>
                  <a:pt x="2617470" y="91440"/>
                </a:cubicBezTo>
                <a:cubicBezTo>
                  <a:pt x="2652148" y="82770"/>
                  <a:pt x="2658996" y="72856"/>
                  <a:pt x="2697480" y="68580"/>
                </a:cubicBezTo>
                <a:cubicBezTo>
                  <a:pt x="2805183" y="56613"/>
                  <a:pt x="3049836" y="49136"/>
                  <a:pt x="3131820" y="45720"/>
                </a:cubicBezTo>
                <a:lnTo>
                  <a:pt x="3200400" y="22860"/>
                </a:lnTo>
                <a:cubicBezTo>
                  <a:pt x="3211830" y="19050"/>
                  <a:pt x="3222876" y="13793"/>
                  <a:pt x="3234690" y="11430"/>
                </a:cubicBezTo>
                <a:lnTo>
                  <a:pt x="3291840" y="0"/>
                </a:lnTo>
                <a:lnTo>
                  <a:pt x="3931920" y="11430"/>
                </a:lnTo>
                <a:cubicBezTo>
                  <a:pt x="3968344" y="12586"/>
                  <a:pt x="4020276" y="23612"/>
                  <a:pt x="4057650" y="34290"/>
                </a:cubicBezTo>
                <a:cubicBezTo>
                  <a:pt x="4095514" y="45108"/>
                  <a:pt x="4113881" y="53603"/>
                  <a:pt x="4149090" y="80010"/>
                </a:cubicBezTo>
                <a:cubicBezTo>
                  <a:pt x="4162022" y="89709"/>
                  <a:pt x="4169930" y="105334"/>
                  <a:pt x="4183380" y="114300"/>
                </a:cubicBezTo>
                <a:cubicBezTo>
                  <a:pt x="4193405" y="120983"/>
                  <a:pt x="4206894" y="120342"/>
                  <a:pt x="4217670" y="125730"/>
                </a:cubicBezTo>
                <a:cubicBezTo>
                  <a:pt x="4237541" y="135665"/>
                  <a:pt x="4254949" y="150085"/>
                  <a:pt x="4274820" y="160020"/>
                </a:cubicBezTo>
                <a:cubicBezTo>
                  <a:pt x="4285596" y="165408"/>
                  <a:pt x="4297370" y="168741"/>
                  <a:pt x="4309110" y="171450"/>
                </a:cubicBezTo>
                <a:cubicBezTo>
                  <a:pt x="4346970" y="180187"/>
                  <a:pt x="4423410" y="194310"/>
                  <a:pt x="4423410" y="194310"/>
                </a:cubicBezTo>
                <a:cubicBezTo>
                  <a:pt x="4446270" y="209550"/>
                  <a:pt x="4465926" y="231342"/>
                  <a:pt x="4491990" y="240030"/>
                </a:cubicBezTo>
                <a:cubicBezTo>
                  <a:pt x="4545745" y="257948"/>
                  <a:pt x="4515093" y="246985"/>
                  <a:pt x="4583430" y="274320"/>
                </a:cubicBezTo>
                <a:cubicBezTo>
                  <a:pt x="4594860" y="285750"/>
                  <a:pt x="4604270" y="299644"/>
                  <a:pt x="4617720" y="308610"/>
                </a:cubicBezTo>
                <a:cubicBezTo>
                  <a:pt x="4627745" y="315293"/>
                  <a:pt x="4640936" y="315294"/>
                  <a:pt x="4652010" y="320040"/>
                </a:cubicBezTo>
                <a:cubicBezTo>
                  <a:pt x="4667671" y="326752"/>
                  <a:pt x="4682936" y="334446"/>
                  <a:pt x="4697730" y="342900"/>
                </a:cubicBezTo>
                <a:cubicBezTo>
                  <a:pt x="4761122" y="379124"/>
                  <a:pt x="4700254" y="359407"/>
                  <a:pt x="4789170" y="377190"/>
                </a:cubicBezTo>
                <a:cubicBezTo>
                  <a:pt x="4812030" y="392430"/>
                  <a:pt x="4835771" y="406425"/>
                  <a:pt x="4857750" y="422910"/>
                </a:cubicBezTo>
                <a:cubicBezTo>
                  <a:pt x="4888230" y="445770"/>
                  <a:pt x="4912228" y="482249"/>
                  <a:pt x="4949190" y="491490"/>
                </a:cubicBezTo>
                <a:lnTo>
                  <a:pt x="4994910" y="502920"/>
                </a:lnTo>
                <a:cubicBezTo>
                  <a:pt x="5057461" y="544620"/>
                  <a:pt x="5004139" y="516196"/>
                  <a:pt x="5109210" y="537210"/>
                </a:cubicBezTo>
                <a:cubicBezTo>
                  <a:pt x="5121024" y="539573"/>
                  <a:pt x="5131876" y="545470"/>
                  <a:pt x="5143500" y="548640"/>
                </a:cubicBezTo>
                <a:cubicBezTo>
                  <a:pt x="5173811" y="556907"/>
                  <a:pt x="5204132" y="565338"/>
                  <a:pt x="5234940" y="571500"/>
                </a:cubicBezTo>
                <a:cubicBezTo>
                  <a:pt x="5253990" y="575310"/>
                  <a:pt x="5273347" y="577818"/>
                  <a:pt x="5292090" y="582930"/>
                </a:cubicBezTo>
                <a:cubicBezTo>
                  <a:pt x="5315337" y="589270"/>
                  <a:pt x="5337810" y="598170"/>
                  <a:pt x="5360670" y="605790"/>
                </a:cubicBezTo>
                <a:cubicBezTo>
                  <a:pt x="5383530" y="613410"/>
                  <a:pt x="5405621" y="623924"/>
                  <a:pt x="5429250" y="628650"/>
                </a:cubicBezTo>
                <a:lnTo>
                  <a:pt x="5486400" y="640080"/>
                </a:lnTo>
                <a:cubicBezTo>
                  <a:pt x="5588694" y="742374"/>
                  <a:pt x="5517882" y="680529"/>
                  <a:pt x="5589270" y="731520"/>
                </a:cubicBezTo>
                <a:cubicBezTo>
                  <a:pt x="5604772" y="742593"/>
                  <a:pt x="5617303" y="758735"/>
                  <a:pt x="5634990" y="765810"/>
                </a:cubicBezTo>
                <a:cubicBezTo>
                  <a:pt x="5656508" y="774417"/>
                  <a:pt x="5680947" y="772213"/>
                  <a:pt x="5703570" y="777240"/>
                </a:cubicBezTo>
                <a:cubicBezTo>
                  <a:pt x="5715331" y="779854"/>
                  <a:pt x="5725933" y="786966"/>
                  <a:pt x="5737860" y="788670"/>
                </a:cubicBezTo>
                <a:cubicBezTo>
                  <a:pt x="6007342" y="827167"/>
                  <a:pt x="5755625" y="779431"/>
                  <a:pt x="5932170" y="811530"/>
                </a:cubicBezTo>
                <a:cubicBezTo>
                  <a:pt x="5951284" y="815005"/>
                  <a:pt x="5970206" y="819485"/>
                  <a:pt x="5989320" y="822960"/>
                </a:cubicBezTo>
                <a:cubicBezTo>
                  <a:pt x="6012122" y="827106"/>
                  <a:pt x="6035122" y="830119"/>
                  <a:pt x="6057900" y="834390"/>
                </a:cubicBezTo>
                <a:cubicBezTo>
                  <a:pt x="6096089" y="841550"/>
                  <a:pt x="6133505" y="853732"/>
                  <a:pt x="6172200" y="857250"/>
                </a:cubicBezTo>
                <a:lnTo>
                  <a:pt x="6297930" y="868680"/>
                </a:lnTo>
                <a:lnTo>
                  <a:pt x="6366510" y="891540"/>
                </a:lnTo>
                <a:cubicBezTo>
                  <a:pt x="6377940" y="895350"/>
                  <a:pt x="6390024" y="897582"/>
                  <a:pt x="6400800" y="902970"/>
                </a:cubicBezTo>
                <a:lnTo>
                  <a:pt x="6446520" y="925830"/>
                </a:lnTo>
                <a:cubicBezTo>
                  <a:pt x="6777925" y="911421"/>
                  <a:pt x="6621697" y="914400"/>
                  <a:pt x="6915150" y="914400"/>
                </a:cubicBezTo>
              </a:path>
            </a:pathLst>
          </a:cu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1131570" y="3770661"/>
            <a:ext cx="6423660" cy="1521429"/>
          </a:xfrm>
          <a:custGeom>
            <a:avLst/>
            <a:gdLst>
              <a:gd name="connsiteX0" fmla="*/ 0 w 6423660"/>
              <a:gd name="connsiteY0" fmla="*/ 1395699 h 1521429"/>
              <a:gd name="connsiteX1" fmla="*/ 57150 w 6423660"/>
              <a:gd name="connsiteY1" fmla="*/ 1247109 h 1521429"/>
              <a:gd name="connsiteX2" fmla="*/ 91440 w 6423660"/>
              <a:gd name="connsiteY2" fmla="*/ 1167099 h 1521429"/>
              <a:gd name="connsiteX3" fmla="*/ 171450 w 6423660"/>
              <a:gd name="connsiteY3" fmla="*/ 1132809 h 1521429"/>
              <a:gd name="connsiteX4" fmla="*/ 217170 w 6423660"/>
              <a:gd name="connsiteY4" fmla="*/ 1109949 h 1521429"/>
              <a:gd name="connsiteX5" fmla="*/ 285750 w 6423660"/>
              <a:gd name="connsiteY5" fmla="*/ 1087089 h 1521429"/>
              <a:gd name="connsiteX6" fmla="*/ 320040 w 6423660"/>
              <a:gd name="connsiteY6" fmla="*/ 1052799 h 1521429"/>
              <a:gd name="connsiteX7" fmla="*/ 365760 w 6423660"/>
              <a:gd name="connsiteY7" fmla="*/ 1041369 h 1521429"/>
              <a:gd name="connsiteX8" fmla="*/ 468630 w 6423660"/>
              <a:gd name="connsiteY8" fmla="*/ 1007079 h 1521429"/>
              <a:gd name="connsiteX9" fmla="*/ 502920 w 6423660"/>
              <a:gd name="connsiteY9" fmla="*/ 984219 h 1521429"/>
              <a:gd name="connsiteX10" fmla="*/ 548640 w 6423660"/>
              <a:gd name="connsiteY10" fmla="*/ 949929 h 1521429"/>
              <a:gd name="connsiteX11" fmla="*/ 640080 w 6423660"/>
              <a:gd name="connsiteY11" fmla="*/ 938499 h 1521429"/>
              <a:gd name="connsiteX12" fmla="*/ 822960 w 6423660"/>
              <a:gd name="connsiteY12" fmla="*/ 915639 h 1521429"/>
              <a:gd name="connsiteX13" fmla="*/ 1165860 w 6423660"/>
              <a:gd name="connsiteY13" fmla="*/ 927069 h 1521429"/>
              <a:gd name="connsiteX14" fmla="*/ 1234440 w 6423660"/>
              <a:gd name="connsiteY14" fmla="*/ 961359 h 1521429"/>
              <a:gd name="connsiteX15" fmla="*/ 1291590 w 6423660"/>
              <a:gd name="connsiteY15" fmla="*/ 972789 h 1521429"/>
              <a:gd name="connsiteX16" fmla="*/ 1383030 w 6423660"/>
              <a:gd name="connsiteY16" fmla="*/ 1007079 h 1521429"/>
              <a:gd name="connsiteX17" fmla="*/ 1451610 w 6423660"/>
              <a:gd name="connsiteY17" fmla="*/ 1029939 h 1521429"/>
              <a:gd name="connsiteX18" fmla="*/ 1520190 w 6423660"/>
              <a:gd name="connsiteY18" fmla="*/ 1052799 h 1521429"/>
              <a:gd name="connsiteX19" fmla="*/ 1543050 w 6423660"/>
              <a:gd name="connsiteY19" fmla="*/ 1087089 h 1521429"/>
              <a:gd name="connsiteX20" fmla="*/ 1634490 w 6423660"/>
              <a:gd name="connsiteY20" fmla="*/ 1109949 h 1521429"/>
              <a:gd name="connsiteX21" fmla="*/ 1771650 w 6423660"/>
              <a:gd name="connsiteY21" fmla="*/ 1132809 h 1521429"/>
              <a:gd name="connsiteX22" fmla="*/ 1828800 w 6423660"/>
              <a:gd name="connsiteY22" fmla="*/ 1155669 h 1521429"/>
              <a:gd name="connsiteX23" fmla="*/ 1874520 w 6423660"/>
              <a:gd name="connsiteY23" fmla="*/ 1178529 h 1521429"/>
              <a:gd name="connsiteX24" fmla="*/ 1931670 w 6423660"/>
              <a:gd name="connsiteY24" fmla="*/ 1189959 h 1521429"/>
              <a:gd name="connsiteX25" fmla="*/ 2057400 w 6423660"/>
              <a:gd name="connsiteY25" fmla="*/ 1212819 h 1521429"/>
              <a:gd name="connsiteX26" fmla="*/ 2114550 w 6423660"/>
              <a:gd name="connsiteY26" fmla="*/ 1235679 h 1521429"/>
              <a:gd name="connsiteX27" fmla="*/ 2320290 w 6423660"/>
              <a:gd name="connsiteY27" fmla="*/ 1281399 h 1521429"/>
              <a:gd name="connsiteX28" fmla="*/ 2434590 w 6423660"/>
              <a:gd name="connsiteY28" fmla="*/ 1338549 h 1521429"/>
              <a:gd name="connsiteX29" fmla="*/ 2468880 w 6423660"/>
              <a:gd name="connsiteY29" fmla="*/ 1372839 h 1521429"/>
              <a:gd name="connsiteX30" fmla="*/ 2514600 w 6423660"/>
              <a:gd name="connsiteY30" fmla="*/ 1384269 h 1521429"/>
              <a:gd name="connsiteX31" fmla="*/ 2583180 w 6423660"/>
              <a:gd name="connsiteY31" fmla="*/ 1407129 h 1521429"/>
              <a:gd name="connsiteX32" fmla="*/ 2640330 w 6423660"/>
              <a:gd name="connsiteY32" fmla="*/ 1429989 h 1521429"/>
              <a:gd name="connsiteX33" fmla="*/ 2731770 w 6423660"/>
              <a:gd name="connsiteY33" fmla="*/ 1441419 h 1521429"/>
              <a:gd name="connsiteX34" fmla="*/ 2834640 w 6423660"/>
              <a:gd name="connsiteY34" fmla="*/ 1475709 h 1521429"/>
              <a:gd name="connsiteX35" fmla="*/ 2868930 w 6423660"/>
              <a:gd name="connsiteY35" fmla="*/ 1487139 h 1521429"/>
              <a:gd name="connsiteX36" fmla="*/ 2926080 w 6423660"/>
              <a:gd name="connsiteY36" fmla="*/ 1509999 h 1521429"/>
              <a:gd name="connsiteX37" fmla="*/ 3097530 w 6423660"/>
              <a:gd name="connsiteY37" fmla="*/ 1521429 h 1521429"/>
              <a:gd name="connsiteX38" fmla="*/ 3394710 w 6423660"/>
              <a:gd name="connsiteY38" fmla="*/ 1509999 h 1521429"/>
              <a:gd name="connsiteX39" fmla="*/ 3451860 w 6423660"/>
              <a:gd name="connsiteY39" fmla="*/ 1475709 h 1521429"/>
              <a:gd name="connsiteX40" fmla="*/ 3520440 w 6423660"/>
              <a:gd name="connsiteY40" fmla="*/ 1429989 h 1521429"/>
              <a:gd name="connsiteX41" fmla="*/ 3589020 w 6423660"/>
              <a:gd name="connsiteY41" fmla="*/ 1384269 h 1521429"/>
              <a:gd name="connsiteX42" fmla="*/ 3623310 w 6423660"/>
              <a:gd name="connsiteY42" fmla="*/ 1361409 h 1521429"/>
              <a:gd name="connsiteX43" fmla="*/ 3657600 w 6423660"/>
              <a:gd name="connsiteY43" fmla="*/ 1349979 h 1521429"/>
              <a:gd name="connsiteX44" fmla="*/ 3760470 w 6423660"/>
              <a:gd name="connsiteY44" fmla="*/ 1304259 h 1521429"/>
              <a:gd name="connsiteX45" fmla="*/ 3829050 w 6423660"/>
              <a:gd name="connsiteY45" fmla="*/ 1269969 h 1521429"/>
              <a:gd name="connsiteX46" fmla="*/ 3966210 w 6423660"/>
              <a:gd name="connsiteY46" fmla="*/ 1201389 h 1521429"/>
              <a:gd name="connsiteX47" fmla="*/ 4069080 w 6423660"/>
              <a:gd name="connsiteY47" fmla="*/ 1132809 h 1521429"/>
              <a:gd name="connsiteX48" fmla="*/ 4091940 w 6423660"/>
              <a:gd name="connsiteY48" fmla="*/ 1098519 h 1521429"/>
              <a:gd name="connsiteX49" fmla="*/ 4137660 w 6423660"/>
              <a:gd name="connsiteY49" fmla="*/ 1087089 h 1521429"/>
              <a:gd name="connsiteX50" fmla="*/ 4206240 w 6423660"/>
              <a:gd name="connsiteY50" fmla="*/ 1064229 h 1521429"/>
              <a:gd name="connsiteX51" fmla="*/ 4366260 w 6423660"/>
              <a:gd name="connsiteY51" fmla="*/ 1018509 h 1521429"/>
              <a:gd name="connsiteX52" fmla="*/ 4411980 w 6423660"/>
              <a:gd name="connsiteY52" fmla="*/ 995649 h 1521429"/>
              <a:gd name="connsiteX53" fmla="*/ 4503420 w 6423660"/>
              <a:gd name="connsiteY53" fmla="*/ 949929 h 1521429"/>
              <a:gd name="connsiteX54" fmla="*/ 4549140 w 6423660"/>
              <a:gd name="connsiteY54" fmla="*/ 904209 h 1521429"/>
              <a:gd name="connsiteX55" fmla="*/ 4617720 w 6423660"/>
              <a:gd name="connsiteY55" fmla="*/ 881349 h 1521429"/>
              <a:gd name="connsiteX56" fmla="*/ 4709160 w 6423660"/>
              <a:gd name="connsiteY56" fmla="*/ 858489 h 1521429"/>
              <a:gd name="connsiteX57" fmla="*/ 4789170 w 6423660"/>
              <a:gd name="connsiteY57" fmla="*/ 835629 h 1521429"/>
              <a:gd name="connsiteX58" fmla="*/ 4857750 w 6423660"/>
              <a:gd name="connsiteY58" fmla="*/ 789909 h 1521429"/>
              <a:gd name="connsiteX59" fmla="*/ 4972050 w 6423660"/>
              <a:gd name="connsiteY59" fmla="*/ 687039 h 1521429"/>
              <a:gd name="connsiteX60" fmla="*/ 5074920 w 6423660"/>
              <a:gd name="connsiteY60" fmla="*/ 629889 h 1521429"/>
              <a:gd name="connsiteX61" fmla="*/ 5177790 w 6423660"/>
              <a:gd name="connsiteY61" fmla="*/ 584169 h 1521429"/>
              <a:gd name="connsiteX62" fmla="*/ 5246370 w 6423660"/>
              <a:gd name="connsiteY62" fmla="*/ 538449 h 1521429"/>
              <a:gd name="connsiteX63" fmla="*/ 5314950 w 6423660"/>
              <a:gd name="connsiteY63" fmla="*/ 469869 h 1521429"/>
              <a:gd name="connsiteX64" fmla="*/ 5372100 w 6423660"/>
              <a:gd name="connsiteY64" fmla="*/ 378429 h 1521429"/>
              <a:gd name="connsiteX65" fmla="*/ 5440680 w 6423660"/>
              <a:gd name="connsiteY65" fmla="*/ 332709 h 1521429"/>
              <a:gd name="connsiteX66" fmla="*/ 5554980 w 6423660"/>
              <a:gd name="connsiteY66" fmla="*/ 298419 h 1521429"/>
              <a:gd name="connsiteX67" fmla="*/ 5589270 w 6423660"/>
              <a:gd name="connsiteY67" fmla="*/ 275559 h 1521429"/>
              <a:gd name="connsiteX68" fmla="*/ 5634990 w 6423660"/>
              <a:gd name="connsiteY68" fmla="*/ 241269 h 1521429"/>
              <a:gd name="connsiteX69" fmla="*/ 5726430 w 6423660"/>
              <a:gd name="connsiteY69" fmla="*/ 218409 h 1521429"/>
              <a:gd name="connsiteX70" fmla="*/ 5840730 w 6423660"/>
              <a:gd name="connsiteY70" fmla="*/ 149829 h 1521429"/>
              <a:gd name="connsiteX71" fmla="*/ 5920740 w 6423660"/>
              <a:gd name="connsiteY71" fmla="*/ 104109 h 1521429"/>
              <a:gd name="connsiteX72" fmla="*/ 5977890 w 6423660"/>
              <a:gd name="connsiteY72" fmla="*/ 92679 h 1521429"/>
              <a:gd name="connsiteX73" fmla="*/ 6023610 w 6423660"/>
              <a:gd name="connsiteY73" fmla="*/ 81249 h 1521429"/>
              <a:gd name="connsiteX74" fmla="*/ 6092190 w 6423660"/>
              <a:gd name="connsiteY74" fmla="*/ 58389 h 1521429"/>
              <a:gd name="connsiteX75" fmla="*/ 6126480 w 6423660"/>
              <a:gd name="connsiteY75" fmla="*/ 46959 h 1521429"/>
              <a:gd name="connsiteX76" fmla="*/ 6217920 w 6423660"/>
              <a:gd name="connsiteY76" fmla="*/ 24099 h 1521429"/>
              <a:gd name="connsiteX77" fmla="*/ 6297930 w 6423660"/>
              <a:gd name="connsiteY77" fmla="*/ 1239 h 1521429"/>
              <a:gd name="connsiteX78" fmla="*/ 6423660 w 6423660"/>
              <a:gd name="connsiteY78" fmla="*/ 1239 h 152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423660" h="1521429">
                <a:moveTo>
                  <a:pt x="0" y="1395699"/>
                </a:moveTo>
                <a:cubicBezTo>
                  <a:pt x="19050" y="1346169"/>
                  <a:pt x="44279" y="1298592"/>
                  <a:pt x="57150" y="1247109"/>
                </a:cubicBezTo>
                <a:cubicBezTo>
                  <a:pt x="64310" y="1218467"/>
                  <a:pt x="66513" y="1187871"/>
                  <a:pt x="91440" y="1167099"/>
                </a:cubicBezTo>
                <a:cubicBezTo>
                  <a:pt x="118199" y="1144800"/>
                  <a:pt x="142023" y="1145421"/>
                  <a:pt x="171450" y="1132809"/>
                </a:cubicBezTo>
                <a:cubicBezTo>
                  <a:pt x="187111" y="1126097"/>
                  <a:pt x="201350" y="1116277"/>
                  <a:pt x="217170" y="1109949"/>
                </a:cubicBezTo>
                <a:cubicBezTo>
                  <a:pt x="239543" y="1101000"/>
                  <a:pt x="285750" y="1087089"/>
                  <a:pt x="285750" y="1087089"/>
                </a:cubicBezTo>
                <a:cubicBezTo>
                  <a:pt x="297180" y="1075659"/>
                  <a:pt x="306005" y="1060819"/>
                  <a:pt x="320040" y="1052799"/>
                </a:cubicBezTo>
                <a:cubicBezTo>
                  <a:pt x="333679" y="1045005"/>
                  <a:pt x="351051" y="1046885"/>
                  <a:pt x="365760" y="1041369"/>
                </a:cubicBezTo>
                <a:cubicBezTo>
                  <a:pt x="473925" y="1000807"/>
                  <a:pt x="343386" y="1032128"/>
                  <a:pt x="468630" y="1007079"/>
                </a:cubicBezTo>
                <a:cubicBezTo>
                  <a:pt x="480060" y="999459"/>
                  <a:pt x="491742" y="992204"/>
                  <a:pt x="502920" y="984219"/>
                </a:cubicBezTo>
                <a:cubicBezTo>
                  <a:pt x="518422" y="973146"/>
                  <a:pt x="530568" y="955953"/>
                  <a:pt x="548640" y="949929"/>
                </a:cubicBezTo>
                <a:cubicBezTo>
                  <a:pt x="577781" y="940215"/>
                  <a:pt x="609672" y="942843"/>
                  <a:pt x="640080" y="938499"/>
                </a:cubicBezTo>
                <a:cubicBezTo>
                  <a:pt x="805512" y="914866"/>
                  <a:pt x="587984" y="939137"/>
                  <a:pt x="822960" y="915639"/>
                </a:cubicBezTo>
                <a:cubicBezTo>
                  <a:pt x="937260" y="919449"/>
                  <a:pt x="1051706" y="920151"/>
                  <a:pt x="1165860" y="927069"/>
                </a:cubicBezTo>
                <a:cubicBezTo>
                  <a:pt x="1208189" y="929634"/>
                  <a:pt x="1195819" y="946876"/>
                  <a:pt x="1234440" y="961359"/>
                </a:cubicBezTo>
                <a:cubicBezTo>
                  <a:pt x="1252630" y="968180"/>
                  <a:pt x="1272743" y="968077"/>
                  <a:pt x="1291590" y="972789"/>
                </a:cubicBezTo>
                <a:cubicBezTo>
                  <a:pt x="1318766" y="979583"/>
                  <a:pt x="1359956" y="998688"/>
                  <a:pt x="1383030" y="1007079"/>
                </a:cubicBezTo>
                <a:cubicBezTo>
                  <a:pt x="1405676" y="1015314"/>
                  <a:pt x="1428750" y="1022319"/>
                  <a:pt x="1451610" y="1029939"/>
                </a:cubicBezTo>
                <a:lnTo>
                  <a:pt x="1520190" y="1052799"/>
                </a:lnTo>
                <a:cubicBezTo>
                  <a:pt x="1527810" y="1064229"/>
                  <a:pt x="1532323" y="1078507"/>
                  <a:pt x="1543050" y="1087089"/>
                </a:cubicBezTo>
                <a:cubicBezTo>
                  <a:pt x="1554699" y="1096408"/>
                  <a:pt x="1631751" y="1109466"/>
                  <a:pt x="1634490" y="1109949"/>
                </a:cubicBezTo>
                <a:lnTo>
                  <a:pt x="1771650" y="1132809"/>
                </a:lnTo>
                <a:cubicBezTo>
                  <a:pt x="1790700" y="1140429"/>
                  <a:pt x="1810051" y="1147336"/>
                  <a:pt x="1828800" y="1155669"/>
                </a:cubicBezTo>
                <a:cubicBezTo>
                  <a:pt x="1844370" y="1162589"/>
                  <a:pt x="1858356" y="1173141"/>
                  <a:pt x="1874520" y="1178529"/>
                </a:cubicBezTo>
                <a:cubicBezTo>
                  <a:pt x="1892950" y="1184672"/>
                  <a:pt x="1912823" y="1185247"/>
                  <a:pt x="1931670" y="1189959"/>
                </a:cubicBezTo>
                <a:cubicBezTo>
                  <a:pt x="2037388" y="1216389"/>
                  <a:pt x="1846193" y="1186418"/>
                  <a:pt x="2057400" y="1212819"/>
                </a:cubicBezTo>
                <a:cubicBezTo>
                  <a:pt x="2076450" y="1220439"/>
                  <a:pt x="2094645" y="1230703"/>
                  <a:pt x="2114550" y="1235679"/>
                </a:cubicBezTo>
                <a:cubicBezTo>
                  <a:pt x="2187306" y="1253868"/>
                  <a:pt x="2251586" y="1253109"/>
                  <a:pt x="2320290" y="1281399"/>
                </a:cubicBezTo>
                <a:cubicBezTo>
                  <a:pt x="2359679" y="1297618"/>
                  <a:pt x="2404469" y="1308428"/>
                  <a:pt x="2434590" y="1338549"/>
                </a:cubicBezTo>
                <a:cubicBezTo>
                  <a:pt x="2446020" y="1349979"/>
                  <a:pt x="2454845" y="1364819"/>
                  <a:pt x="2468880" y="1372839"/>
                </a:cubicBezTo>
                <a:cubicBezTo>
                  <a:pt x="2482519" y="1380633"/>
                  <a:pt x="2499553" y="1379755"/>
                  <a:pt x="2514600" y="1384269"/>
                </a:cubicBezTo>
                <a:cubicBezTo>
                  <a:pt x="2537680" y="1391193"/>
                  <a:pt x="2560534" y="1398894"/>
                  <a:pt x="2583180" y="1407129"/>
                </a:cubicBezTo>
                <a:cubicBezTo>
                  <a:pt x="2602462" y="1414141"/>
                  <a:pt x="2620338" y="1425375"/>
                  <a:pt x="2640330" y="1429989"/>
                </a:cubicBezTo>
                <a:cubicBezTo>
                  <a:pt x="2670261" y="1436896"/>
                  <a:pt x="2701290" y="1437609"/>
                  <a:pt x="2731770" y="1441419"/>
                </a:cubicBezTo>
                <a:lnTo>
                  <a:pt x="2834640" y="1475709"/>
                </a:lnTo>
                <a:cubicBezTo>
                  <a:pt x="2846070" y="1479519"/>
                  <a:pt x="2857743" y="1482664"/>
                  <a:pt x="2868930" y="1487139"/>
                </a:cubicBezTo>
                <a:cubicBezTo>
                  <a:pt x="2887980" y="1494759"/>
                  <a:pt x="2905790" y="1506955"/>
                  <a:pt x="2926080" y="1509999"/>
                </a:cubicBezTo>
                <a:cubicBezTo>
                  <a:pt x="2982723" y="1518495"/>
                  <a:pt x="3040380" y="1517619"/>
                  <a:pt x="3097530" y="1521429"/>
                </a:cubicBezTo>
                <a:cubicBezTo>
                  <a:pt x="3196590" y="1517619"/>
                  <a:pt x="3296392" y="1522685"/>
                  <a:pt x="3394710" y="1509999"/>
                </a:cubicBezTo>
                <a:cubicBezTo>
                  <a:pt x="3416743" y="1507156"/>
                  <a:pt x="3433117" y="1487636"/>
                  <a:pt x="3451860" y="1475709"/>
                </a:cubicBezTo>
                <a:cubicBezTo>
                  <a:pt x="3475039" y="1460959"/>
                  <a:pt x="3497580" y="1445229"/>
                  <a:pt x="3520440" y="1429989"/>
                </a:cubicBezTo>
                <a:lnTo>
                  <a:pt x="3589020" y="1384269"/>
                </a:lnTo>
                <a:cubicBezTo>
                  <a:pt x="3600450" y="1376649"/>
                  <a:pt x="3610278" y="1365753"/>
                  <a:pt x="3623310" y="1361409"/>
                </a:cubicBezTo>
                <a:cubicBezTo>
                  <a:pt x="3634740" y="1357599"/>
                  <a:pt x="3646526" y="1354725"/>
                  <a:pt x="3657600" y="1349979"/>
                </a:cubicBezTo>
                <a:cubicBezTo>
                  <a:pt x="3778821" y="1298027"/>
                  <a:pt x="3618683" y="1357429"/>
                  <a:pt x="3760470" y="1304259"/>
                </a:cubicBezTo>
                <a:cubicBezTo>
                  <a:pt x="3852975" y="1269570"/>
                  <a:pt x="3733219" y="1321079"/>
                  <a:pt x="3829050" y="1269969"/>
                </a:cubicBezTo>
                <a:cubicBezTo>
                  <a:pt x="3874153" y="1245914"/>
                  <a:pt x="3923678" y="1229743"/>
                  <a:pt x="3966210" y="1201389"/>
                </a:cubicBezTo>
                <a:lnTo>
                  <a:pt x="4069080" y="1132809"/>
                </a:lnTo>
                <a:cubicBezTo>
                  <a:pt x="4076700" y="1121379"/>
                  <a:pt x="4080510" y="1106139"/>
                  <a:pt x="4091940" y="1098519"/>
                </a:cubicBezTo>
                <a:cubicBezTo>
                  <a:pt x="4105011" y="1089805"/>
                  <a:pt x="4122613" y="1091603"/>
                  <a:pt x="4137660" y="1087089"/>
                </a:cubicBezTo>
                <a:cubicBezTo>
                  <a:pt x="4160740" y="1080165"/>
                  <a:pt x="4183071" y="1070849"/>
                  <a:pt x="4206240" y="1064229"/>
                </a:cubicBezTo>
                <a:cubicBezTo>
                  <a:pt x="4259580" y="1048989"/>
                  <a:pt x="4316642" y="1043318"/>
                  <a:pt x="4366260" y="1018509"/>
                </a:cubicBezTo>
                <a:cubicBezTo>
                  <a:pt x="4381500" y="1010889"/>
                  <a:pt x="4396410" y="1002569"/>
                  <a:pt x="4411980" y="995649"/>
                </a:cubicBezTo>
                <a:cubicBezTo>
                  <a:pt x="4454007" y="976970"/>
                  <a:pt x="4470723" y="977955"/>
                  <a:pt x="4503420" y="949929"/>
                </a:cubicBezTo>
                <a:cubicBezTo>
                  <a:pt x="4519784" y="935903"/>
                  <a:pt x="4530659" y="915298"/>
                  <a:pt x="4549140" y="904209"/>
                </a:cubicBezTo>
                <a:cubicBezTo>
                  <a:pt x="4569803" y="891811"/>
                  <a:pt x="4594551" y="887969"/>
                  <a:pt x="4617720" y="881349"/>
                </a:cubicBezTo>
                <a:cubicBezTo>
                  <a:pt x="4647929" y="872718"/>
                  <a:pt x="4678803" y="866584"/>
                  <a:pt x="4709160" y="858489"/>
                </a:cubicBezTo>
                <a:cubicBezTo>
                  <a:pt x="4735961" y="851342"/>
                  <a:pt x="4762500" y="843249"/>
                  <a:pt x="4789170" y="835629"/>
                </a:cubicBezTo>
                <a:cubicBezTo>
                  <a:pt x="4812030" y="820389"/>
                  <a:pt x="4836486" y="807307"/>
                  <a:pt x="4857750" y="789909"/>
                </a:cubicBezTo>
                <a:cubicBezTo>
                  <a:pt x="4973553" y="695161"/>
                  <a:pt x="4856371" y="768014"/>
                  <a:pt x="4972050" y="687039"/>
                </a:cubicBezTo>
                <a:cubicBezTo>
                  <a:pt x="4999924" y="667527"/>
                  <a:pt x="5042989" y="644626"/>
                  <a:pt x="5074920" y="629889"/>
                </a:cubicBezTo>
                <a:cubicBezTo>
                  <a:pt x="5108990" y="614164"/>
                  <a:pt x="5144680" y="601827"/>
                  <a:pt x="5177790" y="584169"/>
                </a:cubicBezTo>
                <a:cubicBezTo>
                  <a:pt x="5202032" y="571240"/>
                  <a:pt x="5225835" y="556702"/>
                  <a:pt x="5246370" y="538449"/>
                </a:cubicBezTo>
                <a:cubicBezTo>
                  <a:pt x="5373967" y="425030"/>
                  <a:pt x="5203469" y="544190"/>
                  <a:pt x="5314950" y="469869"/>
                </a:cubicBezTo>
                <a:cubicBezTo>
                  <a:pt x="5330404" y="438961"/>
                  <a:pt x="5345392" y="402169"/>
                  <a:pt x="5372100" y="378429"/>
                </a:cubicBezTo>
                <a:cubicBezTo>
                  <a:pt x="5392635" y="360176"/>
                  <a:pt x="5414026" y="339372"/>
                  <a:pt x="5440680" y="332709"/>
                </a:cubicBezTo>
                <a:cubicBezTo>
                  <a:pt x="5466238" y="326320"/>
                  <a:pt x="5538283" y="309550"/>
                  <a:pt x="5554980" y="298419"/>
                </a:cubicBezTo>
                <a:cubicBezTo>
                  <a:pt x="5566410" y="290799"/>
                  <a:pt x="5578092" y="283544"/>
                  <a:pt x="5589270" y="275559"/>
                </a:cubicBezTo>
                <a:cubicBezTo>
                  <a:pt x="5604772" y="264486"/>
                  <a:pt x="5618450" y="250720"/>
                  <a:pt x="5634990" y="241269"/>
                </a:cubicBezTo>
                <a:cubicBezTo>
                  <a:pt x="5653915" y="230455"/>
                  <a:pt x="5711959" y="221303"/>
                  <a:pt x="5726430" y="218409"/>
                </a:cubicBezTo>
                <a:cubicBezTo>
                  <a:pt x="5894196" y="106565"/>
                  <a:pt x="5717716" y="220123"/>
                  <a:pt x="5840730" y="149829"/>
                </a:cubicBezTo>
                <a:cubicBezTo>
                  <a:pt x="5875847" y="129762"/>
                  <a:pt x="5879291" y="117925"/>
                  <a:pt x="5920740" y="104109"/>
                </a:cubicBezTo>
                <a:cubicBezTo>
                  <a:pt x="5939170" y="97966"/>
                  <a:pt x="5958925" y="96893"/>
                  <a:pt x="5977890" y="92679"/>
                </a:cubicBezTo>
                <a:cubicBezTo>
                  <a:pt x="5993225" y="89271"/>
                  <a:pt x="6008563" y="85763"/>
                  <a:pt x="6023610" y="81249"/>
                </a:cubicBezTo>
                <a:cubicBezTo>
                  <a:pt x="6046690" y="74325"/>
                  <a:pt x="6069330" y="66009"/>
                  <a:pt x="6092190" y="58389"/>
                </a:cubicBezTo>
                <a:cubicBezTo>
                  <a:pt x="6103620" y="54579"/>
                  <a:pt x="6114791" y="49881"/>
                  <a:pt x="6126480" y="46959"/>
                </a:cubicBezTo>
                <a:cubicBezTo>
                  <a:pt x="6156960" y="39339"/>
                  <a:pt x="6188114" y="34034"/>
                  <a:pt x="6217920" y="24099"/>
                </a:cubicBezTo>
                <a:cubicBezTo>
                  <a:pt x="6236842" y="17792"/>
                  <a:pt x="6279990" y="2435"/>
                  <a:pt x="6297930" y="1239"/>
                </a:cubicBezTo>
                <a:cubicBezTo>
                  <a:pt x="6339747" y="-1549"/>
                  <a:pt x="6381750" y="1239"/>
                  <a:pt x="6423660" y="1239"/>
                </a:cubicBezTo>
              </a:path>
            </a:pathLst>
          </a:custGeom>
          <a:ln w="762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58" name="Sun 57"/>
          <p:cNvSpPr/>
          <p:nvPr/>
        </p:nvSpPr>
        <p:spPr>
          <a:xfrm>
            <a:off x="9519285" y="4074795"/>
            <a:ext cx="594360" cy="542305"/>
          </a:xfrm>
          <a:prstGeom prst="su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n 58"/>
          <p:cNvSpPr/>
          <p:nvPr/>
        </p:nvSpPr>
        <p:spPr>
          <a:xfrm>
            <a:off x="9645015" y="4612625"/>
            <a:ext cx="594360" cy="542305"/>
          </a:xfrm>
          <a:prstGeom prst="su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un 59"/>
          <p:cNvSpPr/>
          <p:nvPr/>
        </p:nvSpPr>
        <p:spPr>
          <a:xfrm>
            <a:off x="10182225" y="3921110"/>
            <a:ext cx="594360" cy="542305"/>
          </a:xfrm>
          <a:prstGeom prst="su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un 60"/>
          <p:cNvSpPr/>
          <p:nvPr/>
        </p:nvSpPr>
        <p:spPr>
          <a:xfrm>
            <a:off x="10342245" y="4592312"/>
            <a:ext cx="594360" cy="542305"/>
          </a:xfrm>
          <a:prstGeom prst="su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8641080" y="2934270"/>
            <a:ext cx="31965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SYBR Green Fluorescent Dye</a:t>
            </a:r>
            <a:endParaRPr lang="en-US" sz="3200" u="sng" dirty="0"/>
          </a:p>
        </p:txBody>
      </p:sp>
      <p:sp>
        <p:nvSpPr>
          <p:cNvPr id="64" name="Freeform 63"/>
          <p:cNvSpPr/>
          <p:nvPr/>
        </p:nvSpPr>
        <p:spPr>
          <a:xfrm rot="21296770">
            <a:off x="6503650" y="4063157"/>
            <a:ext cx="1188720" cy="354744"/>
          </a:xfrm>
          <a:custGeom>
            <a:avLst/>
            <a:gdLst>
              <a:gd name="connsiteX0" fmla="*/ 0 w 1188720"/>
              <a:gd name="connsiteY0" fmla="*/ 354744 h 354744"/>
              <a:gd name="connsiteX1" fmla="*/ 80010 w 1188720"/>
              <a:gd name="connsiteY1" fmla="*/ 343314 h 354744"/>
              <a:gd name="connsiteX2" fmla="*/ 114300 w 1188720"/>
              <a:gd name="connsiteY2" fmla="*/ 331884 h 354744"/>
              <a:gd name="connsiteX3" fmla="*/ 137160 w 1188720"/>
              <a:gd name="connsiteY3" fmla="*/ 297594 h 354744"/>
              <a:gd name="connsiteX4" fmla="*/ 182880 w 1188720"/>
              <a:gd name="connsiteY4" fmla="*/ 286164 h 354744"/>
              <a:gd name="connsiteX5" fmla="*/ 274320 w 1188720"/>
              <a:gd name="connsiteY5" fmla="*/ 274734 h 354744"/>
              <a:gd name="connsiteX6" fmla="*/ 388620 w 1188720"/>
              <a:gd name="connsiteY6" fmla="*/ 251874 h 354744"/>
              <a:gd name="connsiteX7" fmla="*/ 457200 w 1188720"/>
              <a:gd name="connsiteY7" fmla="*/ 229014 h 354744"/>
              <a:gd name="connsiteX8" fmla="*/ 491490 w 1188720"/>
              <a:gd name="connsiteY8" fmla="*/ 217584 h 354744"/>
              <a:gd name="connsiteX9" fmla="*/ 525780 w 1188720"/>
              <a:gd name="connsiteY9" fmla="*/ 206154 h 354744"/>
              <a:gd name="connsiteX10" fmla="*/ 628650 w 1188720"/>
              <a:gd name="connsiteY10" fmla="*/ 160434 h 354744"/>
              <a:gd name="connsiteX11" fmla="*/ 662940 w 1188720"/>
              <a:gd name="connsiteY11" fmla="*/ 149004 h 354744"/>
              <a:gd name="connsiteX12" fmla="*/ 697230 w 1188720"/>
              <a:gd name="connsiteY12" fmla="*/ 137574 h 354744"/>
              <a:gd name="connsiteX13" fmla="*/ 857250 w 1188720"/>
              <a:gd name="connsiteY13" fmla="*/ 114714 h 354744"/>
              <a:gd name="connsiteX14" fmla="*/ 925830 w 1188720"/>
              <a:gd name="connsiteY14" fmla="*/ 80424 h 354744"/>
              <a:gd name="connsiteX15" fmla="*/ 960120 w 1188720"/>
              <a:gd name="connsiteY15" fmla="*/ 46134 h 354744"/>
              <a:gd name="connsiteX16" fmla="*/ 994410 w 1188720"/>
              <a:gd name="connsiteY16" fmla="*/ 34704 h 354744"/>
              <a:gd name="connsiteX17" fmla="*/ 1028700 w 1188720"/>
              <a:gd name="connsiteY17" fmla="*/ 11844 h 354744"/>
              <a:gd name="connsiteX18" fmla="*/ 1188720 w 1188720"/>
              <a:gd name="connsiteY18" fmla="*/ 414 h 35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88720" h="354744">
                <a:moveTo>
                  <a:pt x="0" y="354744"/>
                </a:moveTo>
                <a:cubicBezTo>
                  <a:pt x="26670" y="350934"/>
                  <a:pt x="53592" y="348598"/>
                  <a:pt x="80010" y="343314"/>
                </a:cubicBezTo>
                <a:cubicBezTo>
                  <a:pt x="91824" y="340951"/>
                  <a:pt x="104892" y="339410"/>
                  <a:pt x="114300" y="331884"/>
                </a:cubicBezTo>
                <a:cubicBezTo>
                  <a:pt x="125027" y="323302"/>
                  <a:pt x="125730" y="305214"/>
                  <a:pt x="137160" y="297594"/>
                </a:cubicBezTo>
                <a:cubicBezTo>
                  <a:pt x="150231" y="288880"/>
                  <a:pt x="167385" y="288747"/>
                  <a:pt x="182880" y="286164"/>
                </a:cubicBezTo>
                <a:cubicBezTo>
                  <a:pt x="213179" y="281114"/>
                  <a:pt x="243840" y="278544"/>
                  <a:pt x="274320" y="274734"/>
                </a:cubicBezTo>
                <a:cubicBezTo>
                  <a:pt x="369410" y="243037"/>
                  <a:pt x="217880" y="291276"/>
                  <a:pt x="388620" y="251874"/>
                </a:cubicBezTo>
                <a:cubicBezTo>
                  <a:pt x="412099" y="246456"/>
                  <a:pt x="434340" y="236634"/>
                  <a:pt x="457200" y="229014"/>
                </a:cubicBezTo>
                <a:lnTo>
                  <a:pt x="491490" y="217584"/>
                </a:lnTo>
                <a:cubicBezTo>
                  <a:pt x="502920" y="213774"/>
                  <a:pt x="515755" y="212837"/>
                  <a:pt x="525780" y="206154"/>
                </a:cubicBezTo>
                <a:cubicBezTo>
                  <a:pt x="580120" y="169928"/>
                  <a:pt x="547038" y="187638"/>
                  <a:pt x="628650" y="160434"/>
                </a:cubicBezTo>
                <a:lnTo>
                  <a:pt x="662940" y="149004"/>
                </a:lnTo>
                <a:cubicBezTo>
                  <a:pt x="674370" y="145194"/>
                  <a:pt x="685275" y="139068"/>
                  <a:pt x="697230" y="137574"/>
                </a:cubicBezTo>
                <a:cubicBezTo>
                  <a:pt x="736777" y="132631"/>
                  <a:pt x="814873" y="124131"/>
                  <a:pt x="857250" y="114714"/>
                </a:cubicBezTo>
                <a:cubicBezTo>
                  <a:pt x="885368" y="108466"/>
                  <a:pt x="903411" y="99106"/>
                  <a:pt x="925830" y="80424"/>
                </a:cubicBezTo>
                <a:cubicBezTo>
                  <a:pt x="938248" y="70076"/>
                  <a:pt x="946670" y="55100"/>
                  <a:pt x="960120" y="46134"/>
                </a:cubicBezTo>
                <a:cubicBezTo>
                  <a:pt x="970145" y="39451"/>
                  <a:pt x="983634" y="40092"/>
                  <a:pt x="994410" y="34704"/>
                </a:cubicBezTo>
                <a:cubicBezTo>
                  <a:pt x="1006697" y="28561"/>
                  <a:pt x="1015542" y="15791"/>
                  <a:pt x="1028700" y="11844"/>
                </a:cubicBezTo>
                <a:cubicBezTo>
                  <a:pt x="1079372" y="-3358"/>
                  <a:pt x="1136949" y="414"/>
                  <a:pt x="1188720" y="414"/>
                </a:cubicBezTo>
              </a:path>
            </a:pathLst>
          </a:cu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 rot="1499157">
            <a:off x="6822019" y="4715907"/>
            <a:ext cx="1188720" cy="354744"/>
          </a:xfrm>
          <a:custGeom>
            <a:avLst/>
            <a:gdLst>
              <a:gd name="connsiteX0" fmla="*/ 0 w 1188720"/>
              <a:gd name="connsiteY0" fmla="*/ 354744 h 354744"/>
              <a:gd name="connsiteX1" fmla="*/ 80010 w 1188720"/>
              <a:gd name="connsiteY1" fmla="*/ 343314 h 354744"/>
              <a:gd name="connsiteX2" fmla="*/ 114300 w 1188720"/>
              <a:gd name="connsiteY2" fmla="*/ 331884 h 354744"/>
              <a:gd name="connsiteX3" fmla="*/ 137160 w 1188720"/>
              <a:gd name="connsiteY3" fmla="*/ 297594 h 354744"/>
              <a:gd name="connsiteX4" fmla="*/ 182880 w 1188720"/>
              <a:gd name="connsiteY4" fmla="*/ 286164 h 354744"/>
              <a:gd name="connsiteX5" fmla="*/ 274320 w 1188720"/>
              <a:gd name="connsiteY5" fmla="*/ 274734 h 354744"/>
              <a:gd name="connsiteX6" fmla="*/ 388620 w 1188720"/>
              <a:gd name="connsiteY6" fmla="*/ 251874 h 354744"/>
              <a:gd name="connsiteX7" fmla="*/ 457200 w 1188720"/>
              <a:gd name="connsiteY7" fmla="*/ 229014 h 354744"/>
              <a:gd name="connsiteX8" fmla="*/ 491490 w 1188720"/>
              <a:gd name="connsiteY8" fmla="*/ 217584 h 354744"/>
              <a:gd name="connsiteX9" fmla="*/ 525780 w 1188720"/>
              <a:gd name="connsiteY9" fmla="*/ 206154 h 354744"/>
              <a:gd name="connsiteX10" fmla="*/ 628650 w 1188720"/>
              <a:gd name="connsiteY10" fmla="*/ 160434 h 354744"/>
              <a:gd name="connsiteX11" fmla="*/ 662940 w 1188720"/>
              <a:gd name="connsiteY11" fmla="*/ 149004 h 354744"/>
              <a:gd name="connsiteX12" fmla="*/ 697230 w 1188720"/>
              <a:gd name="connsiteY12" fmla="*/ 137574 h 354744"/>
              <a:gd name="connsiteX13" fmla="*/ 857250 w 1188720"/>
              <a:gd name="connsiteY13" fmla="*/ 114714 h 354744"/>
              <a:gd name="connsiteX14" fmla="*/ 925830 w 1188720"/>
              <a:gd name="connsiteY14" fmla="*/ 80424 h 354744"/>
              <a:gd name="connsiteX15" fmla="*/ 960120 w 1188720"/>
              <a:gd name="connsiteY15" fmla="*/ 46134 h 354744"/>
              <a:gd name="connsiteX16" fmla="*/ 994410 w 1188720"/>
              <a:gd name="connsiteY16" fmla="*/ 34704 h 354744"/>
              <a:gd name="connsiteX17" fmla="*/ 1028700 w 1188720"/>
              <a:gd name="connsiteY17" fmla="*/ 11844 h 354744"/>
              <a:gd name="connsiteX18" fmla="*/ 1188720 w 1188720"/>
              <a:gd name="connsiteY18" fmla="*/ 414 h 35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88720" h="354744">
                <a:moveTo>
                  <a:pt x="0" y="354744"/>
                </a:moveTo>
                <a:cubicBezTo>
                  <a:pt x="26670" y="350934"/>
                  <a:pt x="53592" y="348598"/>
                  <a:pt x="80010" y="343314"/>
                </a:cubicBezTo>
                <a:cubicBezTo>
                  <a:pt x="91824" y="340951"/>
                  <a:pt x="104892" y="339410"/>
                  <a:pt x="114300" y="331884"/>
                </a:cubicBezTo>
                <a:cubicBezTo>
                  <a:pt x="125027" y="323302"/>
                  <a:pt x="125730" y="305214"/>
                  <a:pt x="137160" y="297594"/>
                </a:cubicBezTo>
                <a:cubicBezTo>
                  <a:pt x="150231" y="288880"/>
                  <a:pt x="167385" y="288747"/>
                  <a:pt x="182880" y="286164"/>
                </a:cubicBezTo>
                <a:cubicBezTo>
                  <a:pt x="213179" y="281114"/>
                  <a:pt x="243840" y="278544"/>
                  <a:pt x="274320" y="274734"/>
                </a:cubicBezTo>
                <a:cubicBezTo>
                  <a:pt x="369410" y="243037"/>
                  <a:pt x="217880" y="291276"/>
                  <a:pt x="388620" y="251874"/>
                </a:cubicBezTo>
                <a:cubicBezTo>
                  <a:pt x="412099" y="246456"/>
                  <a:pt x="434340" y="236634"/>
                  <a:pt x="457200" y="229014"/>
                </a:cubicBezTo>
                <a:lnTo>
                  <a:pt x="491490" y="217584"/>
                </a:lnTo>
                <a:cubicBezTo>
                  <a:pt x="502920" y="213774"/>
                  <a:pt x="515755" y="212837"/>
                  <a:pt x="525780" y="206154"/>
                </a:cubicBezTo>
                <a:cubicBezTo>
                  <a:pt x="580120" y="169928"/>
                  <a:pt x="547038" y="187638"/>
                  <a:pt x="628650" y="160434"/>
                </a:cubicBezTo>
                <a:lnTo>
                  <a:pt x="662940" y="149004"/>
                </a:lnTo>
                <a:cubicBezTo>
                  <a:pt x="674370" y="145194"/>
                  <a:pt x="685275" y="139068"/>
                  <a:pt x="697230" y="137574"/>
                </a:cubicBezTo>
                <a:cubicBezTo>
                  <a:pt x="736777" y="132631"/>
                  <a:pt x="814873" y="124131"/>
                  <a:pt x="857250" y="114714"/>
                </a:cubicBezTo>
                <a:cubicBezTo>
                  <a:pt x="885368" y="108466"/>
                  <a:pt x="903411" y="99106"/>
                  <a:pt x="925830" y="80424"/>
                </a:cubicBezTo>
                <a:cubicBezTo>
                  <a:pt x="938248" y="70076"/>
                  <a:pt x="946670" y="55100"/>
                  <a:pt x="960120" y="46134"/>
                </a:cubicBezTo>
                <a:cubicBezTo>
                  <a:pt x="970145" y="39451"/>
                  <a:pt x="983634" y="40092"/>
                  <a:pt x="994410" y="34704"/>
                </a:cubicBezTo>
                <a:cubicBezTo>
                  <a:pt x="1006697" y="28561"/>
                  <a:pt x="1015542" y="15791"/>
                  <a:pt x="1028700" y="11844"/>
                </a:cubicBezTo>
                <a:cubicBezTo>
                  <a:pt x="1079372" y="-3358"/>
                  <a:pt x="1136949" y="414"/>
                  <a:pt x="1188720" y="414"/>
                </a:cubicBezTo>
              </a:path>
            </a:pathLst>
          </a:cu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5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4" grpId="0" animBg="1"/>
      <p:bldP spid="73" grpId="0" animBg="1"/>
      <p:bldP spid="72" grpId="0" animBg="1"/>
      <p:bldP spid="64" grpId="0" animBg="1"/>
      <p:bldP spid="6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-30208"/>
            <a:ext cx="12192000" cy="2207364"/>
          </a:xfrm>
        </p:spPr>
        <p:txBody>
          <a:bodyPr>
            <a:normAutofit/>
          </a:bodyPr>
          <a:lstStyle/>
          <a:p>
            <a:r>
              <a:rPr lang="en-US" sz="4800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qPCR Cycle Threshold (Ct) value</a:t>
            </a:r>
            <a:r>
              <a:rPr lang="en-US" sz="4800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/>
            </a:r>
            <a:br>
              <a:rPr lang="en-US" sz="4800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sz="4800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Ct value = </a:t>
            </a:r>
            <a:r>
              <a:rPr lang="en-US" sz="4800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point at which fluorescence </a:t>
            </a:r>
            <a:r>
              <a:rPr lang="en-US" sz="4800" b="1" dirty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is detected</a:t>
            </a:r>
            <a:br>
              <a:rPr lang="en-US" sz="4800" b="1" dirty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sz="4800" b="1" dirty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Interpreted with Spectrofluorimeter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07" y="2177156"/>
            <a:ext cx="6795983" cy="468084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6416040" y="2863363"/>
            <a:ext cx="20910" cy="3024151"/>
          </a:xfrm>
          <a:prstGeom prst="line">
            <a:avLst/>
          </a:prstGeom>
          <a:ln w="76200">
            <a:solidFill>
              <a:srgbClr val="00E2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167396" y="2103364"/>
            <a:ext cx="2497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E22B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Ct value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E22B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54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1084"/>
            <a:ext cx="12245008" cy="2805577"/>
          </a:xfrm>
        </p:spPr>
        <p:txBody>
          <a:bodyPr>
            <a:noAutofit/>
          </a:bodyPr>
          <a:lstStyle/>
          <a:p>
            <a:pPr algn="ctr"/>
            <a:r>
              <a:rPr lang="en-US" sz="6000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Cleft Lip and Palate</a:t>
            </a:r>
            <a:br>
              <a:rPr lang="en-US" sz="6000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sz="6000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One of the Most Common Birth </a:t>
            </a:r>
            <a:r>
              <a:rPr lang="en-US" sz="6000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Defects</a:t>
            </a:r>
            <a:br>
              <a:rPr lang="en-US" sz="6000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sz="6000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1 in 600 children affected</a:t>
            </a:r>
            <a:endParaRPr lang="en-US" sz="60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6444629"/>
            <a:ext cx="9144000" cy="4133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Bloomfield, V., &amp; Liao, C.H. (2015)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504" y="2885795"/>
            <a:ext cx="5822892" cy="39722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59" y="2885795"/>
            <a:ext cx="4346941" cy="355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-276447"/>
            <a:ext cx="12192000" cy="325574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Delta-Delta Ct Analysis</a:t>
            </a:r>
            <a:b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Uses Ct values to quantify gene expression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9293"/>
            <a:ext cx="5312783" cy="3878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783" y="2979293"/>
            <a:ext cx="6879217" cy="387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9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1858993"/>
            <a:ext cx="12192000" cy="1913858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Potential results of BMP-2 Knockout</a:t>
            </a:r>
            <a:b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Blue – </a:t>
            </a: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No interaction between BMP-2 </a:t>
            </a:r>
            <a:r>
              <a:rPr lang="en-US" b="1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and Wnt1/RARg </a:t>
            </a: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/>
            </a:r>
            <a:b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Red – Interaction between BMP-2 and Wnt</a:t>
            </a: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1/</a:t>
            </a:r>
            <a:r>
              <a:rPr lang="en-US" b="1" dirty="0" err="1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RARg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790" y="3717361"/>
            <a:ext cx="4559804" cy="314063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6670070" y="4000500"/>
            <a:ext cx="27910" cy="22253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086520" y="4000500"/>
            <a:ext cx="9480" cy="222532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30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" y="731520"/>
            <a:ext cx="12191999" cy="229663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Potential results of BMP-2 Knockout</a:t>
            </a:r>
            <a:b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Uncovers </a:t>
            </a: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Gene Regulatory Network Responsible for </a:t>
            </a: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Cleft Lip and </a:t>
            </a: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Palate</a:t>
            </a:r>
            <a:b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Provides valuable insight into causes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040" y="2935385"/>
            <a:ext cx="4427918" cy="392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2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185274"/>
            <a:ext cx="12192000" cy="2188825"/>
          </a:xfrm>
        </p:spPr>
        <p:txBody>
          <a:bodyPr>
            <a:normAutofit/>
          </a:bodyPr>
          <a:lstStyle/>
          <a:p>
            <a:r>
              <a:rPr lang="en-US" b="1" u="sng" dirty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Cleft Lip and </a:t>
            </a:r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Palate</a:t>
            </a:r>
            <a:r>
              <a:rPr lang="en-US" b="1" u="sng" dirty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Anatomy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16745"/>
            <a:ext cx="9144000" cy="26261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270" y="1094412"/>
            <a:ext cx="5633459" cy="5763588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0" y="6535490"/>
            <a:ext cx="9144000" cy="413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Jugessur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A., &amp; Murray, J. C. (2005)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1677085">
            <a:off x="7279804" y="4409211"/>
            <a:ext cx="2445488" cy="829340"/>
          </a:xfrm>
          <a:prstGeom prst="rightArrow">
            <a:avLst/>
          </a:prstGeom>
          <a:solidFill>
            <a:srgbClr val="00E22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5440680" y="3701462"/>
            <a:ext cx="2105246" cy="1191217"/>
          </a:xfrm>
          <a:prstGeom prst="frame">
            <a:avLst/>
          </a:prstGeom>
          <a:solidFill>
            <a:srgbClr val="1C1C1C"/>
          </a:solidFill>
          <a:ln>
            <a:solidFill>
              <a:srgbClr val="00E2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55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-1203046"/>
            <a:ext cx="12191999" cy="2188825"/>
          </a:xfrm>
        </p:spPr>
        <p:txBody>
          <a:bodyPr>
            <a:normAutofit/>
          </a:bodyPr>
          <a:lstStyle/>
          <a:p>
            <a:r>
              <a:rPr lang="en-US" b="1" u="sng" dirty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Cleft Lip and </a:t>
            </a:r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Palate Implications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16745"/>
            <a:ext cx="9144000" cy="26261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50" y="1142696"/>
            <a:ext cx="3953085" cy="2461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994" y="3701291"/>
            <a:ext cx="4067208" cy="27371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1520" y="3701291"/>
            <a:ext cx="3860275" cy="27371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5207" y="1142696"/>
            <a:ext cx="2894798" cy="2461583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0" y="6535490"/>
            <a:ext cx="9144000" cy="413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Jugessur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A., &amp; Murray, J. C. (2005)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6378" y="1142696"/>
            <a:ext cx="3519872" cy="246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3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4078" y="-2276901"/>
            <a:ext cx="12400156" cy="4063149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Understanding Mechanisms of Clefts</a:t>
            </a:r>
            <a:b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i="1" dirty="0" err="1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Xenopus</a:t>
            </a:r>
            <a:r>
              <a:rPr lang="en-US" b="1" i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b="1" i="1" dirty="0" err="1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laevis</a:t>
            </a:r>
            <a:r>
              <a:rPr lang="en-US" b="1" i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 – </a:t>
            </a: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African Clawed Frog</a:t>
            </a:r>
            <a:endParaRPr lang="en-US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2684"/>
            <a:ext cx="12192000" cy="5155316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9526461">
            <a:off x="1869292" y="4938264"/>
            <a:ext cx="3891516" cy="1371600"/>
          </a:xfrm>
          <a:prstGeom prst="rightArrow">
            <a:avLst/>
          </a:prstGeom>
          <a:solidFill>
            <a:srgbClr val="00E22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6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473993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In Dickinson Lab, Frog Embryos with Clefts</a:t>
            </a:r>
            <a:r>
              <a:rPr lang="en-US" b="1" u="sng" dirty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/>
            </a:r>
            <a:br>
              <a:rPr lang="en-US" b="1" u="sng" dirty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BMP-2 gene expression levels most altered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6499187"/>
            <a:ext cx="9144000" cy="4133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Wahl et al (2018)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775" y="2473993"/>
            <a:ext cx="9696225" cy="438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0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60120"/>
            <a:ext cx="12192000" cy="3946043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BMP-2 </a:t>
            </a:r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Gene Functions</a:t>
            </a:r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/>
            </a:r>
            <a:b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Known for bone and cartilage </a:t>
            </a: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development</a:t>
            </a:r>
            <a:b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dirty="0">
                <a:ln w="9525"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Mutations in BMP-2 gene in humans causes cleft phenotypes</a:t>
            </a:r>
            <a:r>
              <a:rPr lang="en-US" b="1" dirty="0">
                <a:ln w="9525">
                  <a:solidFill>
                    <a:schemeClr val="bg1"/>
                  </a:solidFill>
                </a:ln>
              </a:rPr>
              <a:t/>
            </a:r>
            <a:br>
              <a:rPr lang="en-US" b="1" dirty="0">
                <a:ln w="9525">
                  <a:solidFill>
                    <a:schemeClr val="bg1"/>
                  </a:solidFill>
                </a:ln>
              </a:rPr>
            </a:br>
            <a:endParaRPr lang="en-US" b="1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6499187"/>
            <a:ext cx="9144000" cy="4133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Sahoo</a:t>
            </a:r>
            <a:r>
              <a:rPr lang="en-US" dirty="0" smtClean="0">
                <a:solidFill>
                  <a:schemeClr val="bg1"/>
                </a:solidFill>
              </a:rPr>
              <a:t> et al (2011)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27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98286"/>
            <a:ext cx="12192000" cy="1498286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BMP-2 </a:t>
            </a:r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Signaling Pathway</a:t>
            </a:r>
            <a:r>
              <a:rPr lang="en-US" b="1" u="sng" dirty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/>
            </a:r>
            <a:br>
              <a:rPr lang="en-US" b="1" u="sng" dirty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BMP-2 Ligand </a:t>
            </a:r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  <a:sym typeface="Wingdings" panose="05000000000000000000" pitchFamily="2" charset="2"/>
              </a:rPr>
              <a:t> Receptors  SMADs  Target Genes (ID1-4)  alters ID expression</a:t>
            </a:r>
            <a:r>
              <a:rPr lang="en-US" b="1" dirty="0" smtClean="0">
                <a:ln w="9525">
                  <a:solidFill>
                    <a:schemeClr val="bg1"/>
                  </a:solidFill>
                </a:ln>
              </a:rPr>
              <a:t/>
            </a:r>
            <a:br>
              <a:rPr lang="en-US" b="1" dirty="0" smtClean="0">
                <a:ln w="9525">
                  <a:solidFill>
                    <a:schemeClr val="bg1"/>
                  </a:solidFill>
                </a:ln>
              </a:rPr>
            </a:br>
            <a:endParaRPr lang="en-US" b="1" dirty="0"/>
          </a:p>
        </p:txBody>
      </p:sp>
      <p:pic>
        <p:nvPicPr>
          <p:cNvPr id="7" name="Picture 6" descr="Image result for bmp canonical pathway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595" y="2455216"/>
            <a:ext cx="8020331" cy="44027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4890977" y="2232836"/>
            <a:ext cx="1601972" cy="763735"/>
          </a:xfrm>
          <a:prstGeom prst="ellipse">
            <a:avLst/>
          </a:prstGeom>
          <a:solidFill>
            <a:srgbClr val="00E2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89451" y="2353093"/>
            <a:ext cx="12050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ln>
                  <a:solidFill>
                    <a:schemeClr val="tx1"/>
                  </a:solidFill>
                </a:ln>
              </a:rPr>
              <a:t>BMP-2</a:t>
            </a:r>
            <a:endParaRPr lang="en-US" sz="28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2760" y="6355080"/>
            <a:ext cx="1740197" cy="502919"/>
          </a:xfrm>
          <a:prstGeom prst="rect">
            <a:avLst/>
          </a:prstGeom>
          <a:ln w="38100">
            <a:solidFill>
              <a:srgbClr val="1C1C1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70346" y="6334779"/>
            <a:ext cx="12050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ln>
                  <a:solidFill>
                    <a:schemeClr val="tx1"/>
                  </a:solidFill>
                </a:ln>
              </a:rPr>
              <a:t>ID1-4</a:t>
            </a:r>
            <a:endParaRPr lang="en-US" sz="2800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308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296633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Wnt1 and RARg Genes Crucial in Proper</a:t>
            </a:r>
            <a:b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Craniofacial Development</a:t>
            </a:r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/>
            </a:r>
            <a:b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Also altered in frog embryos with clefts</a:t>
            </a:r>
            <a:endParaRPr lang="en-US" dirty="0"/>
          </a:p>
        </p:txBody>
      </p:sp>
      <p:pic>
        <p:nvPicPr>
          <p:cNvPr id="7" name="Picture 6" descr="Image result for facial prominenc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140" y="2296633"/>
            <a:ext cx="6903720" cy="456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278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3211</TotalTime>
  <Words>381</Words>
  <Application>Microsoft Office PowerPoint</Application>
  <PresentationFormat>Widescreen</PresentationFormat>
  <Paragraphs>86</Paragraphs>
  <Slides>22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 Unicode MS</vt:lpstr>
      <vt:lpstr>Arial</vt:lpstr>
      <vt:lpstr>Calibri</vt:lpstr>
      <vt:lpstr>Calibri Light</vt:lpstr>
      <vt:lpstr>Times New Roman</vt:lpstr>
      <vt:lpstr>Wingdings</vt:lpstr>
      <vt:lpstr>Office Theme</vt:lpstr>
      <vt:lpstr>Determining the Gene Regulatory Network Responsible for Craniofacial Development</vt:lpstr>
      <vt:lpstr>Cleft Lip and Palate One of the Most Common Birth Defects 1 in 600 children affected</vt:lpstr>
      <vt:lpstr>Cleft Lip and Palate Anatomy</vt:lpstr>
      <vt:lpstr>Cleft Lip and Palate Implications</vt:lpstr>
      <vt:lpstr>Understanding Mechanisms of Clefts Xenopus laevis – African Clawed Frog</vt:lpstr>
      <vt:lpstr>In Dickinson Lab, Frog Embryos with Clefts BMP-2 gene expression levels most altered</vt:lpstr>
      <vt:lpstr>BMP-2 Gene Functions Known for bone and cartilage development Mutations in BMP-2 gene in humans causes cleft phenotypes </vt:lpstr>
      <vt:lpstr>BMP-2 Signaling Pathway BMP-2 Ligand  Receptors  SMADs  Target Genes (ID1-4)  alters ID expression </vt:lpstr>
      <vt:lpstr>Wnt1 and RARg Genes Crucial in Proper Craniofacial Development Also altered in frog embryos with clefts</vt:lpstr>
      <vt:lpstr>Proper Craniofacial Development Requires precise combination &amp; regulation of many different genes at once = Gene Regulatory Network</vt:lpstr>
      <vt:lpstr>Experimental Question: Does Loss of BMP-2 affect Wnt1 and RARg expression? </vt:lpstr>
      <vt:lpstr>PowerPoint Presentation</vt:lpstr>
      <vt:lpstr>Map of BMP-2 Gene modeled after Xenbase Genome Browser Note the target sequence location in Exon 1</vt:lpstr>
      <vt:lpstr>Microinjection of CRISPR/Cas9 in embryos at 1-cell-stage Embryos then incubated for 3 days  RNA Isolation</vt:lpstr>
      <vt:lpstr>RNA Isolation for RT-PCR Faces Dissected and treated with TRIzol reagent </vt:lpstr>
      <vt:lpstr>RT-PCR (Reverse Transcription PCR) Gene Expression affects creation of mRNA’s RNA  + Gene Specific Primers  cDNA</vt:lpstr>
      <vt:lpstr>Designing Gene Specific Primers for RT-PCR Sequence quality, Melting Temp, GC %</vt:lpstr>
      <vt:lpstr>qPCR (Quantitative PCR) for Measuring Gene Expression PCR + Fluorescent Dye Binds to cDNA Duplication of DNA = Duplication of fluorescence</vt:lpstr>
      <vt:lpstr>qPCR Cycle Threshold (Ct) value Ct value = point at which fluorescence is detected Interpreted with Spectrofluorimeter</vt:lpstr>
      <vt:lpstr>Delta-Delta Ct Analysis Uses Ct values to quantify gene expression</vt:lpstr>
      <vt:lpstr>Potential results of BMP-2 Knockout Blue – No interaction between BMP-2 and Wnt1/RARg  Red – Interaction between BMP-2 and Wnt1/RARg</vt:lpstr>
      <vt:lpstr>Potential results of BMP-2 Knockout Uncovers Gene Regulatory Network Responsible for Cleft Lip and Palate Provides valuable insight into causes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Orofacial Defects via BMP-2 Knockout in Xenopus laevis embryos</dc:title>
  <dc:creator>Scott Smith</dc:creator>
  <cp:lastModifiedBy>Scott Smith</cp:lastModifiedBy>
  <cp:revision>163</cp:revision>
  <dcterms:created xsi:type="dcterms:W3CDTF">2019-12-02T20:00:45Z</dcterms:created>
  <dcterms:modified xsi:type="dcterms:W3CDTF">2019-12-10T17:01:47Z</dcterms:modified>
</cp:coreProperties>
</file>