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23"/>
  </p:notesMasterIdLst>
  <p:sldIdLst>
    <p:sldId id="256" r:id="rId2"/>
    <p:sldId id="257" r:id="rId3"/>
    <p:sldId id="258" r:id="rId4"/>
    <p:sldId id="259" r:id="rId5"/>
    <p:sldId id="260" r:id="rId6"/>
    <p:sldId id="278" r:id="rId7"/>
    <p:sldId id="269" r:id="rId8"/>
    <p:sldId id="263" r:id="rId9"/>
    <p:sldId id="270" r:id="rId10"/>
    <p:sldId id="271" r:id="rId11"/>
    <p:sldId id="272" r:id="rId12"/>
    <p:sldId id="273" r:id="rId13"/>
    <p:sldId id="274" r:id="rId14"/>
    <p:sldId id="275" r:id="rId15"/>
    <p:sldId id="276" r:id="rId16"/>
    <p:sldId id="277" r:id="rId17"/>
    <p:sldId id="265" r:id="rId18"/>
    <p:sldId id="266" r:id="rId19"/>
    <p:sldId id="267" r:id="rId20"/>
    <p:sldId id="279"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ashpreet Singh" initials="AS" lastIdx="5" clrIdx="0">
    <p:extLst>
      <p:ext uri="{19B8F6BF-5375-455C-9EA6-DF929625EA0E}">
        <p15:presenceInfo xmlns:p15="http://schemas.microsoft.com/office/powerpoint/2012/main" userId="S::singha49@vcu.edu::d3fef73f-7915-4090-8e17-d992044b8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9"/>
    <p:restoredTop sz="94690"/>
  </p:normalViewPr>
  <p:slideViewPr>
    <p:cSldViewPr snapToGrid="0" snapToObjects="1">
      <p:cViewPr varScale="1">
        <p:scale>
          <a:sx n="99" d="100"/>
          <a:sy n="99" d="100"/>
        </p:scale>
        <p:origin x="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3T12:32:36.407" idx="1">
    <p:pos x="10" y="10"/>
    <p:text>I need to understand site directed mutagenesis better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03T12:36:06.396" idx="3">
    <p:pos x="10" y="10"/>
    <p:text>How to put the cRNA into he microinjector</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2-03T12:37:01.181" idx="4">
    <p:pos x="10" y="10"/>
    <p:text>How do i explain this to a common person?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2-03T12:37:30.373" idx="5">
    <p:pos x="10" y="10"/>
    <p:text>Explain the Boltzmann curve</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CDB50-C9A3-42B4-BBEB-8330FE5C75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6A8748-0BD5-40F2-9EF1-C0750C4CB91F}">
      <dgm:prSet custT="1"/>
      <dgm:spPr/>
      <dgm:t>
        <a:bodyPr/>
        <a:lstStyle/>
        <a:p>
          <a:r>
            <a:rPr lang="en-US" sz="2000" dirty="0"/>
            <a:t>Describes the  statistical  behavior  of a thermodynamic system not in equilibrium </a:t>
          </a:r>
        </a:p>
      </dgm:t>
    </dgm:pt>
    <dgm:pt modelId="{2EE5EBA0-1B38-4F45-AAF0-33809D977A08}" type="parTrans" cxnId="{968A754C-75D9-4BF2-A15E-9F97F7FCA62F}">
      <dgm:prSet/>
      <dgm:spPr/>
      <dgm:t>
        <a:bodyPr/>
        <a:lstStyle/>
        <a:p>
          <a:endParaRPr lang="en-US"/>
        </a:p>
      </dgm:t>
    </dgm:pt>
    <dgm:pt modelId="{114C12D8-1BF8-426A-A3C3-19F31AD2AE01}" type="sibTrans" cxnId="{968A754C-75D9-4BF2-A15E-9F97F7FCA62F}">
      <dgm:prSet/>
      <dgm:spPr/>
      <dgm:t>
        <a:bodyPr/>
        <a:lstStyle/>
        <a:p>
          <a:endParaRPr lang="en-US"/>
        </a:p>
      </dgm:t>
    </dgm:pt>
    <dgm:pt modelId="{F381DB31-EE6B-42C4-B43B-FCA7CF092E7D}">
      <dgm:prSet custT="1"/>
      <dgm:spPr/>
      <dgm:t>
        <a:bodyPr/>
        <a:lstStyle/>
        <a:p>
          <a:r>
            <a:rPr lang="en-US" sz="1700" dirty="0"/>
            <a:t>y =1/{1 +exp (V-V</a:t>
          </a:r>
          <a:r>
            <a:rPr lang="en-US" sz="1700" baseline="-25000" dirty="0"/>
            <a:t>1/2  </a:t>
          </a:r>
          <a:r>
            <a:rPr lang="en-US" sz="1700" dirty="0"/>
            <a:t>/s</a:t>
          </a:r>
          <a:r>
            <a:rPr lang="en-US" sz="1700" baseline="-25000" dirty="0"/>
            <a:t> </a:t>
          </a:r>
          <a:r>
            <a:rPr lang="en-US" sz="1700" dirty="0"/>
            <a:t>) (Reference 11). Where y is the fractional activation, V is the voltage in millivolts,  V</a:t>
          </a:r>
          <a:r>
            <a:rPr lang="en-US" sz="1700" baseline="-25000" dirty="0"/>
            <a:t>1/2  </a:t>
          </a:r>
          <a:r>
            <a:rPr lang="en-US" sz="1700" dirty="0"/>
            <a:t>is the half-activation voltage in millivolts, and s is the inverse slope factor in millivolts</a:t>
          </a:r>
        </a:p>
      </dgm:t>
    </dgm:pt>
    <dgm:pt modelId="{29462B46-49C6-412B-8EF4-1555FC7A4D60}" type="parTrans" cxnId="{0DC94766-242D-4402-AC37-1A1F33AEDB8A}">
      <dgm:prSet/>
      <dgm:spPr/>
      <dgm:t>
        <a:bodyPr/>
        <a:lstStyle/>
        <a:p>
          <a:endParaRPr lang="en-US"/>
        </a:p>
      </dgm:t>
    </dgm:pt>
    <dgm:pt modelId="{2143B3B8-5D53-45DA-8F02-199F106CBAD5}" type="sibTrans" cxnId="{0DC94766-242D-4402-AC37-1A1F33AEDB8A}">
      <dgm:prSet/>
      <dgm:spPr/>
      <dgm:t>
        <a:bodyPr/>
        <a:lstStyle/>
        <a:p>
          <a:endParaRPr lang="en-US"/>
        </a:p>
      </dgm:t>
    </dgm:pt>
    <dgm:pt modelId="{E77556EE-1BE1-4B0C-952E-13DD26B1BAD1}">
      <dgm:prSet/>
      <dgm:spPr/>
      <dgm:t>
        <a:bodyPr/>
        <a:lstStyle/>
        <a:p>
          <a:r>
            <a:rPr lang="en-US" dirty="0"/>
            <a:t>Determines the half-maximum activation  voltage (V1/2) and the slope factor 50% of the maximum</a:t>
          </a:r>
        </a:p>
      </dgm:t>
    </dgm:pt>
    <dgm:pt modelId="{96D0886A-5BCB-4CC3-8E6C-AE0156D0421E}" type="parTrans" cxnId="{EA46AC36-ED78-4901-A02F-68EBAC02687A}">
      <dgm:prSet/>
      <dgm:spPr/>
      <dgm:t>
        <a:bodyPr/>
        <a:lstStyle/>
        <a:p>
          <a:endParaRPr lang="en-US"/>
        </a:p>
      </dgm:t>
    </dgm:pt>
    <dgm:pt modelId="{F3961655-B13B-4F4B-8A10-3D47E067978F}" type="sibTrans" cxnId="{EA46AC36-ED78-4901-A02F-68EBAC02687A}">
      <dgm:prSet/>
      <dgm:spPr/>
      <dgm:t>
        <a:bodyPr/>
        <a:lstStyle/>
        <a:p>
          <a:endParaRPr lang="en-US"/>
        </a:p>
      </dgm:t>
    </dgm:pt>
    <dgm:pt modelId="{CC5F7908-8FDB-40BA-BED6-EF16B6BB4AC5}" type="pres">
      <dgm:prSet presAssocID="{900CDB50-C9A3-42B4-BBEB-8330FE5C75D4}" presName="root" presStyleCnt="0">
        <dgm:presLayoutVars>
          <dgm:dir/>
          <dgm:resizeHandles val="exact"/>
        </dgm:presLayoutVars>
      </dgm:prSet>
      <dgm:spPr/>
    </dgm:pt>
    <dgm:pt modelId="{073AF979-01D8-4948-9BD9-3897DB6DC2A9}" type="pres">
      <dgm:prSet presAssocID="{806A8748-0BD5-40F2-9EF1-C0750C4CB91F}" presName="compNode" presStyleCnt="0"/>
      <dgm:spPr/>
    </dgm:pt>
    <dgm:pt modelId="{E3DCC8D1-8CF8-416F-AAB0-868F24C56686}" type="pres">
      <dgm:prSet presAssocID="{806A8748-0BD5-40F2-9EF1-C0750C4CB91F}" presName="bgRect" presStyleLbl="bgShp" presStyleIdx="0" presStyleCnt="3"/>
      <dgm:spPr/>
    </dgm:pt>
    <dgm:pt modelId="{6CE3EE4F-314B-4892-AF82-45912E976A14}" type="pres">
      <dgm:prSet presAssocID="{806A8748-0BD5-40F2-9EF1-C0750C4CB9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BA455317-BA40-4158-A258-16F3989584C3}" type="pres">
      <dgm:prSet presAssocID="{806A8748-0BD5-40F2-9EF1-C0750C4CB91F}" presName="spaceRect" presStyleCnt="0"/>
      <dgm:spPr/>
    </dgm:pt>
    <dgm:pt modelId="{267E675C-5856-4C2D-8F7E-416B5F71FAFB}" type="pres">
      <dgm:prSet presAssocID="{806A8748-0BD5-40F2-9EF1-C0750C4CB91F}" presName="parTx" presStyleLbl="revTx" presStyleIdx="0" presStyleCnt="3">
        <dgm:presLayoutVars>
          <dgm:chMax val="0"/>
          <dgm:chPref val="0"/>
        </dgm:presLayoutVars>
      </dgm:prSet>
      <dgm:spPr/>
    </dgm:pt>
    <dgm:pt modelId="{98AB665D-B93F-423E-9910-308BE6B29ABD}" type="pres">
      <dgm:prSet presAssocID="{114C12D8-1BF8-426A-A3C3-19F31AD2AE01}" presName="sibTrans" presStyleCnt="0"/>
      <dgm:spPr/>
    </dgm:pt>
    <dgm:pt modelId="{86C3D844-70BF-48D0-B369-C490130FE272}" type="pres">
      <dgm:prSet presAssocID="{F381DB31-EE6B-42C4-B43B-FCA7CF092E7D}" presName="compNode" presStyleCnt="0"/>
      <dgm:spPr/>
    </dgm:pt>
    <dgm:pt modelId="{5CE55456-3193-4C80-985C-016E535CABA4}" type="pres">
      <dgm:prSet presAssocID="{F381DB31-EE6B-42C4-B43B-FCA7CF092E7D}" presName="bgRect" presStyleLbl="bgShp" presStyleIdx="1" presStyleCnt="3"/>
      <dgm:spPr/>
    </dgm:pt>
    <dgm:pt modelId="{FFE44315-B78C-44A0-B1FE-001311E6B087}" type="pres">
      <dgm:prSet presAssocID="{F381DB31-EE6B-42C4-B43B-FCA7CF092E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0CDA874C-D56E-47A7-8A2B-48FDF3D1F796}" type="pres">
      <dgm:prSet presAssocID="{F381DB31-EE6B-42C4-B43B-FCA7CF092E7D}" presName="spaceRect" presStyleCnt="0"/>
      <dgm:spPr/>
    </dgm:pt>
    <dgm:pt modelId="{02EB5586-8ACC-442C-BD96-FFEA3AF022A3}" type="pres">
      <dgm:prSet presAssocID="{F381DB31-EE6B-42C4-B43B-FCA7CF092E7D}" presName="parTx" presStyleLbl="revTx" presStyleIdx="1" presStyleCnt="3">
        <dgm:presLayoutVars>
          <dgm:chMax val="0"/>
          <dgm:chPref val="0"/>
        </dgm:presLayoutVars>
      </dgm:prSet>
      <dgm:spPr/>
    </dgm:pt>
    <dgm:pt modelId="{BF9C06AF-6C80-46D1-B86C-A68C6D91D203}" type="pres">
      <dgm:prSet presAssocID="{2143B3B8-5D53-45DA-8F02-199F106CBAD5}" presName="sibTrans" presStyleCnt="0"/>
      <dgm:spPr/>
    </dgm:pt>
    <dgm:pt modelId="{DFA5F5D7-7ECA-4678-9F01-8F8658B638D7}" type="pres">
      <dgm:prSet presAssocID="{E77556EE-1BE1-4B0C-952E-13DD26B1BAD1}" presName="compNode" presStyleCnt="0"/>
      <dgm:spPr/>
    </dgm:pt>
    <dgm:pt modelId="{580DABA7-D136-4C1E-9524-A4DBC7684E96}" type="pres">
      <dgm:prSet presAssocID="{E77556EE-1BE1-4B0C-952E-13DD26B1BAD1}" presName="bgRect" presStyleLbl="bgShp" presStyleIdx="2" presStyleCnt="3"/>
      <dgm:spPr/>
    </dgm:pt>
    <dgm:pt modelId="{27802CC0-FD27-41CF-BBD2-A6D056940994}" type="pres">
      <dgm:prSet presAssocID="{E77556EE-1BE1-4B0C-952E-13DD26B1BA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D3B10A2C-7FE2-4F0C-815F-534DB850F5A5}" type="pres">
      <dgm:prSet presAssocID="{E77556EE-1BE1-4B0C-952E-13DD26B1BAD1}" presName="spaceRect" presStyleCnt="0"/>
      <dgm:spPr/>
    </dgm:pt>
    <dgm:pt modelId="{939DB2EA-1BAC-4080-B3A6-C8D8048703E3}" type="pres">
      <dgm:prSet presAssocID="{E77556EE-1BE1-4B0C-952E-13DD26B1BAD1}" presName="parTx" presStyleLbl="revTx" presStyleIdx="2" presStyleCnt="3">
        <dgm:presLayoutVars>
          <dgm:chMax val="0"/>
          <dgm:chPref val="0"/>
        </dgm:presLayoutVars>
      </dgm:prSet>
      <dgm:spPr/>
    </dgm:pt>
  </dgm:ptLst>
  <dgm:cxnLst>
    <dgm:cxn modelId="{D59B142A-DA16-479C-BB4F-F982972E675D}" type="presOf" srcId="{E77556EE-1BE1-4B0C-952E-13DD26B1BAD1}" destId="{939DB2EA-1BAC-4080-B3A6-C8D8048703E3}" srcOrd="0" destOrd="0" presId="urn:microsoft.com/office/officeart/2018/2/layout/IconVerticalSolidList"/>
    <dgm:cxn modelId="{EA46AC36-ED78-4901-A02F-68EBAC02687A}" srcId="{900CDB50-C9A3-42B4-BBEB-8330FE5C75D4}" destId="{E77556EE-1BE1-4B0C-952E-13DD26B1BAD1}" srcOrd="2" destOrd="0" parTransId="{96D0886A-5BCB-4CC3-8E6C-AE0156D0421E}" sibTransId="{F3961655-B13B-4F4B-8A10-3D47E067978F}"/>
    <dgm:cxn modelId="{968A754C-75D9-4BF2-A15E-9F97F7FCA62F}" srcId="{900CDB50-C9A3-42B4-BBEB-8330FE5C75D4}" destId="{806A8748-0BD5-40F2-9EF1-C0750C4CB91F}" srcOrd="0" destOrd="0" parTransId="{2EE5EBA0-1B38-4F45-AAF0-33809D977A08}" sibTransId="{114C12D8-1BF8-426A-A3C3-19F31AD2AE01}"/>
    <dgm:cxn modelId="{0DC94766-242D-4402-AC37-1A1F33AEDB8A}" srcId="{900CDB50-C9A3-42B4-BBEB-8330FE5C75D4}" destId="{F381DB31-EE6B-42C4-B43B-FCA7CF092E7D}" srcOrd="1" destOrd="0" parTransId="{29462B46-49C6-412B-8EF4-1555FC7A4D60}" sibTransId="{2143B3B8-5D53-45DA-8F02-199F106CBAD5}"/>
    <dgm:cxn modelId="{A4A03A7F-3652-420F-8F04-5E1D2ADF4BD5}" type="presOf" srcId="{F381DB31-EE6B-42C4-B43B-FCA7CF092E7D}" destId="{02EB5586-8ACC-442C-BD96-FFEA3AF022A3}" srcOrd="0" destOrd="0" presId="urn:microsoft.com/office/officeart/2018/2/layout/IconVerticalSolidList"/>
    <dgm:cxn modelId="{30D9CEA2-861D-4C0F-9B26-36B25C57FB11}" type="presOf" srcId="{900CDB50-C9A3-42B4-BBEB-8330FE5C75D4}" destId="{CC5F7908-8FDB-40BA-BED6-EF16B6BB4AC5}" srcOrd="0" destOrd="0" presId="urn:microsoft.com/office/officeart/2018/2/layout/IconVerticalSolidList"/>
    <dgm:cxn modelId="{2F41B8E7-A4CC-48E2-8DA7-1C5E34B9F9B1}" type="presOf" srcId="{806A8748-0BD5-40F2-9EF1-C0750C4CB91F}" destId="{267E675C-5856-4C2D-8F7E-416B5F71FAFB}" srcOrd="0" destOrd="0" presId="urn:microsoft.com/office/officeart/2018/2/layout/IconVerticalSolidList"/>
    <dgm:cxn modelId="{B97121E6-60A2-486B-892A-353505FC023D}" type="presParOf" srcId="{CC5F7908-8FDB-40BA-BED6-EF16B6BB4AC5}" destId="{073AF979-01D8-4948-9BD9-3897DB6DC2A9}" srcOrd="0" destOrd="0" presId="urn:microsoft.com/office/officeart/2018/2/layout/IconVerticalSolidList"/>
    <dgm:cxn modelId="{A9DC56CC-0356-4E0A-AC9B-4DF9B2A73A9F}" type="presParOf" srcId="{073AF979-01D8-4948-9BD9-3897DB6DC2A9}" destId="{E3DCC8D1-8CF8-416F-AAB0-868F24C56686}" srcOrd="0" destOrd="0" presId="urn:microsoft.com/office/officeart/2018/2/layout/IconVerticalSolidList"/>
    <dgm:cxn modelId="{F6286321-E9AF-4EC9-853A-599B89AFD590}" type="presParOf" srcId="{073AF979-01D8-4948-9BD9-3897DB6DC2A9}" destId="{6CE3EE4F-314B-4892-AF82-45912E976A14}" srcOrd="1" destOrd="0" presId="urn:microsoft.com/office/officeart/2018/2/layout/IconVerticalSolidList"/>
    <dgm:cxn modelId="{DD7DDB16-E757-4AB6-A465-18CAC1942F38}" type="presParOf" srcId="{073AF979-01D8-4948-9BD9-3897DB6DC2A9}" destId="{BA455317-BA40-4158-A258-16F3989584C3}" srcOrd="2" destOrd="0" presId="urn:microsoft.com/office/officeart/2018/2/layout/IconVerticalSolidList"/>
    <dgm:cxn modelId="{7FB65846-C1EC-4EC3-A4A7-C166DBA861D0}" type="presParOf" srcId="{073AF979-01D8-4948-9BD9-3897DB6DC2A9}" destId="{267E675C-5856-4C2D-8F7E-416B5F71FAFB}" srcOrd="3" destOrd="0" presId="urn:microsoft.com/office/officeart/2018/2/layout/IconVerticalSolidList"/>
    <dgm:cxn modelId="{B71D2774-D848-4533-8301-16CA405C0DBA}" type="presParOf" srcId="{CC5F7908-8FDB-40BA-BED6-EF16B6BB4AC5}" destId="{98AB665D-B93F-423E-9910-308BE6B29ABD}" srcOrd="1" destOrd="0" presId="urn:microsoft.com/office/officeart/2018/2/layout/IconVerticalSolidList"/>
    <dgm:cxn modelId="{0A1FDF98-6897-492B-A988-1527817F2788}" type="presParOf" srcId="{CC5F7908-8FDB-40BA-BED6-EF16B6BB4AC5}" destId="{86C3D844-70BF-48D0-B369-C490130FE272}" srcOrd="2" destOrd="0" presId="urn:microsoft.com/office/officeart/2018/2/layout/IconVerticalSolidList"/>
    <dgm:cxn modelId="{C5F6E6D2-2EB1-4A03-8905-FA05B14C2069}" type="presParOf" srcId="{86C3D844-70BF-48D0-B369-C490130FE272}" destId="{5CE55456-3193-4C80-985C-016E535CABA4}" srcOrd="0" destOrd="0" presId="urn:microsoft.com/office/officeart/2018/2/layout/IconVerticalSolidList"/>
    <dgm:cxn modelId="{2B89EF6C-A7C4-40CE-984C-B8DD511B5710}" type="presParOf" srcId="{86C3D844-70BF-48D0-B369-C490130FE272}" destId="{FFE44315-B78C-44A0-B1FE-001311E6B087}" srcOrd="1" destOrd="0" presId="urn:microsoft.com/office/officeart/2018/2/layout/IconVerticalSolidList"/>
    <dgm:cxn modelId="{A9500312-F055-4446-B63A-E241F9474A3C}" type="presParOf" srcId="{86C3D844-70BF-48D0-B369-C490130FE272}" destId="{0CDA874C-D56E-47A7-8A2B-48FDF3D1F796}" srcOrd="2" destOrd="0" presId="urn:microsoft.com/office/officeart/2018/2/layout/IconVerticalSolidList"/>
    <dgm:cxn modelId="{8B66E8E0-91EE-4A09-89F9-2BE7AE560727}" type="presParOf" srcId="{86C3D844-70BF-48D0-B369-C490130FE272}" destId="{02EB5586-8ACC-442C-BD96-FFEA3AF022A3}" srcOrd="3" destOrd="0" presId="urn:microsoft.com/office/officeart/2018/2/layout/IconVerticalSolidList"/>
    <dgm:cxn modelId="{969AF53B-28BB-4D60-9E6D-16A41D124A67}" type="presParOf" srcId="{CC5F7908-8FDB-40BA-BED6-EF16B6BB4AC5}" destId="{BF9C06AF-6C80-46D1-B86C-A68C6D91D203}" srcOrd="3" destOrd="0" presId="urn:microsoft.com/office/officeart/2018/2/layout/IconVerticalSolidList"/>
    <dgm:cxn modelId="{C43BBF63-0DB9-4D3A-A714-E8B3461B8073}" type="presParOf" srcId="{CC5F7908-8FDB-40BA-BED6-EF16B6BB4AC5}" destId="{DFA5F5D7-7ECA-4678-9F01-8F8658B638D7}" srcOrd="4" destOrd="0" presId="urn:microsoft.com/office/officeart/2018/2/layout/IconVerticalSolidList"/>
    <dgm:cxn modelId="{7C98C407-101B-429A-A810-BBC8E1A57CF5}" type="presParOf" srcId="{DFA5F5D7-7ECA-4678-9F01-8F8658B638D7}" destId="{580DABA7-D136-4C1E-9524-A4DBC7684E96}" srcOrd="0" destOrd="0" presId="urn:microsoft.com/office/officeart/2018/2/layout/IconVerticalSolidList"/>
    <dgm:cxn modelId="{4351075D-AA68-4792-8C74-E793CDCC17DD}" type="presParOf" srcId="{DFA5F5D7-7ECA-4678-9F01-8F8658B638D7}" destId="{27802CC0-FD27-41CF-BBD2-A6D056940994}" srcOrd="1" destOrd="0" presId="urn:microsoft.com/office/officeart/2018/2/layout/IconVerticalSolidList"/>
    <dgm:cxn modelId="{20EFA72D-88B6-4262-8DDF-92F124C06434}" type="presParOf" srcId="{DFA5F5D7-7ECA-4678-9F01-8F8658B638D7}" destId="{D3B10A2C-7FE2-4F0C-815F-534DB850F5A5}" srcOrd="2" destOrd="0" presId="urn:microsoft.com/office/officeart/2018/2/layout/IconVerticalSolidList"/>
    <dgm:cxn modelId="{98CF09F8-F0B6-4B20-B517-F932D02C59D2}" type="presParOf" srcId="{DFA5F5D7-7ECA-4678-9F01-8F8658B638D7}" destId="{939DB2EA-1BAC-4080-B3A6-C8D8048703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CC8D1-8CF8-416F-AAB0-868F24C56686}">
      <dsp:nvSpPr>
        <dsp:cNvPr id="0" name=""/>
        <dsp:cNvSpPr/>
      </dsp:nvSpPr>
      <dsp:spPr>
        <a:xfrm>
          <a:off x="0" y="4579"/>
          <a:ext cx="5906181" cy="150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3EE4F-314B-4892-AF82-45912E976A14}">
      <dsp:nvSpPr>
        <dsp:cNvPr id="0" name=""/>
        <dsp:cNvSpPr/>
      </dsp:nvSpPr>
      <dsp:spPr>
        <a:xfrm>
          <a:off x="456440" y="344080"/>
          <a:ext cx="830702" cy="829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E675C-5856-4C2D-8F7E-416B5F71FAFB}">
      <dsp:nvSpPr>
        <dsp:cNvPr id="0" name=""/>
        <dsp:cNvSpPr/>
      </dsp:nvSpPr>
      <dsp:spPr>
        <a:xfrm>
          <a:off x="1743583" y="4579"/>
          <a:ext cx="4047533" cy="151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47" tIns="159847" rIns="159847" bIns="159847" numCol="1" spcCol="1270" anchor="ctr" anchorCtr="0">
          <a:noAutofit/>
        </a:bodyPr>
        <a:lstStyle/>
        <a:p>
          <a:pPr marL="0" lvl="0" indent="0" algn="l" defTabSz="889000">
            <a:lnSpc>
              <a:spcPct val="90000"/>
            </a:lnSpc>
            <a:spcBef>
              <a:spcPct val="0"/>
            </a:spcBef>
            <a:spcAft>
              <a:spcPct val="35000"/>
            </a:spcAft>
            <a:buNone/>
          </a:pPr>
          <a:r>
            <a:rPr lang="en-US" sz="2000" kern="1200" dirty="0"/>
            <a:t>Describes the  statistical  behavior  of a thermodynamic system not in equilibrium </a:t>
          </a:r>
        </a:p>
      </dsp:txBody>
      <dsp:txXfrm>
        <a:off x="1743583" y="4579"/>
        <a:ext cx="4047533" cy="1510368"/>
      </dsp:txXfrm>
    </dsp:sp>
    <dsp:sp modelId="{5CE55456-3193-4C80-985C-016E535CABA4}">
      <dsp:nvSpPr>
        <dsp:cNvPr id="0" name=""/>
        <dsp:cNvSpPr/>
      </dsp:nvSpPr>
      <dsp:spPr>
        <a:xfrm>
          <a:off x="0" y="1860174"/>
          <a:ext cx="5906181" cy="150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44315-B78C-44A0-B1FE-001311E6B087}">
      <dsp:nvSpPr>
        <dsp:cNvPr id="0" name=""/>
        <dsp:cNvSpPr/>
      </dsp:nvSpPr>
      <dsp:spPr>
        <a:xfrm>
          <a:off x="456440" y="2199675"/>
          <a:ext cx="830702" cy="829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EB5586-8ACC-442C-BD96-FFEA3AF022A3}">
      <dsp:nvSpPr>
        <dsp:cNvPr id="0" name=""/>
        <dsp:cNvSpPr/>
      </dsp:nvSpPr>
      <dsp:spPr>
        <a:xfrm>
          <a:off x="1743583" y="1860174"/>
          <a:ext cx="4047533" cy="151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47" tIns="159847" rIns="159847" bIns="159847" numCol="1" spcCol="1270" anchor="ctr" anchorCtr="0">
          <a:noAutofit/>
        </a:bodyPr>
        <a:lstStyle/>
        <a:p>
          <a:pPr marL="0" lvl="0" indent="0" algn="l" defTabSz="755650">
            <a:lnSpc>
              <a:spcPct val="90000"/>
            </a:lnSpc>
            <a:spcBef>
              <a:spcPct val="0"/>
            </a:spcBef>
            <a:spcAft>
              <a:spcPct val="35000"/>
            </a:spcAft>
            <a:buNone/>
          </a:pPr>
          <a:r>
            <a:rPr lang="en-US" sz="1700" kern="1200" dirty="0"/>
            <a:t>y =1/{1 +exp (V-V</a:t>
          </a:r>
          <a:r>
            <a:rPr lang="en-US" sz="1700" kern="1200" baseline="-25000" dirty="0"/>
            <a:t>1/2  </a:t>
          </a:r>
          <a:r>
            <a:rPr lang="en-US" sz="1700" kern="1200" dirty="0"/>
            <a:t>/s</a:t>
          </a:r>
          <a:r>
            <a:rPr lang="en-US" sz="1700" kern="1200" baseline="-25000" dirty="0"/>
            <a:t> </a:t>
          </a:r>
          <a:r>
            <a:rPr lang="en-US" sz="1700" kern="1200" dirty="0"/>
            <a:t>) (Reference 11). Where y is the fractional activation, V is the voltage in millivolts,  V</a:t>
          </a:r>
          <a:r>
            <a:rPr lang="en-US" sz="1700" kern="1200" baseline="-25000" dirty="0"/>
            <a:t>1/2  </a:t>
          </a:r>
          <a:r>
            <a:rPr lang="en-US" sz="1700" kern="1200" dirty="0"/>
            <a:t>is the half-activation voltage in millivolts, and s is the inverse slope factor in millivolts</a:t>
          </a:r>
        </a:p>
      </dsp:txBody>
      <dsp:txXfrm>
        <a:off x="1743583" y="1860174"/>
        <a:ext cx="4047533" cy="1510368"/>
      </dsp:txXfrm>
    </dsp:sp>
    <dsp:sp modelId="{580DABA7-D136-4C1E-9524-A4DBC7684E96}">
      <dsp:nvSpPr>
        <dsp:cNvPr id="0" name=""/>
        <dsp:cNvSpPr/>
      </dsp:nvSpPr>
      <dsp:spPr>
        <a:xfrm>
          <a:off x="0" y="3715770"/>
          <a:ext cx="5906181" cy="150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02CC0-FD27-41CF-BBD2-A6D056940994}">
      <dsp:nvSpPr>
        <dsp:cNvPr id="0" name=""/>
        <dsp:cNvSpPr/>
      </dsp:nvSpPr>
      <dsp:spPr>
        <a:xfrm>
          <a:off x="456440" y="4055271"/>
          <a:ext cx="830702" cy="829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9DB2EA-1BAC-4080-B3A6-C8D8048703E3}">
      <dsp:nvSpPr>
        <dsp:cNvPr id="0" name=""/>
        <dsp:cNvSpPr/>
      </dsp:nvSpPr>
      <dsp:spPr>
        <a:xfrm>
          <a:off x="1743583" y="3715770"/>
          <a:ext cx="4047533" cy="151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47" tIns="159847" rIns="159847" bIns="159847" numCol="1" spcCol="1270" anchor="ctr" anchorCtr="0">
          <a:noAutofit/>
        </a:bodyPr>
        <a:lstStyle/>
        <a:p>
          <a:pPr marL="0" lvl="0" indent="0" algn="l" defTabSz="977900">
            <a:lnSpc>
              <a:spcPct val="90000"/>
            </a:lnSpc>
            <a:spcBef>
              <a:spcPct val="0"/>
            </a:spcBef>
            <a:spcAft>
              <a:spcPct val="35000"/>
            </a:spcAft>
            <a:buNone/>
          </a:pPr>
          <a:r>
            <a:rPr lang="en-US" sz="2200" kern="1200" dirty="0"/>
            <a:t>Determines the half-maximum activation  voltage (V1/2) and the slope factor 50% of the maximum</a:t>
          </a:r>
        </a:p>
      </dsp:txBody>
      <dsp:txXfrm>
        <a:off x="1743583" y="3715770"/>
        <a:ext cx="4047533" cy="15103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5F810-32B5-6641-809D-01E7FBEDFE47}" type="datetimeFigureOut">
              <a:rPr lang="en-US" smtClean="0"/>
              <a:t>12/13/19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1D6E8-2AC2-CA49-9097-908347AD1D0B}" type="slidenum">
              <a:rPr lang="en-US" smtClean="0"/>
              <a:t>‹#›</a:t>
            </a:fld>
            <a:endParaRPr lang="en-US"/>
          </a:p>
        </p:txBody>
      </p:sp>
    </p:spTree>
    <p:extLst>
      <p:ext uri="{BB962C8B-B14F-4D97-AF65-F5344CB8AC3E}">
        <p14:creationId xmlns:p14="http://schemas.microsoft.com/office/powerpoint/2010/main" val="253675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1D6E8-2AC2-CA49-9097-908347AD1D0B}" type="slidenum">
              <a:rPr lang="en-US" smtClean="0"/>
              <a:t>5</a:t>
            </a:fld>
            <a:endParaRPr lang="en-US"/>
          </a:p>
        </p:txBody>
      </p:sp>
    </p:spTree>
    <p:extLst>
      <p:ext uri="{BB962C8B-B14F-4D97-AF65-F5344CB8AC3E}">
        <p14:creationId xmlns:p14="http://schemas.microsoft.com/office/powerpoint/2010/main" val="220519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12/13/19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3510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921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794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8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12/13/19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0699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3505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5440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907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154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12/13/19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9060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12/13/19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362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12/13/19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4188668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00" r:id="rId4"/>
    <p:sldLayoutId id="2147483801" r:id="rId5"/>
    <p:sldLayoutId id="2147483807"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lang="en-US" sz="3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F08C1-2055-458B-9B6F-2FAA6F27E82E}"/>
              </a:ext>
            </a:extLst>
          </p:cNvPr>
          <p:cNvPicPr>
            <a:picLocks noChangeAspect="1"/>
          </p:cNvPicPr>
          <p:nvPr/>
        </p:nvPicPr>
        <p:blipFill rotWithShape="1">
          <a:blip r:embed="rId2">
            <a:alphaModFix amt="90000"/>
          </a:blip>
          <a:srcRect/>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27" name="Rectangle 26">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6BBAF1BE-03A2-6B4F-BFC8-F970ADC97F45}"/>
              </a:ext>
            </a:extLst>
          </p:cNvPr>
          <p:cNvSpPr>
            <a:spLocks noGrp="1"/>
          </p:cNvSpPr>
          <p:nvPr>
            <p:ph type="ctrTitle"/>
          </p:nvPr>
        </p:nvSpPr>
        <p:spPr>
          <a:xfrm>
            <a:off x="1629103" y="2244830"/>
            <a:ext cx="8933796" cy="2437232"/>
          </a:xfrm>
        </p:spPr>
        <p:txBody>
          <a:bodyPr>
            <a:normAutofit/>
          </a:bodyPr>
          <a:lstStyle/>
          <a:p>
            <a:r>
              <a:rPr lang="en-US" sz="4000" b="1" dirty="0"/>
              <a:t>Effects of disease-causing mutations on human HCN4 channel functionality</a:t>
            </a:r>
            <a:endParaRPr lang="en-US" sz="4000" dirty="0"/>
          </a:p>
        </p:txBody>
      </p:sp>
      <p:sp>
        <p:nvSpPr>
          <p:cNvPr id="3" name="Subtitle 2">
            <a:extLst>
              <a:ext uri="{FF2B5EF4-FFF2-40B4-BE49-F238E27FC236}">
                <a16:creationId xmlns:a16="http://schemas.microsoft.com/office/drawing/2014/main" id="{35A10023-F1A2-E148-BBEF-2EE0FAA99953}"/>
              </a:ext>
            </a:extLst>
          </p:cNvPr>
          <p:cNvSpPr>
            <a:spLocks noGrp="1"/>
          </p:cNvSpPr>
          <p:nvPr>
            <p:ph type="subTitle" idx="1"/>
          </p:nvPr>
        </p:nvSpPr>
        <p:spPr>
          <a:xfrm>
            <a:off x="1629101" y="4682062"/>
            <a:ext cx="8936846" cy="764323"/>
          </a:xfrm>
        </p:spPr>
        <p:txBody>
          <a:bodyPr>
            <a:normAutofit/>
          </a:bodyPr>
          <a:lstStyle/>
          <a:p>
            <a:r>
              <a:rPr lang="en-US" dirty="0"/>
              <a:t>Arashpreet Singh</a:t>
            </a:r>
          </a:p>
          <a:p>
            <a:r>
              <a:rPr lang="en-US" dirty="0"/>
              <a:t>Mentor: Lei Zhou PhD</a:t>
            </a:r>
          </a:p>
        </p:txBody>
      </p:sp>
      <p:sp>
        <p:nvSpPr>
          <p:cNvPr id="29" name="Rectangle 28">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240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a piece of paper&#10;&#10;Description automatically generated">
            <a:extLst>
              <a:ext uri="{FF2B5EF4-FFF2-40B4-BE49-F238E27FC236}">
                <a16:creationId xmlns:a16="http://schemas.microsoft.com/office/drawing/2014/main" id="{56971561-69A2-7540-BDE7-80176795DD92}"/>
              </a:ext>
            </a:extLst>
          </p:cNvPr>
          <p:cNvPicPr>
            <a:picLocks noGrp="1" noChangeAspect="1"/>
          </p:cNvPicPr>
          <p:nvPr>
            <p:ph idx="1"/>
          </p:nvPr>
        </p:nvPicPr>
        <p:blipFill>
          <a:blip r:embed="rId2"/>
          <a:stretch>
            <a:fillRect/>
          </a:stretch>
        </p:blipFill>
        <p:spPr>
          <a:xfrm>
            <a:off x="1810565" y="643467"/>
            <a:ext cx="8570870" cy="5571066"/>
          </a:xfrm>
          <a:prstGeom prst="rect">
            <a:avLst/>
          </a:prstGeom>
        </p:spPr>
      </p:pic>
    </p:spTree>
    <p:extLst>
      <p:ext uri="{BB962C8B-B14F-4D97-AF65-F5344CB8AC3E}">
        <p14:creationId xmlns:p14="http://schemas.microsoft.com/office/powerpoint/2010/main" val="43524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text on a white background&#10;&#10;Description automatically generated">
            <a:extLst>
              <a:ext uri="{FF2B5EF4-FFF2-40B4-BE49-F238E27FC236}">
                <a16:creationId xmlns:a16="http://schemas.microsoft.com/office/drawing/2014/main" id="{787F7DF5-2521-FB47-BEAE-5AAED3BCADE5}"/>
              </a:ext>
            </a:extLst>
          </p:cNvPr>
          <p:cNvPicPr>
            <a:picLocks noGrp="1" noChangeAspect="1"/>
          </p:cNvPicPr>
          <p:nvPr>
            <p:ph idx="1"/>
          </p:nvPr>
        </p:nvPicPr>
        <p:blipFill>
          <a:blip r:embed="rId2"/>
          <a:stretch>
            <a:fillRect/>
          </a:stretch>
        </p:blipFill>
        <p:spPr>
          <a:xfrm>
            <a:off x="2394295" y="643467"/>
            <a:ext cx="7403409" cy="5571066"/>
          </a:xfrm>
          <a:prstGeom prst="rect">
            <a:avLst/>
          </a:prstGeom>
        </p:spPr>
      </p:pic>
    </p:spTree>
    <p:extLst>
      <p:ext uri="{BB962C8B-B14F-4D97-AF65-F5344CB8AC3E}">
        <p14:creationId xmlns:p14="http://schemas.microsoft.com/office/powerpoint/2010/main" val="236863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text on a white background&#10;&#10;Description automatically generated">
            <a:extLst>
              <a:ext uri="{FF2B5EF4-FFF2-40B4-BE49-F238E27FC236}">
                <a16:creationId xmlns:a16="http://schemas.microsoft.com/office/drawing/2014/main" id="{5C5C88E8-B0EF-E34C-AA9E-579F6AEF8372}"/>
              </a:ext>
            </a:extLst>
          </p:cNvPr>
          <p:cNvPicPr>
            <a:picLocks noGrp="1" noChangeAspect="1"/>
          </p:cNvPicPr>
          <p:nvPr>
            <p:ph idx="1"/>
          </p:nvPr>
        </p:nvPicPr>
        <p:blipFill>
          <a:blip r:embed="rId2"/>
          <a:stretch>
            <a:fillRect/>
          </a:stretch>
        </p:blipFill>
        <p:spPr>
          <a:xfrm>
            <a:off x="2719596" y="643467"/>
            <a:ext cx="6752807" cy="5571066"/>
          </a:xfrm>
          <a:prstGeom prst="rect">
            <a:avLst/>
          </a:prstGeom>
        </p:spPr>
      </p:pic>
    </p:spTree>
    <p:extLst>
      <p:ext uri="{BB962C8B-B14F-4D97-AF65-F5344CB8AC3E}">
        <p14:creationId xmlns:p14="http://schemas.microsoft.com/office/powerpoint/2010/main" val="298043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picture containing text, map&#10;&#10;Description automatically generated">
            <a:extLst>
              <a:ext uri="{FF2B5EF4-FFF2-40B4-BE49-F238E27FC236}">
                <a16:creationId xmlns:a16="http://schemas.microsoft.com/office/drawing/2014/main" id="{C4F294EE-452C-7D4A-9E91-6F68AFE14B2C}"/>
              </a:ext>
            </a:extLst>
          </p:cNvPr>
          <p:cNvPicPr>
            <a:picLocks noGrp="1" noChangeAspect="1"/>
          </p:cNvPicPr>
          <p:nvPr>
            <p:ph idx="1"/>
          </p:nvPr>
        </p:nvPicPr>
        <p:blipFill>
          <a:blip r:embed="rId2"/>
          <a:stretch>
            <a:fillRect/>
          </a:stretch>
        </p:blipFill>
        <p:spPr>
          <a:xfrm>
            <a:off x="3359214" y="643467"/>
            <a:ext cx="5473572" cy="5571066"/>
          </a:xfrm>
          <a:prstGeom prst="rect">
            <a:avLst/>
          </a:prstGeom>
        </p:spPr>
      </p:pic>
    </p:spTree>
    <p:extLst>
      <p:ext uri="{BB962C8B-B14F-4D97-AF65-F5344CB8AC3E}">
        <p14:creationId xmlns:p14="http://schemas.microsoft.com/office/powerpoint/2010/main" val="260723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text on a white background&#10;&#10;Description automatically generated">
            <a:extLst>
              <a:ext uri="{FF2B5EF4-FFF2-40B4-BE49-F238E27FC236}">
                <a16:creationId xmlns:a16="http://schemas.microsoft.com/office/drawing/2014/main" id="{8F89BAE1-7C9E-984E-8906-0825EAC1B04A}"/>
              </a:ext>
            </a:extLst>
          </p:cNvPr>
          <p:cNvPicPr>
            <a:picLocks noGrp="1" noChangeAspect="1"/>
          </p:cNvPicPr>
          <p:nvPr>
            <p:ph idx="1"/>
          </p:nvPr>
        </p:nvPicPr>
        <p:blipFill>
          <a:blip r:embed="rId2"/>
          <a:stretch>
            <a:fillRect/>
          </a:stretch>
        </p:blipFill>
        <p:spPr>
          <a:xfrm>
            <a:off x="3728297" y="643467"/>
            <a:ext cx="4735406" cy="5571066"/>
          </a:xfrm>
          <a:prstGeom prst="rect">
            <a:avLst/>
          </a:prstGeom>
        </p:spPr>
      </p:pic>
    </p:spTree>
    <p:extLst>
      <p:ext uri="{BB962C8B-B14F-4D97-AF65-F5344CB8AC3E}">
        <p14:creationId xmlns:p14="http://schemas.microsoft.com/office/powerpoint/2010/main" val="91548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5" name="Rectangle 2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16" name="Content Placeholder 15" descr="A close up of text on a white background&#10;&#10;Description automatically generated">
            <a:extLst>
              <a:ext uri="{FF2B5EF4-FFF2-40B4-BE49-F238E27FC236}">
                <a16:creationId xmlns:a16="http://schemas.microsoft.com/office/drawing/2014/main" id="{EB40F663-ADE6-8442-B7D8-668C6F006F0F}"/>
              </a:ext>
            </a:extLst>
          </p:cNvPr>
          <p:cNvPicPr>
            <a:picLocks noGrp="1" noChangeAspect="1"/>
          </p:cNvPicPr>
          <p:nvPr>
            <p:ph idx="1"/>
          </p:nvPr>
        </p:nvPicPr>
        <p:blipFill>
          <a:blip r:embed="rId2"/>
          <a:stretch>
            <a:fillRect/>
          </a:stretch>
        </p:blipFill>
        <p:spPr>
          <a:xfrm>
            <a:off x="3728297" y="643467"/>
            <a:ext cx="4735406" cy="5571066"/>
          </a:xfrm>
          <a:prstGeom prst="rect">
            <a:avLst/>
          </a:prstGeom>
        </p:spPr>
      </p:pic>
    </p:spTree>
    <p:extLst>
      <p:ext uri="{BB962C8B-B14F-4D97-AF65-F5344CB8AC3E}">
        <p14:creationId xmlns:p14="http://schemas.microsoft.com/office/powerpoint/2010/main" val="351068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close up of text on a white background&#10;&#10;Description automatically generated">
            <a:extLst>
              <a:ext uri="{FF2B5EF4-FFF2-40B4-BE49-F238E27FC236}">
                <a16:creationId xmlns:a16="http://schemas.microsoft.com/office/drawing/2014/main" id="{69D20A12-0E20-9B45-8F61-DBCA425FAA70}"/>
              </a:ext>
            </a:extLst>
          </p:cNvPr>
          <p:cNvPicPr>
            <a:picLocks noGrp="1" noChangeAspect="1"/>
          </p:cNvPicPr>
          <p:nvPr>
            <p:ph idx="1"/>
          </p:nvPr>
        </p:nvPicPr>
        <p:blipFill>
          <a:blip r:embed="rId2"/>
          <a:stretch>
            <a:fillRect/>
          </a:stretch>
        </p:blipFill>
        <p:spPr>
          <a:xfrm>
            <a:off x="1313969" y="643467"/>
            <a:ext cx="9564061" cy="5571066"/>
          </a:xfrm>
          <a:prstGeom prst="rect">
            <a:avLst/>
          </a:prstGeom>
        </p:spPr>
      </p:pic>
    </p:spTree>
    <p:extLst>
      <p:ext uri="{BB962C8B-B14F-4D97-AF65-F5344CB8AC3E}">
        <p14:creationId xmlns:p14="http://schemas.microsoft.com/office/powerpoint/2010/main" val="292233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C812-4237-7745-B996-73A078E64497}"/>
              </a:ext>
            </a:extLst>
          </p:cNvPr>
          <p:cNvSpPr>
            <a:spLocks noGrp="1"/>
          </p:cNvSpPr>
          <p:nvPr>
            <p:ph type="title"/>
          </p:nvPr>
        </p:nvSpPr>
        <p:spPr>
          <a:xfrm>
            <a:off x="6862222" y="3329709"/>
            <a:ext cx="4602152" cy="939074"/>
          </a:xfrm>
        </p:spPr>
        <p:txBody>
          <a:bodyPr>
            <a:normAutofit/>
          </a:bodyPr>
          <a:lstStyle/>
          <a:p>
            <a:r>
              <a:rPr lang="en-US" sz="3200" dirty="0"/>
              <a:t>Microinjection</a:t>
            </a:r>
          </a:p>
        </p:txBody>
      </p:sp>
      <p:pic>
        <p:nvPicPr>
          <p:cNvPr id="29" name="image12.png" descr="A microscope on a table&#10;&#10;Description automatically generated">
            <a:extLst>
              <a:ext uri="{FF2B5EF4-FFF2-40B4-BE49-F238E27FC236}">
                <a16:creationId xmlns:a16="http://schemas.microsoft.com/office/drawing/2014/main" id="{E5594247-E854-7D48-A90F-19E709AC3E98}"/>
              </a:ext>
            </a:extLst>
          </p:cNvPr>
          <p:cNvPicPr/>
          <p:nvPr/>
        </p:nvPicPr>
        <p:blipFill>
          <a:blip r:embed="rId2"/>
          <a:stretch>
            <a:fillRect/>
          </a:stretch>
        </p:blipFill>
        <p:spPr>
          <a:xfrm>
            <a:off x="6622124" y="408507"/>
            <a:ext cx="3236571" cy="3187691"/>
          </a:xfrm>
          <a:prstGeom prst="rect">
            <a:avLst/>
          </a:prstGeom>
        </p:spPr>
      </p:pic>
      <p:pic>
        <p:nvPicPr>
          <p:cNvPr id="4" name="image17.png" descr="A picture containing device&#10;&#10;Description automatically generated">
            <a:extLst>
              <a:ext uri="{FF2B5EF4-FFF2-40B4-BE49-F238E27FC236}">
                <a16:creationId xmlns:a16="http://schemas.microsoft.com/office/drawing/2014/main" id="{6B827B37-9B53-EC40-98C0-C587CC583283}"/>
              </a:ext>
            </a:extLst>
          </p:cNvPr>
          <p:cNvPicPr>
            <a:picLocks/>
          </p:cNvPicPr>
          <p:nvPr/>
        </p:nvPicPr>
        <p:blipFill>
          <a:blip r:embed="rId3"/>
          <a:stretch>
            <a:fillRect/>
          </a:stretch>
        </p:blipFill>
        <p:spPr>
          <a:xfrm>
            <a:off x="165722" y="108035"/>
            <a:ext cx="6339708" cy="5183155"/>
          </a:xfrm>
          <a:prstGeom prst="rect">
            <a:avLst/>
          </a:prstGeom>
        </p:spPr>
      </p:pic>
      <p:sp>
        <p:nvSpPr>
          <p:cNvPr id="8" name="Content Placeholder 7">
            <a:extLst>
              <a:ext uri="{FF2B5EF4-FFF2-40B4-BE49-F238E27FC236}">
                <a16:creationId xmlns:a16="http://schemas.microsoft.com/office/drawing/2014/main" id="{26E22C85-463B-4821-82F0-5919158827B3}"/>
              </a:ext>
            </a:extLst>
          </p:cNvPr>
          <p:cNvSpPr>
            <a:spLocks noGrp="1"/>
          </p:cNvSpPr>
          <p:nvPr>
            <p:ph idx="1"/>
          </p:nvPr>
        </p:nvSpPr>
        <p:spPr>
          <a:xfrm>
            <a:off x="6844729" y="3973388"/>
            <a:ext cx="4602152" cy="1463315"/>
          </a:xfrm>
        </p:spPr>
        <p:txBody>
          <a:bodyPr>
            <a:normAutofit/>
          </a:bodyPr>
          <a:lstStyle/>
          <a:p>
            <a:r>
              <a:rPr lang="en-US" sz="2000" dirty="0"/>
              <a:t>New cDNA is injected within the nucleus of the oocyte to create a functioning protein</a:t>
            </a:r>
          </a:p>
        </p:txBody>
      </p:sp>
      <p:sp>
        <p:nvSpPr>
          <p:cNvPr id="5" name="TextBox 4">
            <a:extLst>
              <a:ext uri="{FF2B5EF4-FFF2-40B4-BE49-F238E27FC236}">
                <a16:creationId xmlns:a16="http://schemas.microsoft.com/office/drawing/2014/main" id="{E6644722-BFFA-EF4B-ADD0-3B65DA867F75}"/>
              </a:ext>
            </a:extLst>
          </p:cNvPr>
          <p:cNvSpPr txBox="1"/>
          <p:nvPr/>
        </p:nvSpPr>
        <p:spPr>
          <a:xfrm>
            <a:off x="6532032" y="5813893"/>
            <a:ext cx="5291528" cy="507831"/>
          </a:xfrm>
          <a:prstGeom prst="rect">
            <a:avLst/>
          </a:prstGeom>
          <a:noFill/>
        </p:spPr>
        <p:txBody>
          <a:bodyPr wrap="square" rtlCol="0">
            <a:spAutoFit/>
          </a:bodyPr>
          <a:lstStyle/>
          <a:p>
            <a:pPr>
              <a:spcAft>
                <a:spcPts val="600"/>
              </a:spcAft>
            </a:pPr>
            <a:r>
              <a:rPr lang="en-US" sz="900" dirty="0"/>
              <a:t>Miller, </a:t>
            </a:r>
            <a:r>
              <a:rPr lang="en-US" sz="900" dirty="0" err="1"/>
              <a:t>A.j</a:t>
            </a:r>
            <a:r>
              <a:rPr lang="en-US" sz="900" dirty="0"/>
              <a:t>, and </a:t>
            </a:r>
            <a:r>
              <a:rPr lang="en-US" sz="900" dirty="0" err="1"/>
              <a:t>J.j</a:t>
            </a:r>
            <a:r>
              <a:rPr lang="en-US" sz="900" dirty="0"/>
              <a:t> Zhou. “Xenopus Oocytes as an Expression System for Plant Transporters.” </a:t>
            </a:r>
            <a:r>
              <a:rPr lang="en-US" sz="900" i="1" dirty="0" err="1"/>
              <a:t>Biochimica</a:t>
            </a:r>
            <a:r>
              <a:rPr lang="en-US" sz="900" i="1" dirty="0"/>
              <a:t> Et </a:t>
            </a:r>
            <a:r>
              <a:rPr lang="en-US" sz="900" i="1" dirty="0" err="1"/>
              <a:t>Biophysica</a:t>
            </a:r>
            <a:r>
              <a:rPr lang="en-US" sz="900" i="1" dirty="0"/>
              <a:t> Acta (BBA) - </a:t>
            </a:r>
            <a:r>
              <a:rPr lang="en-US" sz="900" i="1" dirty="0" err="1"/>
              <a:t>Biomembranes</a:t>
            </a:r>
            <a:r>
              <a:rPr lang="en-US" sz="900" dirty="0"/>
              <a:t>, vol. 1465, no. 1-2, 2000, pp. 343–358., doi:10.1016/s0005-2736(00)00148-6.</a:t>
            </a:r>
          </a:p>
        </p:txBody>
      </p:sp>
      <p:sp>
        <p:nvSpPr>
          <p:cNvPr id="6" name="TextBox 5">
            <a:extLst>
              <a:ext uri="{FF2B5EF4-FFF2-40B4-BE49-F238E27FC236}">
                <a16:creationId xmlns:a16="http://schemas.microsoft.com/office/drawing/2014/main" id="{C03F5AB1-C474-9442-B7CA-579EA539B579}"/>
              </a:ext>
            </a:extLst>
          </p:cNvPr>
          <p:cNvSpPr txBox="1"/>
          <p:nvPr/>
        </p:nvSpPr>
        <p:spPr>
          <a:xfrm>
            <a:off x="6532032" y="5291190"/>
            <a:ext cx="4532064" cy="784830"/>
          </a:xfrm>
          <a:prstGeom prst="rect">
            <a:avLst/>
          </a:prstGeom>
          <a:noFill/>
        </p:spPr>
        <p:txBody>
          <a:bodyPr wrap="square" rtlCol="0">
            <a:spAutoFit/>
          </a:bodyPr>
          <a:lstStyle/>
          <a:p>
            <a:r>
              <a:rPr lang="en-US" sz="900" dirty="0"/>
              <a:t>Goldin, Alan L. “Expression of Ion Channels in Xenopus Oocytes.” </a:t>
            </a:r>
            <a:r>
              <a:rPr lang="en-US" sz="900" i="1" dirty="0"/>
              <a:t>Expression and Analysis of Recombinant Ion Channels</a:t>
            </a:r>
            <a:r>
              <a:rPr lang="en-US" sz="900" dirty="0"/>
              <a:t>, 2006, pp. 1–25., doi:10.1002/3527608095.ch1.</a:t>
            </a:r>
          </a:p>
          <a:p>
            <a:endParaRPr lang="en-US" dirty="0"/>
          </a:p>
        </p:txBody>
      </p:sp>
    </p:spTree>
    <p:extLst>
      <p:ext uri="{BB962C8B-B14F-4D97-AF65-F5344CB8AC3E}">
        <p14:creationId xmlns:p14="http://schemas.microsoft.com/office/powerpoint/2010/main" val="94184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13.png" descr="A picture containing object, clock&#10;&#10;Description automatically generated">
            <a:extLst>
              <a:ext uri="{FF2B5EF4-FFF2-40B4-BE49-F238E27FC236}">
                <a16:creationId xmlns:a16="http://schemas.microsoft.com/office/drawing/2014/main" id="{194B5FE6-9E04-B840-B73F-AEE5784A2B60}"/>
              </a:ext>
            </a:extLst>
          </p:cNvPr>
          <p:cNvPicPr>
            <a:picLocks/>
          </p:cNvPicPr>
          <p:nvPr/>
        </p:nvPicPr>
        <p:blipFill>
          <a:blip r:embed="rId2"/>
          <a:stretch>
            <a:fillRect/>
          </a:stretch>
        </p:blipFill>
        <p:spPr>
          <a:xfrm>
            <a:off x="0" y="241300"/>
            <a:ext cx="6769100" cy="4643237"/>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1623C-E96F-4C47-B7F2-6E015B33C397}"/>
              </a:ext>
            </a:extLst>
          </p:cNvPr>
          <p:cNvSpPr>
            <a:spLocks noGrp="1"/>
          </p:cNvSpPr>
          <p:nvPr>
            <p:ph type="title"/>
          </p:nvPr>
        </p:nvSpPr>
        <p:spPr>
          <a:xfrm>
            <a:off x="7064082" y="642594"/>
            <a:ext cx="4472921" cy="1643928"/>
          </a:xfrm>
        </p:spPr>
        <p:txBody>
          <a:bodyPr>
            <a:normAutofit/>
          </a:bodyPr>
          <a:lstStyle/>
          <a:p>
            <a:r>
              <a:rPr lang="en-US" sz="3700" dirty="0"/>
              <a:t>Measuring effects of mutation by TEVC</a:t>
            </a:r>
          </a:p>
        </p:txBody>
      </p:sp>
      <p:sp>
        <p:nvSpPr>
          <p:cNvPr id="8" name="Content Placeholder 7">
            <a:extLst>
              <a:ext uri="{FF2B5EF4-FFF2-40B4-BE49-F238E27FC236}">
                <a16:creationId xmlns:a16="http://schemas.microsoft.com/office/drawing/2014/main" id="{F95E691F-DE65-4956-96D3-0A319C6CFE19}"/>
              </a:ext>
            </a:extLst>
          </p:cNvPr>
          <p:cNvSpPr>
            <a:spLocks noGrp="1"/>
          </p:cNvSpPr>
          <p:nvPr>
            <p:ph idx="1"/>
          </p:nvPr>
        </p:nvSpPr>
        <p:spPr>
          <a:xfrm>
            <a:off x="7064082" y="2385390"/>
            <a:ext cx="4472922" cy="3649649"/>
          </a:xfrm>
        </p:spPr>
        <p:txBody>
          <a:bodyPr>
            <a:normAutofit/>
          </a:bodyPr>
          <a:lstStyle/>
          <a:p>
            <a:r>
              <a:rPr lang="en-US" sz="2400" dirty="0"/>
              <a:t>Whole cell voltage clamping of oocytes involves using two electrodes inserted into the oocyte with one measuring the internal potential of the oocyte and the other electrode being used to inject current</a:t>
            </a:r>
          </a:p>
          <a:p>
            <a:endParaRPr lang="en-US" sz="2400" dirty="0"/>
          </a:p>
          <a:p>
            <a:endParaRPr lang="en-US" dirty="0"/>
          </a:p>
        </p:txBody>
      </p:sp>
      <p:sp>
        <p:nvSpPr>
          <p:cNvPr id="5" name="TextBox 4">
            <a:extLst>
              <a:ext uri="{FF2B5EF4-FFF2-40B4-BE49-F238E27FC236}">
                <a16:creationId xmlns:a16="http://schemas.microsoft.com/office/drawing/2014/main" id="{F1244C4F-4DC3-294F-8F9E-28D80866BBBE}"/>
              </a:ext>
            </a:extLst>
          </p:cNvPr>
          <p:cNvSpPr txBox="1"/>
          <p:nvPr/>
        </p:nvSpPr>
        <p:spPr>
          <a:xfrm>
            <a:off x="899410" y="5486400"/>
            <a:ext cx="5366479" cy="1200329"/>
          </a:xfrm>
          <a:prstGeom prst="rect">
            <a:avLst/>
          </a:prstGeom>
          <a:noFill/>
        </p:spPr>
        <p:txBody>
          <a:bodyPr wrap="square" rtlCol="0">
            <a:spAutoFit/>
          </a:bodyPr>
          <a:lstStyle/>
          <a:p>
            <a:r>
              <a:rPr lang="en-US" dirty="0"/>
              <a:t>Goldin, Alan L. “Expression of Ion Channels in Xenopus Oocytes.” </a:t>
            </a:r>
            <a:r>
              <a:rPr lang="en-US" i="1" dirty="0"/>
              <a:t>Expression and Analysis of Recombinant Ion Channels</a:t>
            </a:r>
            <a:r>
              <a:rPr lang="en-US" dirty="0"/>
              <a:t>, 2006, pp. 1–25., doi:10.1002/3527608095.ch1</a:t>
            </a:r>
          </a:p>
        </p:txBody>
      </p:sp>
    </p:spTree>
    <p:extLst>
      <p:ext uri="{BB962C8B-B14F-4D97-AF65-F5344CB8AC3E}">
        <p14:creationId xmlns:p14="http://schemas.microsoft.com/office/powerpoint/2010/main" val="225433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993B0DC5-F8D5-9C4E-B09D-9389841B2C27}"/>
              </a:ext>
            </a:extLst>
          </p:cNvPr>
          <p:cNvSpPr>
            <a:spLocks noGrp="1"/>
          </p:cNvSpPr>
          <p:nvPr>
            <p:ph type="title"/>
          </p:nvPr>
        </p:nvSpPr>
        <p:spPr>
          <a:xfrm>
            <a:off x="573409" y="559477"/>
            <a:ext cx="3765200" cy="5709931"/>
          </a:xfrm>
        </p:spPr>
        <p:txBody>
          <a:bodyPr>
            <a:normAutofit/>
          </a:bodyPr>
          <a:lstStyle/>
          <a:p>
            <a:pPr algn="ctr"/>
            <a:r>
              <a:rPr lang="en-US"/>
              <a:t>Boltzman equation figures out the activation curve</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01C0F1B8-1DD5-4A85-92A5-3902AACDBA78}"/>
              </a:ext>
            </a:extLst>
          </p:cNvPr>
          <p:cNvGraphicFramePr>
            <a:graphicFrameLocks noGrp="1"/>
          </p:cNvGraphicFramePr>
          <p:nvPr>
            <p:ph idx="1"/>
            <p:extLst>
              <p:ext uri="{D42A27DB-BD31-4B8C-83A1-F6EECF244321}">
                <p14:modId xmlns:p14="http://schemas.microsoft.com/office/powerpoint/2010/main" val="95814158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98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268-0E72-C543-8EEF-4F3F811E27DE}"/>
              </a:ext>
            </a:extLst>
          </p:cNvPr>
          <p:cNvSpPr>
            <a:spLocks noGrp="1"/>
          </p:cNvSpPr>
          <p:nvPr>
            <p:ph type="title"/>
          </p:nvPr>
        </p:nvSpPr>
        <p:spPr>
          <a:xfrm>
            <a:off x="6579450" y="727627"/>
            <a:ext cx="4957553" cy="1645920"/>
          </a:xfrm>
        </p:spPr>
        <p:txBody>
          <a:bodyPr>
            <a:normAutofit/>
          </a:bodyPr>
          <a:lstStyle/>
          <a:p>
            <a:r>
              <a:rPr lang="en-US" dirty="0"/>
              <a:t>What is Bradycardia?</a:t>
            </a:r>
          </a:p>
        </p:txBody>
      </p:sp>
      <p:sp>
        <p:nvSpPr>
          <p:cNvPr id="71" name="Rectangle 7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chemeClr val="bg1"/>
          </a:solidFill>
          <a:ln w="6350" cap="flat" cmpd="sng" algn="ctr">
            <a:noFill/>
            <a:prstDash val="solid"/>
          </a:ln>
          <a:effectLst>
            <a:softEdge rad="0"/>
          </a:effectLst>
        </p:spPr>
      </p:sp>
      <p:sp>
        <p:nvSpPr>
          <p:cNvPr id="73" name="Rectangle 7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1026" name="Picture 2" descr="Image result for sinus node heart">
            <a:extLst>
              <a:ext uri="{FF2B5EF4-FFF2-40B4-BE49-F238E27FC236}">
                <a16:creationId xmlns:a16="http://schemas.microsoft.com/office/drawing/2014/main" id="{28B65EFC-7A4F-E44C-A716-C5471BA5A1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5256" y="1230863"/>
            <a:ext cx="4414438" cy="4414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E80E99-1C54-E640-8ECA-E0BFB903FF38}"/>
              </a:ext>
            </a:extLst>
          </p:cNvPr>
          <p:cNvSpPr>
            <a:spLocks noGrp="1"/>
          </p:cNvSpPr>
          <p:nvPr>
            <p:ph idx="1"/>
          </p:nvPr>
        </p:nvSpPr>
        <p:spPr>
          <a:xfrm>
            <a:off x="6579450" y="2538919"/>
            <a:ext cx="4957554" cy="3496120"/>
          </a:xfrm>
        </p:spPr>
        <p:txBody>
          <a:bodyPr>
            <a:normAutofit lnSpcReduction="10000"/>
          </a:bodyPr>
          <a:lstStyle/>
          <a:p>
            <a:r>
              <a:rPr lang="en-US" sz="2400" dirty="0"/>
              <a:t>Heart beats too slow</a:t>
            </a:r>
          </a:p>
          <a:p>
            <a:r>
              <a:rPr lang="en-US" sz="2400" dirty="0"/>
              <a:t>Heart </a:t>
            </a:r>
            <a:r>
              <a:rPr lang="en-US" sz="2400" dirty="0" err="1"/>
              <a:t>Arrhyhmias</a:t>
            </a:r>
            <a:endParaRPr lang="en-US" sz="2400" dirty="0"/>
          </a:p>
          <a:p>
            <a:r>
              <a:rPr lang="en-US" sz="2400" dirty="0"/>
              <a:t>Familiar Bradycardia Runs in families and suggests a genetic link</a:t>
            </a:r>
          </a:p>
          <a:p>
            <a:r>
              <a:rPr lang="en-US" sz="2400" dirty="0"/>
              <a:t>Linked to mutations in proteins in the heart: HCN4</a:t>
            </a:r>
          </a:p>
          <a:p>
            <a:endParaRPr lang="en-US" dirty="0"/>
          </a:p>
        </p:txBody>
      </p:sp>
      <p:sp>
        <p:nvSpPr>
          <p:cNvPr id="4" name="TextBox 3">
            <a:extLst>
              <a:ext uri="{FF2B5EF4-FFF2-40B4-BE49-F238E27FC236}">
                <a16:creationId xmlns:a16="http://schemas.microsoft.com/office/drawing/2014/main" id="{7BB82C8E-F870-604B-A2BD-385359C9936A}"/>
              </a:ext>
            </a:extLst>
          </p:cNvPr>
          <p:cNvSpPr txBox="1"/>
          <p:nvPr/>
        </p:nvSpPr>
        <p:spPr>
          <a:xfrm>
            <a:off x="1891862" y="6136776"/>
            <a:ext cx="3090041" cy="369332"/>
          </a:xfrm>
          <a:prstGeom prst="rect">
            <a:avLst/>
          </a:prstGeom>
          <a:noFill/>
        </p:spPr>
        <p:txBody>
          <a:bodyPr wrap="square" rtlCol="0">
            <a:spAutoFit/>
          </a:bodyPr>
          <a:lstStyle/>
          <a:p>
            <a:r>
              <a:rPr lang="en-US" dirty="0" err="1"/>
              <a:t>heartrhymalliance.org</a:t>
            </a:r>
            <a:endParaRPr lang="en-US" dirty="0"/>
          </a:p>
        </p:txBody>
      </p:sp>
    </p:spTree>
    <p:extLst>
      <p:ext uri="{BB962C8B-B14F-4D97-AF65-F5344CB8AC3E}">
        <p14:creationId xmlns:p14="http://schemas.microsoft.com/office/powerpoint/2010/main" val="4216067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image9.png" descr="A close up of a map&#10;&#10;Description automatically generated">
            <a:extLst>
              <a:ext uri="{FF2B5EF4-FFF2-40B4-BE49-F238E27FC236}">
                <a16:creationId xmlns:a16="http://schemas.microsoft.com/office/drawing/2014/main" id="{DB6188F0-966B-B04D-A27E-330E5EC221FD}"/>
              </a:ext>
            </a:extLst>
          </p:cNvPr>
          <p:cNvPicPr>
            <a:picLocks noGrp="1"/>
          </p:cNvPicPr>
          <p:nvPr>
            <p:ph idx="1"/>
          </p:nvPr>
        </p:nvPicPr>
        <p:blipFill>
          <a:blip r:embed="rId2"/>
          <a:stretch>
            <a:fillRect/>
          </a:stretch>
        </p:blipFill>
        <p:spPr>
          <a:xfrm>
            <a:off x="2522527" y="643467"/>
            <a:ext cx="7146945" cy="5571066"/>
          </a:xfrm>
          <a:prstGeom prst="rect">
            <a:avLst/>
          </a:prstGeom>
        </p:spPr>
      </p:pic>
    </p:spTree>
    <p:extLst>
      <p:ext uri="{BB962C8B-B14F-4D97-AF65-F5344CB8AC3E}">
        <p14:creationId xmlns:p14="http://schemas.microsoft.com/office/powerpoint/2010/main" val="403527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8AE6-DD20-BB44-8D24-7C4D4801188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9F188EB-DC12-D140-A22D-CDFAB481ED21}"/>
              </a:ext>
            </a:extLst>
          </p:cNvPr>
          <p:cNvSpPr>
            <a:spLocks noGrp="1"/>
          </p:cNvSpPr>
          <p:nvPr>
            <p:ph idx="1"/>
          </p:nvPr>
        </p:nvSpPr>
        <p:spPr>
          <a:xfrm>
            <a:off x="1066800" y="1504188"/>
            <a:ext cx="10058400" cy="3849624"/>
          </a:xfrm>
        </p:spPr>
        <p:txBody>
          <a:bodyPr>
            <a:noAutofit/>
          </a:bodyPr>
          <a:lstStyle/>
          <a:p>
            <a:r>
              <a:rPr lang="en-US" sz="2400" dirty="0"/>
              <a:t>The results of the experiment may show whether the point mutation would have a detrimental impact on the HCN4 channel, or it may show that there was no impact at all on the mutation</a:t>
            </a:r>
          </a:p>
          <a:p>
            <a:r>
              <a:rPr lang="en-US" sz="2400" dirty="0"/>
              <a:t>The experiment may show that a mutation from a cystine to an arginine makes the channels behave differently when compared to the wild-type channel</a:t>
            </a:r>
          </a:p>
          <a:p>
            <a:r>
              <a:rPr lang="en-US" sz="2400" dirty="0"/>
              <a:t>A limitation of this experiment is that since there have been no experiments looking into the effects of a polar to a positive charged amino acid mutation it is difficult to say how the channel will respond</a:t>
            </a:r>
          </a:p>
        </p:txBody>
      </p:sp>
    </p:spTree>
    <p:extLst>
      <p:ext uri="{BB962C8B-B14F-4D97-AF65-F5344CB8AC3E}">
        <p14:creationId xmlns:p14="http://schemas.microsoft.com/office/powerpoint/2010/main" val="5186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A40BE-46E8-414E-89A4-DAE99D7446B4}"/>
              </a:ext>
            </a:extLst>
          </p:cNvPr>
          <p:cNvSpPr>
            <a:spLocks noGrp="1"/>
          </p:cNvSpPr>
          <p:nvPr>
            <p:ph type="title"/>
          </p:nvPr>
        </p:nvSpPr>
        <p:spPr>
          <a:xfrm>
            <a:off x="557720" y="612843"/>
            <a:ext cx="2312480" cy="1499738"/>
          </a:xfrm>
        </p:spPr>
        <p:txBody>
          <a:bodyPr anchor="b">
            <a:normAutofit/>
          </a:bodyPr>
          <a:lstStyle/>
          <a:p>
            <a:r>
              <a:rPr lang="en-US" sz="2800" dirty="0"/>
              <a:t>What is an HCN channel?</a:t>
            </a:r>
          </a:p>
        </p:txBody>
      </p:sp>
      <p:sp>
        <p:nvSpPr>
          <p:cNvPr id="8" name="Content Placeholder 7">
            <a:extLst>
              <a:ext uri="{FF2B5EF4-FFF2-40B4-BE49-F238E27FC236}">
                <a16:creationId xmlns:a16="http://schemas.microsoft.com/office/drawing/2014/main" id="{A0DED83C-BB58-4BBC-8772-B7FDB6CB1B11}"/>
              </a:ext>
            </a:extLst>
          </p:cNvPr>
          <p:cNvSpPr>
            <a:spLocks noGrp="1"/>
          </p:cNvSpPr>
          <p:nvPr>
            <p:ph idx="1"/>
          </p:nvPr>
        </p:nvSpPr>
        <p:spPr>
          <a:xfrm>
            <a:off x="557720" y="2149813"/>
            <a:ext cx="2312479" cy="3854197"/>
          </a:xfrm>
        </p:spPr>
        <p:txBody>
          <a:bodyPr>
            <a:noAutofit/>
          </a:bodyPr>
          <a:lstStyle/>
          <a:p>
            <a:pPr>
              <a:lnSpc>
                <a:spcPct val="110000"/>
              </a:lnSpc>
            </a:pPr>
            <a:r>
              <a:rPr lang="en-US" sz="2400" dirty="0">
                <a:solidFill>
                  <a:schemeClr val="tx1">
                    <a:lumMod val="85000"/>
                    <a:lumOff val="15000"/>
                  </a:schemeClr>
                </a:solidFill>
              </a:rPr>
              <a:t>HCN channels regulate the rhythm of the heart </a:t>
            </a:r>
          </a:p>
          <a:p>
            <a:pPr>
              <a:lnSpc>
                <a:spcPct val="110000"/>
              </a:lnSpc>
            </a:pPr>
            <a:r>
              <a:rPr lang="en-US" sz="2400" dirty="0">
                <a:solidFill>
                  <a:schemeClr val="tx1">
                    <a:lumMod val="85000"/>
                    <a:lumOff val="15000"/>
                  </a:schemeClr>
                </a:solidFill>
              </a:rPr>
              <a:t>Ion channel</a:t>
            </a:r>
          </a:p>
        </p:txBody>
      </p:sp>
      <p:sp>
        <p:nvSpPr>
          <p:cNvPr id="24" name="Rectangle 23">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Picture 5" descr="A close up of a logo&#10;&#10;Description automatically generated">
            <a:extLst>
              <a:ext uri="{FF2B5EF4-FFF2-40B4-BE49-F238E27FC236}">
                <a16:creationId xmlns:a16="http://schemas.microsoft.com/office/drawing/2014/main" id="{CAC91CA5-BF2C-7147-8AB6-747AAEC9B62D}"/>
              </a:ext>
            </a:extLst>
          </p:cNvPr>
          <p:cNvPicPr>
            <a:picLocks noChangeAspect="1"/>
          </p:cNvPicPr>
          <p:nvPr/>
        </p:nvPicPr>
        <p:blipFill>
          <a:blip r:embed="rId2"/>
          <a:stretch>
            <a:fillRect/>
          </a:stretch>
        </p:blipFill>
        <p:spPr>
          <a:xfrm>
            <a:off x="4049422" y="1850871"/>
            <a:ext cx="7698993" cy="3387555"/>
          </a:xfrm>
          <a:prstGeom prst="rect">
            <a:avLst/>
          </a:prstGeom>
        </p:spPr>
      </p:pic>
    </p:spTree>
    <p:extLst>
      <p:ext uri="{BB962C8B-B14F-4D97-AF65-F5344CB8AC3E}">
        <p14:creationId xmlns:p14="http://schemas.microsoft.com/office/powerpoint/2010/main" val="35590353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66CC0-BCD5-BF46-A2E5-7D6FA22BA826}"/>
              </a:ext>
            </a:extLst>
          </p:cNvPr>
          <p:cNvSpPr>
            <a:spLocks noGrp="1"/>
          </p:cNvSpPr>
          <p:nvPr>
            <p:ph type="title"/>
          </p:nvPr>
        </p:nvSpPr>
        <p:spPr>
          <a:xfrm>
            <a:off x="557720" y="612843"/>
            <a:ext cx="2312480" cy="1499738"/>
          </a:xfrm>
        </p:spPr>
        <p:txBody>
          <a:bodyPr anchor="b">
            <a:normAutofit/>
          </a:bodyPr>
          <a:lstStyle/>
          <a:p>
            <a:r>
              <a:rPr lang="en-US" sz="2400" dirty="0"/>
              <a:t>Mutations within the pore-region  of the channel</a:t>
            </a:r>
          </a:p>
        </p:txBody>
      </p:sp>
      <p:sp>
        <p:nvSpPr>
          <p:cNvPr id="8" name="Content Placeholder 7">
            <a:extLst>
              <a:ext uri="{FF2B5EF4-FFF2-40B4-BE49-F238E27FC236}">
                <a16:creationId xmlns:a16="http://schemas.microsoft.com/office/drawing/2014/main" id="{DD9FEA60-4EBE-4D85-897E-BFCFF9011071}"/>
              </a:ext>
            </a:extLst>
          </p:cNvPr>
          <p:cNvSpPr>
            <a:spLocks noGrp="1"/>
          </p:cNvSpPr>
          <p:nvPr>
            <p:ph idx="1"/>
          </p:nvPr>
        </p:nvSpPr>
        <p:spPr>
          <a:xfrm>
            <a:off x="557720" y="2149813"/>
            <a:ext cx="2312479" cy="3854197"/>
          </a:xfrm>
        </p:spPr>
        <p:txBody>
          <a:bodyPr>
            <a:normAutofit/>
          </a:bodyPr>
          <a:lstStyle/>
          <a:p>
            <a:r>
              <a:rPr lang="en-US" sz="2400" dirty="0">
                <a:solidFill>
                  <a:schemeClr val="tx1">
                    <a:lumMod val="85000"/>
                    <a:lumOff val="15000"/>
                  </a:schemeClr>
                </a:solidFill>
              </a:rPr>
              <a:t>Nonpolar to charged amino acid mutations</a:t>
            </a:r>
          </a:p>
        </p:txBody>
      </p:sp>
      <p:sp>
        <p:nvSpPr>
          <p:cNvPr id="35" name="Rectangle 3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1" name="image21.png" descr="A close up of a map&#10;&#10;Description automatically generated">
            <a:extLst>
              <a:ext uri="{FF2B5EF4-FFF2-40B4-BE49-F238E27FC236}">
                <a16:creationId xmlns:a16="http://schemas.microsoft.com/office/drawing/2014/main" id="{499818CA-87B3-DB43-BF72-FCC8C1752174}"/>
              </a:ext>
            </a:extLst>
          </p:cNvPr>
          <p:cNvPicPr/>
          <p:nvPr/>
        </p:nvPicPr>
        <p:blipFill>
          <a:blip r:embed="rId2"/>
          <a:stretch>
            <a:fillRect/>
          </a:stretch>
        </p:blipFill>
        <p:spPr>
          <a:xfrm>
            <a:off x="5113957" y="882398"/>
            <a:ext cx="5108806" cy="5121612"/>
          </a:xfrm>
          <a:prstGeom prst="rect">
            <a:avLst/>
          </a:prstGeom>
        </p:spPr>
      </p:pic>
    </p:spTree>
    <p:extLst>
      <p:ext uri="{BB962C8B-B14F-4D97-AF65-F5344CB8AC3E}">
        <p14:creationId xmlns:p14="http://schemas.microsoft.com/office/powerpoint/2010/main" val="9125034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12" name="Picture 11" descr="A picture containing text, whiteboard&#10;&#10;Description automatically generated">
            <a:extLst>
              <a:ext uri="{FF2B5EF4-FFF2-40B4-BE49-F238E27FC236}">
                <a16:creationId xmlns:a16="http://schemas.microsoft.com/office/drawing/2014/main" id="{4DA0FC98-B80E-EB47-B352-DE2A35B5FD1F}"/>
              </a:ext>
            </a:extLst>
          </p:cNvPr>
          <p:cNvPicPr>
            <a:picLocks noChangeAspect="1"/>
          </p:cNvPicPr>
          <p:nvPr/>
        </p:nvPicPr>
        <p:blipFill>
          <a:blip r:embed="rId3"/>
          <a:stretch>
            <a:fillRect/>
          </a:stretch>
        </p:blipFill>
        <p:spPr>
          <a:xfrm>
            <a:off x="904701" y="955184"/>
            <a:ext cx="7237877" cy="4976040"/>
          </a:xfrm>
          <a:prstGeom prst="rect">
            <a:avLst/>
          </a:prstGeom>
        </p:spPr>
      </p:pic>
      <p:sp>
        <p:nvSpPr>
          <p:cNvPr id="33" name="Rectangle 3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88460-01B7-164C-8F5F-9DF2F66DD76E}"/>
              </a:ext>
            </a:extLst>
          </p:cNvPr>
          <p:cNvSpPr>
            <a:spLocks noGrp="1"/>
          </p:cNvSpPr>
          <p:nvPr>
            <p:ph type="title"/>
          </p:nvPr>
        </p:nvSpPr>
        <p:spPr>
          <a:xfrm>
            <a:off x="9321801" y="612843"/>
            <a:ext cx="2312480" cy="1499738"/>
          </a:xfrm>
        </p:spPr>
        <p:txBody>
          <a:bodyPr anchor="b">
            <a:normAutofit/>
          </a:bodyPr>
          <a:lstStyle/>
          <a:p>
            <a:r>
              <a:rPr lang="en-US" sz="2400" dirty="0"/>
              <a:t>Effects of mutations on the channel</a:t>
            </a:r>
          </a:p>
        </p:txBody>
      </p:sp>
      <p:sp>
        <p:nvSpPr>
          <p:cNvPr id="8" name="Content Placeholder 7">
            <a:extLst>
              <a:ext uri="{FF2B5EF4-FFF2-40B4-BE49-F238E27FC236}">
                <a16:creationId xmlns:a16="http://schemas.microsoft.com/office/drawing/2014/main" id="{5A131D84-F7B7-4BBA-AB02-84E236F9C55F}"/>
              </a:ext>
            </a:extLst>
          </p:cNvPr>
          <p:cNvSpPr>
            <a:spLocks noGrp="1"/>
          </p:cNvSpPr>
          <p:nvPr>
            <p:ph idx="1"/>
          </p:nvPr>
        </p:nvSpPr>
        <p:spPr>
          <a:xfrm>
            <a:off x="9321801" y="2149813"/>
            <a:ext cx="2312479" cy="3854197"/>
          </a:xfrm>
        </p:spPr>
        <p:txBody>
          <a:bodyPr>
            <a:normAutofit fontScale="92500" lnSpcReduction="10000"/>
          </a:bodyPr>
          <a:lstStyle/>
          <a:p>
            <a:r>
              <a:rPr lang="en-US" sz="2400" dirty="0">
                <a:solidFill>
                  <a:schemeClr val="tx1">
                    <a:lumMod val="85000"/>
                    <a:lumOff val="15000"/>
                  </a:schemeClr>
                </a:solidFill>
              </a:rPr>
              <a:t>Less ions are able to pass through effectively</a:t>
            </a:r>
          </a:p>
          <a:p>
            <a:r>
              <a:rPr lang="en-US" sz="2400" dirty="0">
                <a:solidFill>
                  <a:schemeClr val="tx1">
                    <a:lumMod val="85000"/>
                    <a:lumOff val="15000"/>
                  </a:schemeClr>
                </a:solidFill>
              </a:rPr>
              <a:t>Creates a less efficient channel</a:t>
            </a:r>
          </a:p>
          <a:p>
            <a:r>
              <a:rPr lang="en-US" sz="2400" dirty="0">
                <a:solidFill>
                  <a:schemeClr val="tx1">
                    <a:lumMod val="85000"/>
                    <a:lumOff val="15000"/>
                  </a:schemeClr>
                </a:solidFill>
              </a:rPr>
              <a:t>Like-charge repulsion</a:t>
            </a:r>
          </a:p>
          <a:p>
            <a:endParaRPr lang="en-US" dirty="0">
              <a:solidFill>
                <a:schemeClr val="tx1">
                  <a:lumMod val="85000"/>
                  <a:lumOff val="15000"/>
                </a:schemeClr>
              </a:solidFill>
            </a:endParaRPr>
          </a:p>
        </p:txBody>
      </p:sp>
    </p:spTree>
    <p:extLst>
      <p:ext uri="{BB962C8B-B14F-4D97-AF65-F5344CB8AC3E}">
        <p14:creationId xmlns:p14="http://schemas.microsoft.com/office/powerpoint/2010/main" val="211375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B306-691B-A945-B159-EFB846773215}"/>
              </a:ext>
            </a:extLst>
          </p:cNvPr>
          <p:cNvSpPr>
            <a:spLocks noGrp="1"/>
          </p:cNvSpPr>
          <p:nvPr>
            <p:ph type="title"/>
          </p:nvPr>
        </p:nvSpPr>
        <p:spPr/>
        <p:txBody>
          <a:bodyPr/>
          <a:lstStyle/>
          <a:p>
            <a:r>
              <a:rPr lang="en-US" dirty="0"/>
              <a:t>Goal of experiment</a:t>
            </a:r>
          </a:p>
        </p:txBody>
      </p:sp>
      <p:sp>
        <p:nvSpPr>
          <p:cNvPr id="3" name="Content Placeholder 2">
            <a:extLst>
              <a:ext uri="{FF2B5EF4-FFF2-40B4-BE49-F238E27FC236}">
                <a16:creationId xmlns:a16="http://schemas.microsoft.com/office/drawing/2014/main" id="{CE35D4ED-81C0-F644-8A38-CD68FC25D596}"/>
              </a:ext>
            </a:extLst>
          </p:cNvPr>
          <p:cNvSpPr>
            <a:spLocks noGrp="1"/>
          </p:cNvSpPr>
          <p:nvPr>
            <p:ph idx="1"/>
          </p:nvPr>
        </p:nvSpPr>
        <p:spPr/>
        <p:txBody>
          <a:bodyPr>
            <a:normAutofit/>
          </a:bodyPr>
          <a:lstStyle/>
          <a:p>
            <a:r>
              <a:rPr lang="en-US" sz="2400" dirty="0"/>
              <a:t>Compare a mutant HCN4 channel with an arginine mutation with a wild-type channel</a:t>
            </a:r>
          </a:p>
          <a:p>
            <a:r>
              <a:rPr lang="en-US" sz="2400" dirty="0"/>
              <a:t>Polar to charged amino acid mutation effects on channel</a:t>
            </a:r>
          </a:p>
        </p:txBody>
      </p:sp>
    </p:spTree>
    <p:extLst>
      <p:ext uri="{BB962C8B-B14F-4D97-AF65-F5344CB8AC3E}">
        <p14:creationId xmlns:p14="http://schemas.microsoft.com/office/powerpoint/2010/main" val="382395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5" name="Rectangle 14">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4" name="image19.png" descr="A close up of a device&#10;&#10;Description automatically generated">
            <a:extLst>
              <a:ext uri="{FF2B5EF4-FFF2-40B4-BE49-F238E27FC236}">
                <a16:creationId xmlns:a16="http://schemas.microsoft.com/office/drawing/2014/main" id="{AF684484-EAEB-D94A-A453-0D2EA403E37B}"/>
              </a:ext>
            </a:extLst>
          </p:cNvPr>
          <p:cNvPicPr>
            <a:picLocks noGrp="1"/>
          </p:cNvPicPr>
          <p:nvPr>
            <p:ph idx="1"/>
          </p:nvPr>
        </p:nvPicPr>
        <p:blipFill>
          <a:blip r:embed="rId2"/>
          <a:stretch>
            <a:fillRect/>
          </a:stretch>
        </p:blipFill>
        <p:spPr>
          <a:xfrm>
            <a:off x="1391122" y="794269"/>
            <a:ext cx="9409755" cy="5269462"/>
          </a:xfrm>
          <a:prstGeom prst="rect">
            <a:avLst/>
          </a:prstGeom>
        </p:spPr>
      </p:pic>
      <p:sp>
        <p:nvSpPr>
          <p:cNvPr id="5" name="TextBox 4">
            <a:extLst>
              <a:ext uri="{FF2B5EF4-FFF2-40B4-BE49-F238E27FC236}">
                <a16:creationId xmlns:a16="http://schemas.microsoft.com/office/drawing/2014/main" id="{3E4ADF15-7EC6-BA42-B724-4DD5EFB67F08}"/>
              </a:ext>
            </a:extLst>
          </p:cNvPr>
          <p:cNvSpPr txBox="1"/>
          <p:nvPr/>
        </p:nvSpPr>
        <p:spPr>
          <a:xfrm>
            <a:off x="3766087" y="215255"/>
            <a:ext cx="6571282" cy="461665"/>
          </a:xfrm>
          <a:prstGeom prst="rect">
            <a:avLst/>
          </a:prstGeom>
          <a:noFill/>
        </p:spPr>
        <p:txBody>
          <a:bodyPr wrap="square" rtlCol="0">
            <a:spAutoFit/>
          </a:bodyPr>
          <a:lstStyle/>
          <a:p>
            <a:r>
              <a:rPr lang="en-US" sz="2400" dirty="0"/>
              <a:t>Overview of the Experiment </a:t>
            </a:r>
          </a:p>
        </p:txBody>
      </p:sp>
    </p:spTree>
    <p:extLst>
      <p:ext uri="{BB962C8B-B14F-4D97-AF65-F5344CB8AC3E}">
        <p14:creationId xmlns:p14="http://schemas.microsoft.com/office/powerpoint/2010/main" val="350803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7" name="Rectangle 2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9" name="Group 2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0" name="Straight Connector 2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ext, whiteboard&#10;&#10;Description automatically generated">
            <a:extLst>
              <a:ext uri="{FF2B5EF4-FFF2-40B4-BE49-F238E27FC236}">
                <a16:creationId xmlns:a16="http://schemas.microsoft.com/office/drawing/2014/main" id="{1D452656-CA67-FA42-9E97-B6CA2BDC0DE6}"/>
              </a:ext>
            </a:extLst>
          </p:cNvPr>
          <p:cNvPicPr>
            <a:picLocks noGrp="1" noChangeAspect="1"/>
          </p:cNvPicPr>
          <p:nvPr>
            <p:ph idx="1"/>
          </p:nvPr>
        </p:nvPicPr>
        <p:blipFill>
          <a:blip r:embed="rId2"/>
          <a:stretch>
            <a:fillRect/>
          </a:stretch>
        </p:blipFill>
        <p:spPr>
          <a:xfrm>
            <a:off x="643192" y="1084499"/>
            <a:ext cx="6909386" cy="4681109"/>
          </a:xfrm>
          <a:prstGeom prst="rect">
            <a:avLst/>
          </a:prstGeom>
        </p:spPr>
      </p:pic>
      <p:sp>
        <p:nvSpPr>
          <p:cNvPr id="40" name="Rectangle 39">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609DA-2E06-8C41-8FC5-F8C19C72823C}"/>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000" cap="all" spc="-100" dirty="0"/>
              <a:t>Vector and Site-directed Mutagenesis</a:t>
            </a:r>
          </a:p>
        </p:txBody>
      </p:sp>
      <p:sp>
        <p:nvSpPr>
          <p:cNvPr id="42" name="Rectangle 41">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341611-2E2B-6744-B446-7922CE7C235B}"/>
              </a:ext>
            </a:extLst>
          </p:cNvPr>
          <p:cNvSpPr txBox="1"/>
          <p:nvPr/>
        </p:nvSpPr>
        <p:spPr>
          <a:xfrm>
            <a:off x="8882743" y="4180114"/>
            <a:ext cx="2560320" cy="1292662"/>
          </a:xfrm>
          <a:prstGeom prst="rect">
            <a:avLst/>
          </a:prstGeom>
          <a:noFill/>
        </p:spPr>
        <p:txBody>
          <a:bodyPr wrap="square" rtlCol="0">
            <a:spAutoFit/>
          </a:bodyPr>
          <a:lstStyle/>
          <a:p>
            <a:r>
              <a:rPr lang="en-US" sz="2000" dirty="0"/>
              <a:t>Original vector obtained from</a:t>
            </a:r>
            <a:r>
              <a:rPr lang="en-US" dirty="0"/>
              <a:t> The </a:t>
            </a:r>
            <a:r>
              <a:rPr lang="en-US" dirty="0" err="1"/>
              <a:t>ORFeome</a:t>
            </a:r>
            <a:r>
              <a:rPr lang="en-US" dirty="0"/>
              <a:t> Collaboration</a:t>
            </a:r>
            <a:r>
              <a:rPr lang="en-US" sz="2000" dirty="0"/>
              <a:t> </a:t>
            </a:r>
          </a:p>
        </p:txBody>
      </p:sp>
    </p:spTree>
    <p:extLst>
      <p:ext uri="{BB962C8B-B14F-4D97-AF65-F5344CB8AC3E}">
        <p14:creationId xmlns:p14="http://schemas.microsoft.com/office/powerpoint/2010/main" val="7598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7" name="Content Placeholder 6" descr="A close up of text on a white background&#10;&#10;Description automatically generated">
            <a:extLst>
              <a:ext uri="{FF2B5EF4-FFF2-40B4-BE49-F238E27FC236}">
                <a16:creationId xmlns:a16="http://schemas.microsoft.com/office/drawing/2014/main" id="{6AABFB1D-37E7-864B-80F4-1754347E4AE0}"/>
              </a:ext>
            </a:extLst>
          </p:cNvPr>
          <p:cNvPicPr>
            <a:picLocks noGrp="1" noChangeAspect="1"/>
          </p:cNvPicPr>
          <p:nvPr>
            <p:ph idx="1"/>
          </p:nvPr>
        </p:nvPicPr>
        <p:blipFill>
          <a:blip r:embed="rId2"/>
          <a:stretch>
            <a:fillRect/>
          </a:stretch>
        </p:blipFill>
        <p:spPr>
          <a:xfrm>
            <a:off x="713328" y="643467"/>
            <a:ext cx="10765344" cy="5571066"/>
          </a:xfrm>
          <a:prstGeom prst="rect">
            <a:avLst/>
          </a:prstGeom>
        </p:spPr>
      </p:pic>
    </p:spTree>
    <p:extLst>
      <p:ext uri="{BB962C8B-B14F-4D97-AF65-F5344CB8AC3E}">
        <p14:creationId xmlns:p14="http://schemas.microsoft.com/office/powerpoint/2010/main" val="1307675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493</Words>
  <Application>Microsoft Macintosh PowerPoint</Application>
  <PresentationFormat>Widescreen</PresentationFormat>
  <Paragraphs>40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Garamond</vt:lpstr>
      <vt:lpstr>Georgia Pro</vt:lpstr>
      <vt:lpstr>Georgia Pro Cond Black</vt:lpstr>
      <vt:lpstr>SavonVTI</vt:lpstr>
      <vt:lpstr>Effects of disease-causing mutations on human HCN4 channel functionality</vt:lpstr>
      <vt:lpstr>What is Bradycardia?</vt:lpstr>
      <vt:lpstr>What is an HCN channel?</vt:lpstr>
      <vt:lpstr>Mutations within the pore-region  of the channel</vt:lpstr>
      <vt:lpstr>Effects of mutations on the channel</vt:lpstr>
      <vt:lpstr>Goal of experiment</vt:lpstr>
      <vt:lpstr>PowerPoint Presentation</vt:lpstr>
      <vt:lpstr>Vector and Site-directed Mutagenesis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Microinjection</vt:lpstr>
      <vt:lpstr>Measuring effects of mutation by TEVC</vt:lpstr>
      <vt:lpstr>Boltzman equation figures out the activation curve</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disease-causing mutations on human HCN4 channel functionality</dc:title>
  <dc:creator>Arashpreet Singh</dc:creator>
  <cp:lastModifiedBy>Arashpreet Singh</cp:lastModifiedBy>
  <cp:revision>2</cp:revision>
  <dcterms:created xsi:type="dcterms:W3CDTF">2019-12-13T18:44:11Z</dcterms:created>
  <dcterms:modified xsi:type="dcterms:W3CDTF">2019-12-13T18:46:51Z</dcterms:modified>
</cp:coreProperties>
</file>