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5f43b801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5f43b801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5c728c8f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5c728c8f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5c728c8f7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5c728c8f7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5c728c8f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5c728c8f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c728c8f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5c728c8f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c728c8f7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5c728c8f7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f43b80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f43b80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c728c8f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c728c8f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c728c8f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c728c8f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c728c8f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c728c8f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c728c8f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c728c8f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5c728c8f7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5c728c8f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rgbClr val="9999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35200"/>
            <a:ext cx="6204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300"/>
              <a:buChar char="❖"/>
              <a:defRPr>
                <a:solidFill>
                  <a:srgbClr val="F3F3F3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➢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◆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➢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◆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300"/>
              <a:buChar char="❖"/>
              <a:defRPr>
                <a:solidFill>
                  <a:srgbClr val="F3F3F3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➢"/>
              <a:defRPr>
                <a:solidFill>
                  <a:srgbClr val="FFD966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◆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➢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◆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GRP78 inhibition by subtilase cytotoxin and interleukin-6 gene expression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59227" y="34689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Perraychudhan Saravanane</a:t>
            </a:r>
            <a:endParaRPr>
              <a:solidFill>
                <a:srgbClr val="FFF2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BNFO 300</a:t>
            </a:r>
            <a:endParaRPr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727650" y="6342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 Blotting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692375" y="13380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Allows researchers to detect the protein of interest from a pool of proteins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Char char="➢"/>
            </a:pPr>
            <a:r>
              <a:rPr lang="en">
                <a:solidFill>
                  <a:srgbClr val="FFF2CC"/>
                </a:solidFill>
              </a:rPr>
              <a:t>Specific proteins looked at in this experiment are GRP78, ATF6, IRE1, PERK, IL-6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675" y="1987175"/>
            <a:ext cx="4007000" cy="29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425" y="2321894"/>
            <a:ext cx="4105059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640675" y="1474075"/>
            <a:ext cx="2082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 Blot Results </a:t>
            </a:r>
            <a:r>
              <a:rPr lang="en" sz="1400"/>
              <a:t>(predictions)</a:t>
            </a:r>
            <a:endParaRPr sz="1400"/>
          </a:p>
        </p:txBody>
      </p:sp>
      <p:sp>
        <p:nvSpPr>
          <p:cNvPr id="180" name="Google Shape;180;p23"/>
          <p:cNvSpPr txBox="1"/>
          <p:nvPr/>
        </p:nvSpPr>
        <p:spPr>
          <a:xfrm>
            <a:off x="6601450" y="659325"/>
            <a:ext cx="2082900" cy="18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-When macrophages were induced with DON, there were higher levels of expressivity when PERK and IRE1 were knocked down, indicating the ATF-6 pathway is the </a:t>
            </a: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upregulator</a:t>
            </a: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 of IL-6</a:t>
            </a:r>
            <a:endParaRPr sz="12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6601450" y="2639700"/>
            <a:ext cx="2082900" cy="18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00FF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en" sz="1200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hen macrophages were induced with SubAB, there were higher levels of expressivity when PERK and ATF-6 were knocked down, indicating the IRE1 pathway is the upregulator of IL-6</a:t>
            </a:r>
            <a:endParaRPr sz="1200"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875" y="500050"/>
            <a:ext cx="3438525" cy="45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of the experiment</a:t>
            </a:r>
            <a:endParaRPr/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729450" y="2035200"/>
            <a:ext cx="6204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Understanding which signaling pathway in UPR causes the upregulation of interleukin-6 can allow for scientists to experiment more with toxins like SubAB and DON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SubAB and DON can be possible anti-cancer treatments by knocking out their IL-6 inducing pathway to reduce chance of autoimmune disease </a:t>
            </a:r>
            <a:r>
              <a:rPr lang="en"/>
              <a:t>occurrence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Questions???</a:t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525" y="2260750"/>
            <a:ext cx="4103000" cy="26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 b="-16670" l="-11070" r="11070" t="16670"/>
          <a:stretch/>
        </p:blipFill>
        <p:spPr>
          <a:xfrm>
            <a:off x="7239475" y="32000"/>
            <a:ext cx="1904525" cy="21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 and ER Stress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773900" cy="23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Uncontrolled cell growth, World’s 3rd leading cause of death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Rapid growth of tumor cells leads to shortage of oxygen and nutrients , resulting in the activation of the defense mechanism by the ER called UPR (Unfolded Protein Response)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The signaling </a:t>
            </a:r>
            <a:r>
              <a:rPr lang="en" sz="1800"/>
              <a:t>cascade</a:t>
            </a:r>
            <a:r>
              <a:rPr lang="en" sz="1800"/>
              <a:t> of the UPR pathway leads to apoptosis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 sz="1800"/>
              <a:t>ER stress inducing agents are potential anticancer therapies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UPR: </a:t>
            </a:r>
            <a:r>
              <a:rPr lang="en"/>
              <a:t>GRP78 Pathway 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GRP78 is the master controller of pathway, disassociates with prolonged ER stress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Releases ATF6, IRE1, PERK signaling cascades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All 3 of the cascades lead to apoptosis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100"/>
              <a:buChar char="➢"/>
            </a:pPr>
            <a:r>
              <a:rPr lang="en"/>
              <a:t>Useful as a potential cancer treatment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2047" t="1506"/>
          <a:stretch/>
        </p:blipFill>
        <p:spPr>
          <a:xfrm>
            <a:off x="4464300" y="995427"/>
            <a:ext cx="4603951" cy="380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742937" y="2280062"/>
            <a:ext cx="4631775" cy="10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814275" y="1836350"/>
            <a:ext cx="4618174" cy="19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793075" y="1979862"/>
            <a:ext cx="4611300" cy="164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6"/>
          <p:cNvCxnSpPr/>
          <p:nvPr/>
        </p:nvCxnSpPr>
        <p:spPr>
          <a:xfrm>
            <a:off x="56100" y="4177900"/>
            <a:ext cx="9087900" cy="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6"/>
          <p:cNvSpPr txBox="1"/>
          <p:nvPr/>
        </p:nvSpPr>
        <p:spPr>
          <a:xfrm>
            <a:off x="2257475" y="3989525"/>
            <a:ext cx="10950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Nucleus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5220200" y="3989525"/>
            <a:ext cx="10950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Nucleus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Subtilase cytotoxin (SubAB) and DON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729450" y="2035200"/>
            <a:ext cx="6204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Known GRP78 inhibitors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Char char="➢"/>
            </a:pPr>
            <a:r>
              <a:rPr lang="en">
                <a:solidFill>
                  <a:srgbClr val="FFF2CC"/>
                </a:solidFill>
              </a:rPr>
              <a:t>SubAB cleaves GRP78 at Leu 416-Leu 417 w/ </a:t>
            </a:r>
            <a:r>
              <a:rPr lang="en">
                <a:solidFill>
                  <a:srgbClr val="FFF2CC"/>
                </a:solidFill>
              </a:rPr>
              <a:t>catalytic</a:t>
            </a:r>
            <a:r>
              <a:rPr lang="en">
                <a:solidFill>
                  <a:srgbClr val="FFF2CC"/>
                </a:solidFill>
              </a:rPr>
              <a:t> triad of Asp-His-Ser</a:t>
            </a:r>
            <a:endParaRPr>
              <a:solidFill>
                <a:srgbClr val="FFF2C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DON has shown to upregulate the cytokine Interleukin-6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Char char="➢"/>
            </a:pPr>
            <a:r>
              <a:rPr lang="en">
                <a:solidFill>
                  <a:srgbClr val="FFF2CC"/>
                </a:solidFill>
              </a:rPr>
              <a:t>Has </a:t>
            </a:r>
            <a:r>
              <a:rPr lang="en">
                <a:solidFill>
                  <a:srgbClr val="FFF2CC"/>
                </a:solidFill>
              </a:rPr>
              <a:t>inflammatory</a:t>
            </a:r>
            <a:r>
              <a:rPr lang="en">
                <a:solidFill>
                  <a:srgbClr val="FFF2CC"/>
                </a:solidFill>
              </a:rPr>
              <a:t> properties, secreted by macrophages, stimulates </a:t>
            </a:r>
            <a:r>
              <a:rPr lang="en">
                <a:solidFill>
                  <a:srgbClr val="FFF2CC"/>
                </a:solidFill>
              </a:rPr>
              <a:t>osteoclast</a:t>
            </a:r>
            <a:r>
              <a:rPr lang="en">
                <a:solidFill>
                  <a:srgbClr val="FFF2CC"/>
                </a:solidFill>
              </a:rPr>
              <a:t> formation</a:t>
            </a:r>
            <a:endParaRPr>
              <a:solidFill>
                <a:srgbClr val="FFF2C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Char char="➢"/>
            </a:pPr>
            <a:r>
              <a:rPr lang="en">
                <a:solidFill>
                  <a:srgbClr val="FFF2CC"/>
                </a:solidFill>
              </a:rPr>
              <a:t>Causes several </a:t>
            </a:r>
            <a:r>
              <a:rPr lang="en">
                <a:solidFill>
                  <a:srgbClr val="FFF2CC"/>
                </a:solidFill>
              </a:rPr>
              <a:t>autoimmune</a:t>
            </a:r>
            <a:r>
              <a:rPr lang="en">
                <a:solidFill>
                  <a:srgbClr val="FFF2CC"/>
                </a:solidFill>
              </a:rPr>
              <a:t> diseases (ex: RA)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75" y="555725"/>
            <a:ext cx="20764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1700" y="3470450"/>
            <a:ext cx="2963501" cy="15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3400" y="3096275"/>
            <a:ext cx="3081789" cy="19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Rheumatoid </a:t>
            </a:r>
            <a:r>
              <a:rPr lang="en"/>
              <a:t>Arthritis</a:t>
            </a:r>
            <a:r>
              <a:rPr lang="en"/>
              <a:t> </a:t>
            </a:r>
            <a:endParaRPr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729450" y="2078875"/>
            <a:ext cx="3940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A</a:t>
            </a:r>
            <a:r>
              <a:rPr lang="en"/>
              <a:t>n autoimmune disease in which the body’s immune system mistakenly attacks the joints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Commonly attacks the joints of hands, feet, wrist, knees, elbows, ankles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Causes inflammation of the tissue inside joints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Char char="➢"/>
            </a:pPr>
            <a:r>
              <a:rPr lang="en">
                <a:solidFill>
                  <a:srgbClr val="FFF2CC"/>
                </a:solidFill>
              </a:rPr>
              <a:t>Resulting in the </a:t>
            </a:r>
            <a:r>
              <a:rPr lang="en">
                <a:solidFill>
                  <a:srgbClr val="FFF2CC"/>
                </a:solidFill>
              </a:rPr>
              <a:t>swelling</a:t>
            </a:r>
            <a:r>
              <a:rPr lang="en">
                <a:solidFill>
                  <a:srgbClr val="FFF2CC"/>
                </a:solidFill>
              </a:rPr>
              <a:t> and pain around joints</a:t>
            </a:r>
            <a:endParaRPr>
              <a:solidFill>
                <a:srgbClr val="FFF2CC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Char char="➢"/>
            </a:pPr>
            <a:r>
              <a:rPr lang="en">
                <a:solidFill>
                  <a:srgbClr val="FFF2CC"/>
                </a:solidFill>
              </a:rPr>
              <a:t>Joint damage after unchecked </a:t>
            </a:r>
            <a:r>
              <a:rPr lang="en">
                <a:solidFill>
                  <a:srgbClr val="FFF2CC"/>
                </a:solidFill>
              </a:rPr>
              <a:t>inflammation</a:t>
            </a:r>
            <a:r>
              <a:rPr lang="en">
                <a:solidFill>
                  <a:srgbClr val="FFF2CC"/>
                </a:solidFill>
              </a:rPr>
              <a:t> (cannot be reversed)</a:t>
            </a:r>
            <a:endParaRPr>
              <a:solidFill>
                <a:srgbClr val="FFF2C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Brought upon through </a:t>
            </a:r>
            <a:r>
              <a:rPr lang="en"/>
              <a:t>upregulation</a:t>
            </a:r>
            <a:r>
              <a:rPr lang="en"/>
              <a:t> of IL-6 occuring</a:t>
            </a:r>
            <a:endParaRPr/>
          </a:p>
        </p:txBody>
      </p:sp>
      <p:pic>
        <p:nvPicPr>
          <p:cNvPr descr="Image result for is rheumatoid arthritis autoimmune"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675" y="962075"/>
            <a:ext cx="4290399" cy="38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Goals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729450" y="1939000"/>
            <a:ext cx="4643400" cy="24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Confirm GRP78 inhibition by DON and SubAB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Figure out which one of the three UPR signaling pathways cause upregulation in IL-6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Char char="➢"/>
            </a:pPr>
            <a:r>
              <a:rPr lang="en">
                <a:solidFill>
                  <a:srgbClr val="FFF2CC"/>
                </a:solidFill>
              </a:rPr>
              <a:t>Previously done using DON (ATF-6 found as culprit)</a:t>
            </a:r>
            <a:endParaRPr>
              <a:solidFill>
                <a:srgbClr val="FFF2CC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>
            <p:ph type="title"/>
          </p:nvPr>
        </p:nvSpPr>
        <p:spPr>
          <a:xfrm>
            <a:off x="822625" y="2941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Overview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727650" y="3477025"/>
            <a:ext cx="7688700" cy="12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Cell culture growth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RNAi Treatment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Western Blot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2047" t="1506"/>
          <a:stretch/>
        </p:blipFill>
        <p:spPr>
          <a:xfrm>
            <a:off x="4973225" y="1318650"/>
            <a:ext cx="4085249" cy="35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5261925" y="1939000"/>
            <a:ext cx="555000" cy="535200"/>
          </a:xfrm>
          <a:prstGeom prst="noSmoking">
            <a:avLst>
              <a:gd fmla="val 187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6383800" y="2036550"/>
            <a:ext cx="555000" cy="535200"/>
          </a:xfrm>
          <a:prstGeom prst="noSmoking">
            <a:avLst>
              <a:gd fmla="val 187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7757350" y="1939000"/>
            <a:ext cx="555000" cy="535200"/>
          </a:xfrm>
          <a:prstGeom prst="noSmoking">
            <a:avLst>
              <a:gd fmla="val 1875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189200" y="623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Growth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400" y="623000"/>
            <a:ext cx="6501994" cy="43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2796025" y="1018050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SubAB Normal Treatment Group</a:t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2823400" y="1472550"/>
            <a:ext cx="55662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DON</a:t>
            </a:r>
            <a:r>
              <a:rPr b="1"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 Normal Treatment Group</a:t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2823400" y="1963588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SubAB ATF6 Knockout Treatment Group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2823400" y="2462925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DON </a:t>
            </a:r>
            <a:r>
              <a:rPr b="1" lang="en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ATF6 Knockout</a:t>
            </a:r>
            <a:r>
              <a:rPr b="1" lang="en">
                <a:highlight>
                  <a:srgbClr val="00FF00"/>
                </a:highlight>
                <a:latin typeface="Lato"/>
                <a:ea typeface="Lato"/>
                <a:cs typeface="Lato"/>
                <a:sym typeface="Lato"/>
              </a:rPr>
              <a:t> Treatment Group</a:t>
            </a:r>
            <a:endParaRPr>
              <a:highlight>
                <a:srgbClr val="00FF00"/>
              </a:highlight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2823400" y="2962263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0000"/>
                </a:highlight>
                <a:latin typeface="Lato"/>
                <a:ea typeface="Lato"/>
                <a:cs typeface="Lato"/>
                <a:sym typeface="Lato"/>
              </a:rPr>
              <a:t>SubAB IRE1 Knockout Treatment Group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2856600" y="3436738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0000"/>
                </a:highlight>
                <a:latin typeface="Lato"/>
                <a:ea typeface="Lato"/>
                <a:cs typeface="Lato"/>
                <a:sym typeface="Lato"/>
              </a:rPr>
              <a:t>DON </a:t>
            </a:r>
            <a:r>
              <a:rPr b="1" lang="en">
                <a:highlight>
                  <a:srgbClr val="FF0000"/>
                </a:highlight>
                <a:latin typeface="Lato"/>
                <a:ea typeface="Lato"/>
                <a:cs typeface="Lato"/>
                <a:sym typeface="Lato"/>
              </a:rPr>
              <a:t>IRE1 Knockout </a:t>
            </a:r>
            <a:r>
              <a:rPr b="1" lang="en">
                <a:highlight>
                  <a:srgbClr val="FF0000"/>
                </a:highlight>
                <a:latin typeface="Lato"/>
                <a:ea typeface="Lato"/>
                <a:cs typeface="Lato"/>
                <a:sym typeface="Lato"/>
              </a:rPr>
              <a:t>Treatment Group 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2796025" y="3911213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SubAB PERK Knockout Treatment Group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2796025" y="4385688"/>
            <a:ext cx="5736600" cy="33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DON </a:t>
            </a:r>
            <a:r>
              <a:rPr b="1" lang="en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PERK Knockout </a:t>
            </a:r>
            <a:r>
              <a:rPr b="1" lang="en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Treatment Group</a:t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89200" y="1687325"/>
            <a:ext cx="1887300" cy="25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8077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Lato"/>
              <a:buChar char="❖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Mice grown for 6-8 </a:t>
            </a: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weeks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Lato"/>
              <a:buChar char="❖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Peritoneal macrophages collected through lavage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Lato"/>
              <a:buChar char="❖"/>
            </a:pPr>
            <a:r>
              <a:rPr lang="en">
                <a:solidFill>
                  <a:srgbClr val="F3F3F3"/>
                </a:solidFill>
                <a:latin typeface="Lato"/>
                <a:ea typeface="Lato"/>
                <a:cs typeface="Lato"/>
                <a:sym typeface="Lato"/>
              </a:rPr>
              <a:t>Macrophages cultured in medium and plated on 96 well plate</a:t>
            </a:r>
            <a:endParaRPr>
              <a:solidFill>
                <a:srgbClr val="F3F3F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692450" y="660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 Interference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692450" y="1272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Mechanism of silencing gene expression after the gene has been transcribed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Uses </a:t>
            </a:r>
            <a:r>
              <a:rPr lang="en"/>
              <a:t>short interfering RNA (siRNA) specific to the mRNA that translates for either the ATF6 protein, IRE1 protein, PERK protein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Char char="➢"/>
            </a:pPr>
            <a:r>
              <a:rPr lang="en">
                <a:solidFill>
                  <a:srgbClr val="FFF2CC"/>
                </a:solidFill>
              </a:rPr>
              <a:t>The </a:t>
            </a:r>
            <a:r>
              <a:rPr lang="en">
                <a:solidFill>
                  <a:srgbClr val="FFF2CC"/>
                </a:solidFill>
              </a:rPr>
              <a:t>antisense</a:t>
            </a:r>
            <a:r>
              <a:rPr lang="en">
                <a:solidFill>
                  <a:srgbClr val="FFF2CC"/>
                </a:solidFill>
              </a:rPr>
              <a:t> strand of the siRNA attaches to RNA-induced silencing complex (RISC)</a:t>
            </a:r>
            <a:endParaRPr>
              <a:solidFill>
                <a:srgbClr val="FFF2C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RISC binds to the complementary mRNA strand that has not yet been translated into protein and cleave it (therefore “knocking out” the gene)</a:t>
            </a: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678" y="2706903"/>
            <a:ext cx="2504325" cy="206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25" y="2803400"/>
            <a:ext cx="1301901" cy="99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7500" y="3957025"/>
            <a:ext cx="1397550" cy="105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5725" y="2879125"/>
            <a:ext cx="1397550" cy="12931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 rot="2700000">
            <a:off x="845801" y="3931794"/>
            <a:ext cx="353412" cy="3720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 rot="-2425318">
            <a:off x="2869529" y="4191537"/>
            <a:ext cx="353479" cy="37199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0250" y="660000"/>
            <a:ext cx="3955400" cy="3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