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8" r:id="rId3"/>
    <p:sldId id="260" r:id="rId4"/>
    <p:sldId id="261" r:id="rId5"/>
    <p:sldId id="270" r:id="rId6"/>
    <p:sldId id="263" r:id="rId7"/>
    <p:sldId id="265" r:id="rId8"/>
    <p:sldId id="271" r:id="rId9"/>
    <p:sldId id="273" r:id="rId10"/>
    <p:sldId id="267" r:id="rId11"/>
    <p:sldId id="274" r:id="rId12"/>
    <p:sldId id="268" r:id="rId13"/>
    <p:sldId id="269" r:id="rId14"/>
    <p:sldId id="275" r:id="rId15"/>
    <p:sldId id="276" r:id="rId16"/>
    <p:sldId id="259" r:id="rId17"/>
    <p:sldId id="262" r:id="rId18"/>
    <p:sldId id="272" r:id="rId19"/>
    <p:sldId id="26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horzBarState="maximized">
    <p:restoredLeft sz="15665"/>
    <p:restoredTop sz="88850"/>
  </p:normalViewPr>
  <p:slideViewPr>
    <p:cSldViewPr snapToGrid="0">
      <p:cViewPr varScale="1">
        <p:scale>
          <a:sx n="100" d="100"/>
          <a:sy n="100" d="100"/>
        </p:scale>
        <p:origin x="184" y="6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35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slides following are only to aid me</a:t>
            </a:r>
            <a:r>
              <a:rPr lang="en-US" baseline="0" dirty="0" smtClean="0"/>
              <a:t> in answering post presentation questions</a:t>
            </a:r>
            <a:endParaRPr lang="en-US" dirty="0"/>
          </a:p>
        </p:txBody>
      </p:sp>
    </p:spTree>
    <p:extLst>
      <p:ext uri="{BB962C8B-B14F-4D97-AF65-F5344CB8AC3E}">
        <p14:creationId xmlns:p14="http://schemas.microsoft.com/office/powerpoint/2010/main" val="139158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c046fcff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c046fcff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hemoglobin molecule is a tetramer composed of two subunits of a-like globin peptide chains and two subunits of the b-like globin peptides, along with heme moieties necessary for this molecule’s oxygen-carrying capacity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 variety of beta globin like molecules are produced due to the fact that the human beta globin locus on chromosome 11 is regulated as human development occurs.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predominant b-like globin molecule produced is g-globin, This molecule is encoded by two duplicated g-globin genes found within the b-globin gene cluster. This ends up combining the two gamma globin chains with with adult globin forming fetal hemoglobin tetramer (HbF)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At time of birth, there is a switch of expression from fetal hemoglobin to hemoglobin as we know it (adult expression). This switch relies mainly on the transcriptional switch from gamma to beta globin.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c046fcff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c046fcff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KLF1 has emerged as a key regulator of almost all aspects of erythrocyte development:</a:t>
            </a:r>
            <a:endParaRPr dirty="0"/>
          </a:p>
          <a:p>
            <a:pPr marL="457200" lvl="0" indent="-298450" algn="l" rtl="0">
              <a:spcBef>
                <a:spcPts val="0"/>
              </a:spcBef>
              <a:spcAft>
                <a:spcPts val="0"/>
              </a:spcAft>
              <a:buSzPts val="1100"/>
              <a:buChar char="-"/>
            </a:pPr>
            <a:r>
              <a:rPr lang="en" dirty="0"/>
              <a:t>bet a globin</a:t>
            </a:r>
            <a:endParaRPr dirty="0"/>
          </a:p>
          <a:p>
            <a:pPr marL="457200" lvl="0" indent="-298450" algn="l" rtl="0">
              <a:spcBef>
                <a:spcPts val="0"/>
              </a:spcBef>
              <a:spcAft>
                <a:spcPts val="0"/>
              </a:spcAft>
              <a:buSzPts val="1100"/>
              <a:buChar char="-"/>
            </a:pPr>
            <a:r>
              <a:rPr lang="en" dirty="0"/>
              <a:t>Cell cycle</a:t>
            </a:r>
            <a:endParaRPr dirty="0"/>
          </a:p>
          <a:p>
            <a:pPr marL="457200" lvl="0" indent="-298450" algn="l" rtl="0">
              <a:spcBef>
                <a:spcPts val="0"/>
              </a:spcBef>
              <a:spcAft>
                <a:spcPts val="0"/>
              </a:spcAft>
              <a:buSzPts val="1100"/>
              <a:buChar char="-"/>
            </a:pPr>
            <a:r>
              <a:rPr lang="en" dirty="0"/>
              <a:t>Heme synthesis enzymes</a:t>
            </a:r>
            <a:endParaRPr dirty="0"/>
          </a:p>
          <a:p>
            <a:pPr marL="457200" lvl="0" indent="-298450" algn="l" rtl="0">
              <a:spcBef>
                <a:spcPts val="0"/>
              </a:spcBef>
              <a:spcAft>
                <a:spcPts val="0"/>
              </a:spcAft>
              <a:buSzPts val="1100"/>
              <a:buChar char="-"/>
            </a:pPr>
            <a:r>
              <a:rPr lang="en" dirty="0"/>
              <a:t>Membrane formation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Previous studies in mouse models showed that a reduction of KLF1 resulted in lower hemoglobin (in general)</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c046fcff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c046fcff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c046fcff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c046fcff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Sickle Cell Anemia is actually considered a subset of Sickle Cell Disease, the previously mentioned group of inherited red blood cell disorders.</a:t>
            </a:r>
            <a:endParaRPr/>
          </a:p>
          <a:p>
            <a:pPr marL="0" lvl="0" indent="0" algn="l" rtl="0">
              <a:spcBef>
                <a:spcPts val="0"/>
              </a:spcBef>
              <a:spcAft>
                <a:spcPts val="0"/>
              </a:spcAft>
              <a:buNone/>
            </a:pPr>
            <a:endParaRPr/>
          </a:p>
          <a:p>
            <a:pPr marL="0" lvl="0" indent="0" algn="l" rtl="0">
              <a:spcBef>
                <a:spcPts val="0"/>
              </a:spcBef>
              <a:spcAft>
                <a:spcPts val="0"/>
              </a:spcAft>
              <a:buNone/>
            </a:pPr>
            <a:r>
              <a:rPr lang="en" dirty="0"/>
              <a:t>It is caused by a mutation which affects Chromosome 11 of HBB. This mutation encodes for the beta chain of hemoglobin and furthermore synthesizes the beta globin protein.</a:t>
            </a:r>
            <a:endParaRPr/>
          </a:p>
          <a:p>
            <a:pPr marL="0" lvl="0" indent="0" algn="l" rtl="0">
              <a:spcBef>
                <a:spcPts val="0"/>
              </a:spcBef>
              <a:spcAft>
                <a:spcPts val="0"/>
              </a:spcAft>
              <a:buNone/>
            </a:pPr>
            <a:endParaRPr/>
          </a:p>
          <a:p>
            <a:pPr marL="0" lvl="0" indent="0" algn="l" rtl="0">
              <a:spcBef>
                <a:spcPts val="0"/>
              </a:spcBef>
              <a:spcAft>
                <a:spcPts val="0"/>
              </a:spcAft>
              <a:buNone/>
            </a:pPr>
            <a:r>
              <a:rPr lang="en" dirty="0"/>
              <a:t>The actual mutation is considered a point mutation that occurs in the 17th nucleotide in the beta chain, which ends up changing the amino acid at the 6th position from a Glutamic Acid to a Valine (Since Thymine → Adenine). </a:t>
            </a:r>
            <a:endParaRPr/>
          </a:p>
          <a:p>
            <a:pPr marL="0" lvl="0" indent="0" algn="l" rtl="0">
              <a:spcBef>
                <a:spcPts val="0"/>
              </a:spcBef>
              <a:spcAft>
                <a:spcPts val="0"/>
              </a:spcAft>
              <a:buNone/>
            </a:pPr>
            <a:endParaRPr/>
          </a:p>
          <a:p>
            <a:pPr marL="0" lvl="0" indent="0" algn="l" rtl="0">
              <a:spcBef>
                <a:spcPts val="0"/>
              </a:spcBef>
              <a:spcAft>
                <a:spcPts val="0"/>
              </a:spcAft>
              <a:buNone/>
            </a:pPr>
            <a:r>
              <a:rPr lang="en" dirty="0"/>
              <a:t>The now sickle cells, once they release oxygen (de-oxygenate) from peripheral tissues, they tend to adhere together and form long chains of fibers, or polymers. The rigid polymers distort the cell, giving it the marked sickle cell shape.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dirty="0"/>
              <a:t>Some of the treatments for Sickle Cell Anemia include caring of current symptoms and even blood transfusions. However, one complication that is arising with transfusions is the overload of iron that occurs due to a high presence of iron in donated blood. This happens even when strict regimens are pursued to remove heavy metals from the body using chelating agents. </a:t>
            </a:r>
            <a:endParaRPr/>
          </a:p>
          <a:p>
            <a:pPr marL="0" lvl="0" indent="0" algn="l" rtl="0">
              <a:spcBef>
                <a:spcPts val="0"/>
              </a:spcBef>
              <a:spcAft>
                <a:spcPts val="0"/>
              </a:spcAft>
              <a:buNone/>
            </a:pPr>
            <a:endParaRPr/>
          </a:p>
          <a:p>
            <a:pPr marL="0" lvl="0" indent="0" algn="l" rtl="0">
              <a:spcBef>
                <a:spcPts val="0"/>
              </a:spcBef>
              <a:spcAft>
                <a:spcPts val="0"/>
              </a:spcAft>
              <a:buNone/>
            </a:pPr>
            <a:r>
              <a:rPr lang="en" dirty="0"/>
              <a:t>Scientists, specifically my mentor’s lab are looking to focus on the crucial developmental switch from fetal to adult hemoglobin at the time of birth.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c046fcff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c046fcf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maintenance of fetal</a:t>
            </a:r>
            <a:endParaRPr/>
          </a:p>
          <a:p>
            <a:pPr marL="0" lvl="0" indent="0" algn="l" rtl="0">
              <a:spcBef>
                <a:spcPts val="0"/>
              </a:spcBef>
              <a:spcAft>
                <a:spcPts val="0"/>
              </a:spcAft>
              <a:buNone/>
            </a:pPr>
            <a:r>
              <a:rPr lang="en" dirty="0"/>
              <a:t>hemoglobin levels well beyond</a:t>
            </a:r>
            <a:endParaRPr/>
          </a:p>
          <a:p>
            <a:pPr marL="0" lvl="0" indent="0" algn="l" rtl="0">
              <a:spcBef>
                <a:spcPts val="0"/>
              </a:spcBef>
              <a:spcAft>
                <a:spcPts val="0"/>
              </a:spcAft>
              <a:buNone/>
            </a:pPr>
            <a:r>
              <a:rPr lang="en" dirty="0"/>
              <a:t>the point in which hemoglobin is</a:t>
            </a:r>
            <a:endParaRPr/>
          </a:p>
          <a:p>
            <a:pPr marL="0" lvl="0" indent="0" algn="l" rtl="0">
              <a:spcBef>
                <a:spcPts val="0"/>
              </a:spcBef>
              <a:spcAft>
                <a:spcPts val="0"/>
              </a:spcAft>
              <a:buNone/>
            </a:pPr>
            <a:r>
              <a:rPr lang="en" dirty="0"/>
              <a:t>switched from fetal to adult (γ- to β-</a:t>
            </a:r>
            <a:endParaRPr/>
          </a:p>
          <a:p>
            <a:pPr marL="0" lvl="0" indent="0" algn="l" rtl="0">
              <a:spcBef>
                <a:spcPts val="0"/>
              </a:spcBef>
              <a:spcAft>
                <a:spcPts val="0"/>
              </a:spcAft>
              <a:buNone/>
            </a:pPr>
            <a:r>
              <a:rPr lang="en" dirty="0"/>
              <a:t>globin).</a:t>
            </a:r>
            <a:endParaRPr/>
          </a:p>
          <a:p>
            <a:pPr marL="0" lvl="0" indent="0" algn="l" rtl="0">
              <a:spcBef>
                <a:spcPts val="0"/>
              </a:spcBef>
              <a:spcAft>
                <a:spcPts val="0"/>
              </a:spcAft>
              <a:buNone/>
            </a:pPr>
            <a:endParaRPr/>
          </a:p>
          <a:p>
            <a:pPr marL="0" lvl="0" indent="0" algn="l" rtl="0">
              <a:spcBef>
                <a:spcPts val="0"/>
              </a:spcBef>
              <a:spcAft>
                <a:spcPts val="0"/>
              </a:spcAft>
              <a:buNone/>
            </a:pPr>
            <a:r>
              <a:rPr lang="en" dirty="0"/>
              <a:t>Those</a:t>
            </a:r>
            <a:endParaRPr/>
          </a:p>
          <a:p>
            <a:pPr marL="0" lvl="0" indent="0" algn="l" rtl="0">
              <a:spcBef>
                <a:spcPts val="0"/>
              </a:spcBef>
              <a:spcAft>
                <a:spcPts val="0"/>
              </a:spcAft>
              <a:buNone/>
            </a:pPr>
            <a:r>
              <a:rPr lang="en" dirty="0"/>
              <a:t>diagnosed with hereditary</a:t>
            </a:r>
            <a:endParaRPr/>
          </a:p>
          <a:p>
            <a:pPr marL="0" lvl="0" indent="0" algn="l" rtl="0">
              <a:spcBef>
                <a:spcPts val="0"/>
              </a:spcBef>
              <a:spcAft>
                <a:spcPts val="0"/>
              </a:spcAft>
              <a:buNone/>
            </a:pPr>
            <a:r>
              <a:rPr lang="en" dirty="0"/>
              <a:t>persistence of fetal hemoglobin,</a:t>
            </a:r>
            <a:endParaRPr/>
          </a:p>
          <a:p>
            <a:pPr marL="0" lvl="0" indent="0" algn="l" rtl="0">
              <a:spcBef>
                <a:spcPts val="0"/>
              </a:spcBef>
              <a:spcAft>
                <a:spcPts val="0"/>
              </a:spcAft>
              <a:buNone/>
            </a:pPr>
            <a:r>
              <a:rPr lang="en" dirty="0"/>
              <a:t>in addition to sickle cell disease,</a:t>
            </a:r>
            <a:endParaRPr/>
          </a:p>
          <a:p>
            <a:pPr marL="0" lvl="0" indent="0" algn="l" rtl="0">
              <a:spcBef>
                <a:spcPts val="0"/>
              </a:spcBef>
              <a:spcAft>
                <a:spcPts val="0"/>
              </a:spcAft>
              <a:buNone/>
            </a:pPr>
            <a:r>
              <a:rPr lang="en" dirty="0"/>
              <a:t>exhibit reduced symptoms of</a:t>
            </a:r>
            <a:endParaRPr/>
          </a:p>
          <a:p>
            <a:pPr marL="0" lvl="0" indent="0" algn="l" rtl="0">
              <a:spcBef>
                <a:spcPts val="0"/>
              </a:spcBef>
              <a:spcAft>
                <a:spcPts val="0"/>
              </a:spcAft>
              <a:buNone/>
            </a:pPr>
            <a:r>
              <a:rPr lang="en" dirty="0"/>
              <a:t>the disease due to the increased</a:t>
            </a:r>
            <a:endParaRPr/>
          </a:p>
          <a:p>
            <a:pPr marL="0" lvl="0" indent="0" algn="l" rtl="0">
              <a:spcBef>
                <a:spcPts val="0"/>
              </a:spcBef>
              <a:spcAft>
                <a:spcPts val="0"/>
              </a:spcAft>
              <a:buNone/>
            </a:pPr>
            <a:r>
              <a:rPr lang="en" dirty="0"/>
              <a:t>expression of fetal hemoglobin</a:t>
            </a:r>
            <a:endParaRPr/>
          </a:p>
          <a:p>
            <a:pPr marL="0" lvl="0" indent="0" algn="l" rtl="0">
              <a:spcBef>
                <a:spcPts val="0"/>
              </a:spcBef>
              <a:spcAft>
                <a:spcPts val="0"/>
              </a:spcAft>
              <a:buNone/>
            </a:pPr>
            <a:r>
              <a:rPr lang="en" dirty="0"/>
              <a:t>in the form of the γ-globin.</a:t>
            </a:r>
            <a:endParaRPr/>
          </a:p>
          <a:p>
            <a:pPr marL="0" lvl="0" indent="0" algn="l" rtl="0">
              <a:spcBef>
                <a:spcPts val="0"/>
              </a:spcBef>
              <a:spcAft>
                <a:spcPts val="0"/>
              </a:spcAft>
              <a:buNone/>
            </a:pPr>
            <a:endParaRPr/>
          </a:p>
          <a:p>
            <a:pPr marL="0" lvl="0" indent="0" algn="l" rtl="0">
              <a:spcBef>
                <a:spcPts val="0"/>
              </a:spcBef>
              <a:spcAft>
                <a:spcPts val="0"/>
              </a:spcAft>
              <a:buNone/>
            </a:pPr>
            <a:r>
              <a:rPr lang="en" dirty="0"/>
              <a:t>the promoters of gamma globin genes interact</a:t>
            </a:r>
            <a:endParaRPr/>
          </a:p>
          <a:p>
            <a:pPr marL="0" lvl="0" indent="0" algn="l" rtl="0">
              <a:spcBef>
                <a:spcPts val="0"/>
              </a:spcBef>
              <a:spcAft>
                <a:spcPts val="0"/>
              </a:spcAft>
              <a:buNone/>
            </a:pPr>
            <a:r>
              <a:rPr lang="en" dirty="0"/>
              <a:t>with factors that repress/silence expression so that even though gamma globin is present, it is</a:t>
            </a:r>
            <a:endParaRPr/>
          </a:p>
          <a:p>
            <a:pPr marL="0" lvl="0" indent="0" algn="l" rtl="0">
              <a:spcBef>
                <a:spcPts val="0"/>
              </a:spcBef>
              <a:spcAft>
                <a:spcPts val="0"/>
              </a:spcAft>
              <a:buNone/>
            </a:pPr>
            <a:r>
              <a:rPr lang="en" dirty="0"/>
              <a:t>being modulated simultaneously with the adult beta globin.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c046fcff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c046fcff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c046fcff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c046fcff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5ce2a8f9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5ce2a8f9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KLF1-targeted shRNA vectors (pRRL_K1V1 and pRRL_K1V2) as well as a scrambled shRNA vector (pRRL_Scr) were acquired. In addition to the shRNA-coding sequence they carry a GFP-coding sequence, which aids in identification and recovery of successfully infected cells by FAC. Out of the five shRNAs tested, only two, K2sh_206 and K2sh_1529, successfully knocked down KLF2 mRNA.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c046fcff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c046fcff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c046fcff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c046fcff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5ce2a8f92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5ce2a8f9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3.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25203083" TargetMode="External"/><Relationship Id="rId4" Type="http://schemas.openxmlformats.org/officeDocument/2006/relationships/hyperlink" Target="https://www.cdc.gov/ncbddd/sicklecell/treatments.html" TargetMode="External"/><Relationship Id="rId5" Type="http://schemas.openxmlformats.org/officeDocument/2006/relationships/hyperlink" Target="https://doi.org/10.1016/j.hemonc.2017.09.003" TargetMode="External"/><Relationship Id="rId6" Type="http://schemas.openxmlformats.org/officeDocument/2006/relationships/hyperlink" Target="https://doi.org/10.1146/annurev-med-041817-125507"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f"/><Relationship Id="rId3"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t>The regulation of </a:t>
            </a:r>
            <a:r>
              <a:rPr lang="en" sz="2400" b="1" dirty="0">
                <a:solidFill>
                  <a:srgbClr val="222222"/>
                </a:solidFill>
                <a:highlight>
                  <a:srgbClr val="FFFFFF"/>
                </a:highlight>
              </a:rPr>
              <a:t>γ- globin and LRF/ZBTB7A by Krüppel-like Transcription Factor KLF1 in Human Erythroid Cells</a:t>
            </a:r>
            <a:endParaRPr sz="2400" b="1"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Rashmi Naidu</a:t>
            </a:r>
            <a:endParaRPr dirty="0"/>
          </a:p>
          <a:p>
            <a:pPr marL="0" lvl="0" indent="0" algn="ctr" rtl="0">
              <a:spcBef>
                <a:spcPts val="0"/>
              </a:spcBef>
              <a:spcAft>
                <a:spcPts val="0"/>
              </a:spcAft>
              <a:buNone/>
            </a:pPr>
            <a:r>
              <a:rPr lang="en" dirty="0"/>
              <a:t>Mentor: Dr. Joyce </a:t>
            </a:r>
            <a:r>
              <a:rPr lang="en" dirty="0" smtClean="0"/>
              <a:t>Lloyd</a:t>
            </a:r>
            <a:endParaRPr lang="en-US" dirty="0" smtClean="0"/>
          </a:p>
          <a:p>
            <a:pPr marL="0" lvl="0" indent="0" algn="ctr" rtl="0">
              <a:spcBef>
                <a:spcPts val="0"/>
              </a:spcBef>
              <a:spcAft>
                <a:spcPts val="0"/>
              </a:spcAft>
              <a:buNone/>
            </a:pPr>
            <a:r>
              <a:rPr lang="en-US" dirty="0" smtClean="0"/>
              <a:t>                          Professor: Dr. Jeffrey Elhai, BNFO 300</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a:spLocks noGrp="1"/>
          </p:cNvSpPr>
          <p:nvPr>
            <p:ph type="title"/>
          </p:nvPr>
        </p:nvSpPr>
        <p:spPr>
          <a:xfrm>
            <a:off x="819150" y="375575"/>
            <a:ext cx="7505700" cy="6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qRT-PCR</a:t>
            </a:r>
            <a:endParaRPr/>
          </a:p>
        </p:txBody>
      </p:sp>
      <p:sp>
        <p:nvSpPr>
          <p:cNvPr id="229" name="Google Shape;229;p24"/>
          <p:cNvSpPr txBox="1">
            <a:spLocks noGrp="1"/>
          </p:cNvSpPr>
          <p:nvPr>
            <p:ph type="body" idx="1"/>
          </p:nvPr>
        </p:nvSpPr>
        <p:spPr>
          <a:xfrm>
            <a:off x="819150" y="1001375"/>
            <a:ext cx="3697784" cy="3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Same steps as PCR…</a:t>
            </a:r>
            <a:endParaRPr sz="1800" dirty="0"/>
          </a:p>
          <a:p>
            <a:pPr marL="457200" lvl="0" indent="-342900" algn="l" rtl="0">
              <a:spcBef>
                <a:spcPts val="1600"/>
              </a:spcBef>
              <a:spcAft>
                <a:spcPts val="0"/>
              </a:spcAft>
              <a:buSzPts val="1800"/>
              <a:buAutoNum type="arabicParenR"/>
            </a:pPr>
            <a:r>
              <a:rPr lang="en" sz="1800" dirty="0"/>
              <a:t>Denaturation</a:t>
            </a:r>
            <a:endParaRPr sz="1800" dirty="0"/>
          </a:p>
          <a:p>
            <a:pPr marL="457200" lvl="0" indent="-342900" algn="l" rtl="0">
              <a:spcBef>
                <a:spcPts val="0"/>
              </a:spcBef>
              <a:spcAft>
                <a:spcPts val="0"/>
              </a:spcAft>
              <a:buSzPts val="1800"/>
              <a:buAutoNum type="arabicParenR"/>
            </a:pPr>
            <a:r>
              <a:rPr lang="en" sz="1800" dirty="0"/>
              <a:t>Annealing</a:t>
            </a:r>
            <a:endParaRPr sz="1800" dirty="0"/>
          </a:p>
          <a:p>
            <a:pPr marL="457200" lvl="0" indent="-342900" algn="l" rtl="0">
              <a:spcBef>
                <a:spcPts val="0"/>
              </a:spcBef>
              <a:spcAft>
                <a:spcPts val="0"/>
              </a:spcAft>
              <a:buSzPts val="1800"/>
              <a:buAutoNum type="arabicParenR"/>
            </a:pPr>
            <a:r>
              <a:rPr lang="en" sz="1800" dirty="0" err="1" smtClean="0"/>
              <a:t>Extensio</a:t>
            </a:r>
            <a:r>
              <a:rPr lang="en-US" sz="1800" dirty="0" smtClean="0"/>
              <a:t>n</a:t>
            </a:r>
            <a:endParaRPr sz="1800" dirty="0"/>
          </a:p>
          <a:p>
            <a:pPr marL="0" lvl="0" indent="0" algn="l" rtl="0">
              <a:spcBef>
                <a:spcPts val="1600"/>
              </a:spcBef>
              <a:spcAft>
                <a:spcPts val="0"/>
              </a:spcAft>
              <a:buNone/>
            </a:pPr>
            <a:r>
              <a:rPr lang="en" sz="1800" dirty="0"/>
              <a:t>But qRT-PCR… </a:t>
            </a:r>
            <a:endParaRPr sz="1800" dirty="0"/>
          </a:p>
          <a:p>
            <a:pPr marL="457200" lvl="0" indent="-317500" algn="l" rtl="0">
              <a:spcBef>
                <a:spcPts val="1600"/>
              </a:spcBef>
              <a:spcAft>
                <a:spcPts val="0"/>
              </a:spcAft>
              <a:buSzPts val="1400"/>
              <a:buChar char="-"/>
            </a:pPr>
            <a:r>
              <a:rPr lang="en" sz="1400" dirty="0"/>
              <a:t>Injects a fluorescent dye </a:t>
            </a:r>
            <a:r>
              <a:rPr lang="en-US" sz="1400" dirty="0" smtClean="0"/>
              <a:t>(SYBR Green)</a:t>
            </a:r>
            <a:endParaRPr sz="1400" dirty="0"/>
          </a:p>
          <a:p>
            <a:pPr marL="457200" lvl="0" indent="-317500" algn="l" rtl="0">
              <a:spcBef>
                <a:spcPts val="0"/>
              </a:spcBef>
              <a:spcAft>
                <a:spcPts val="0"/>
              </a:spcAft>
              <a:buSzPts val="1400"/>
              <a:buChar char="-"/>
            </a:pPr>
            <a:r>
              <a:rPr lang="en" sz="1400" dirty="0" smtClean="0"/>
              <a:t>over </a:t>
            </a:r>
            <a:r>
              <a:rPr lang="en" sz="1400" dirty="0"/>
              <a:t>replication cycles...</a:t>
            </a:r>
            <a:endParaRPr sz="1400" dirty="0"/>
          </a:p>
          <a:p>
            <a:pPr marL="457200" lvl="0" indent="0" algn="l" rtl="0">
              <a:spcBef>
                <a:spcPts val="1600"/>
              </a:spcBef>
              <a:spcAft>
                <a:spcPts val="1600"/>
              </a:spcAft>
              <a:buNone/>
            </a:pPr>
            <a:r>
              <a:rPr lang="en" sz="1400" b="1" dirty="0"/>
              <a:t> more product = more fluorescent dye.</a:t>
            </a:r>
            <a:endParaRPr sz="1400" b="1" dirty="0"/>
          </a:p>
        </p:txBody>
      </p:sp>
      <p:pic>
        <p:nvPicPr>
          <p:cNvPr id="2" name="Picture 1"/>
          <p:cNvPicPr>
            <a:picLocks noChangeAspect="1"/>
          </p:cNvPicPr>
          <p:nvPr/>
        </p:nvPicPr>
        <p:blipFill>
          <a:blip r:embed="rId3"/>
          <a:stretch>
            <a:fillRect/>
          </a:stretch>
        </p:blipFill>
        <p:spPr>
          <a:xfrm>
            <a:off x="4611031" y="688475"/>
            <a:ext cx="3619722" cy="386009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45377"/>
            <a:ext cx="7505700" cy="596023"/>
          </a:xfrm>
        </p:spPr>
        <p:txBody>
          <a:bodyPr/>
          <a:lstStyle/>
          <a:p>
            <a:r>
              <a:rPr lang="en-US" dirty="0" smtClean="0"/>
              <a:t>qRT-PCR Primer Sequences</a:t>
            </a:r>
            <a:endParaRPr lang="en-US" dirty="0"/>
          </a:p>
        </p:txBody>
      </p:sp>
      <p:sp>
        <p:nvSpPr>
          <p:cNvPr id="4" name="TextBox 3"/>
          <p:cNvSpPr txBox="1"/>
          <p:nvPr/>
        </p:nvSpPr>
        <p:spPr>
          <a:xfrm>
            <a:off x="698500" y="1130300"/>
            <a:ext cx="7626350" cy="276999"/>
          </a:xfrm>
          <a:prstGeom prst="rect">
            <a:avLst/>
          </a:prstGeom>
          <a:noFill/>
        </p:spPr>
        <p:txBody>
          <a:bodyPr wrap="square" rtlCol="0">
            <a:spAutoFit/>
          </a:bodyPr>
          <a:lstStyle/>
          <a:p>
            <a:r>
              <a:rPr lang="en-US" sz="1200" dirty="0" smtClean="0"/>
              <a:t>KLF1: </a:t>
            </a:r>
            <a:endParaRPr lang="en-US" sz="1200" dirty="0"/>
          </a:p>
        </p:txBody>
      </p:sp>
      <p:pic>
        <p:nvPicPr>
          <p:cNvPr id="5" name="Picture 4"/>
          <p:cNvPicPr>
            <a:picLocks noChangeAspect="1"/>
          </p:cNvPicPr>
          <p:nvPr/>
        </p:nvPicPr>
        <p:blipFill>
          <a:blip r:embed="rId2"/>
          <a:stretch>
            <a:fillRect/>
          </a:stretch>
        </p:blipFill>
        <p:spPr>
          <a:xfrm>
            <a:off x="698500" y="1496199"/>
            <a:ext cx="5892800" cy="645798"/>
          </a:xfrm>
          <a:prstGeom prst="rect">
            <a:avLst/>
          </a:prstGeom>
        </p:spPr>
      </p:pic>
      <p:sp>
        <p:nvSpPr>
          <p:cNvPr id="6" name="TextBox 5"/>
          <p:cNvSpPr txBox="1"/>
          <p:nvPr/>
        </p:nvSpPr>
        <p:spPr>
          <a:xfrm>
            <a:off x="698500" y="2281422"/>
            <a:ext cx="6718300" cy="276999"/>
          </a:xfrm>
          <a:prstGeom prst="rect">
            <a:avLst/>
          </a:prstGeom>
          <a:noFill/>
        </p:spPr>
        <p:txBody>
          <a:bodyPr wrap="square" rtlCol="0">
            <a:spAutoFit/>
          </a:bodyPr>
          <a:lstStyle/>
          <a:p>
            <a:r>
              <a:rPr lang="en-US" sz="1200" dirty="0" smtClean="0"/>
              <a:t>LRF/ZBTB7A</a:t>
            </a:r>
            <a:r>
              <a:rPr lang="en-US" sz="1100" dirty="0" smtClean="0"/>
              <a:t>:</a:t>
            </a:r>
            <a:endParaRPr lang="en-US" sz="1100" dirty="0"/>
          </a:p>
        </p:txBody>
      </p:sp>
      <p:cxnSp>
        <p:nvCxnSpPr>
          <p:cNvPr id="9" name="Straight Connector 8"/>
          <p:cNvCxnSpPr/>
          <p:nvPr/>
        </p:nvCxnSpPr>
        <p:spPr>
          <a:xfrm>
            <a:off x="6591300" y="1496199"/>
            <a:ext cx="0" cy="6457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787400" y="3432544"/>
            <a:ext cx="1282699" cy="276999"/>
          </a:xfrm>
          <a:prstGeom prst="rect">
            <a:avLst/>
          </a:prstGeom>
          <a:noFill/>
        </p:spPr>
        <p:txBody>
          <a:bodyPr wrap="square" rtlCol="0">
            <a:spAutoFit/>
          </a:bodyPr>
          <a:lstStyle/>
          <a:p>
            <a:r>
              <a:rPr lang="en" sz="1200" dirty="0" smtClean="0">
                <a:solidFill>
                  <a:srgbClr val="222222"/>
                </a:solidFill>
                <a:highlight>
                  <a:srgbClr val="FFFFFF"/>
                </a:highlight>
                <a:latin typeface="Calibri" charset="0"/>
                <a:ea typeface="Calibri" charset="0"/>
                <a:cs typeface="Calibri" charset="0"/>
              </a:rPr>
              <a:t>γ-</a:t>
            </a:r>
            <a:r>
              <a:rPr lang="en-US" sz="1200" dirty="0" smtClean="0">
                <a:solidFill>
                  <a:srgbClr val="222222"/>
                </a:solidFill>
                <a:highlight>
                  <a:srgbClr val="FFFFFF"/>
                </a:highlight>
                <a:latin typeface="Calibri" charset="0"/>
                <a:ea typeface="Calibri" charset="0"/>
                <a:cs typeface="Calibri" charset="0"/>
              </a:rPr>
              <a:t>GLOBIN:</a:t>
            </a:r>
            <a:endParaRPr lang="en-US" sz="1200" dirty="0">
              <a:latin typeface="Calibri" charset="0"/>
              <a:ea typeface="Calibri" charset="0"/>
              <a:cs typeface="Calibri" charset="0"/>
            </a:endParaRPr>
          </a:p>
        </p:txBody>
      </p:sp>
      <p:pic>
        <p:nvPicPr>
          <p:cNvPr id="14" name="Picture 13"/>
          <p:cNvPicPr>
            <a:picLocks noChangeAspect="1"/>
          </p:cNvPicPr>
          <p:nvPr/>
        </p:nvPicPr>
        <p:blipFill>
          <a:blip r:embed="rId3"/>
          <a:stretch>
            <a:fillRect/>
          </a:stretch>
        </p:blipFill>
        <p:spPr>
          <a:xfrm>
            <a:off x="698500" y="2634103"/>
            <a:ext cx="5930900" cy="660400"/>
          </a:xfrm>
          <a:prstGeom prst="rect">
            <a:avLst/>
          </a:prstGeom>
        </p:spPr>
      </p:pic>
      <p:pic>
        <p:nvPicPr>
          <p:cNvPr id="15" name="Picture 14"/>
          <p:cNvPicPr>
            <a:picLocks noChangeAspect="1"/>
          </p:cNvPicPr>
          <p:nvPr/>
        </p:nvPicPr>
        <p:blipFill>
          <a:blip r:embed="rId4"/>
          <a:stretch>
            <a:fillRect/>
          </a:stretch>
        </p:blipFill>
        <p:spPr>
          <a:xfrm>
            <a:off x="698500" y="3816405"/>
            <a:ext cx="5918200" cy="635000"/>
          </a:xfrm>
          <a:prstGeom prst="rect">
            <a:avLst/>
          </a:prstGeom>
        </p:spPr>
      </p:pic>
      <p:cxnSp>
        <p:nvCxnSpPr>
          <p:cNvPr id="17" name="Straight Connector 16"/>
          <p:cNvCxnSpPr/>
          <p:nvPr/>
        </p:nvCxnSpPr>
        <p:spPr>
          <a:xfrm>
            <a:off x="698500" y="3847584"/>
            <a:ext cx="0" cy="61011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02400" y="571500"/>
            <a:ext cx="2197100" cy="415498"/>
          </a:xfrm>
          <a:prstGeom prst="rect">
            <a:avLst/>
          </a:prstGeom>
          <a:noFill/>
        </p:spPr>
        <p:txBody>
          <a:bodyPr wrap="square" rtlCol="0">
            <a:spAutoFit/>
          </a:bodyPr>
          <a:lstStyle/>
          <a:p>
            <a:r>
              <a:rPr lang="en-US" sz="1000" dirty="0" smtClean="0"/>
              <a:t>Primer Sequences obtained from Table 2 </a:t>
            </a:r>
            <a:r>
              <a:rPr lang="mr-IN" sz="1000" dirty="0" smtClean="0"/>
              <a:t>–</a:t>
            </a:r>
            <a:r>
              <a:rPr lang="en-US" sz="1000" dirty="0" smtClean="0"/>
              <a:t> Kovilakath (2017)</a:t>
            </a:r>
            <a:endParaRPr lang="en-US" sz="1000" dirty="0"/>
          </a:p>
        </p:txBody>
      </p:sp>
    </p:spTree>
    <p:extLst>
      <p:ext uri="{BB962C8B-B14F-4D97-AF65-F5344CB8AC3E}">
        <p14:creationId xmlns:p14="http://schemas.microsoft.com/office/powerpoint/2010/main" val="10280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819150" y="496425"/>
            <a:ext cx="75057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Hypothetical Results</a:t>
            </a:r>
            <a:endParaRPr/>
          </a:p>
        </p:txBody>
      </p:sp>
      <p:pic>
        <p:nvPicPr>
          <p:cNvPr id="237" name="Google Shape;237;p25"/>
          <p:cNvPicPr preferRelativeResize="0"/>
          <p:nvPr/>
        </p:nvPicPr>
        <p:blipFill>
          <a:blip r:embed="rId3">
            <a:alphaModFix/>
          </a:blip>
          <a:stretch>
            <a:fillRect/>
          </a:stretch>
        </p:blipFill>
        <p:spPr>
          <a:xfrm>
            <a:off x="944725" y="1141425"/>
            <a:ext cx="2922975" cy="3406000"/>
          </a:xfrm>
          <a:prstGeom prst="rect">
            <a:avLst/>
          </a:prstGeom>
          <a:noFill/>
          <a:ln>
            <a:noFill/>
          </a:ln>
        </p:spPr>
      </p:pic>
      <p:pic>
        <p:nvPicPr>
          <p:cNvPr id="238" name="Google Shape;238;p25"/>
          <p:cNvPicPr preferRelativeResize="0"/>
          <p:nvPr/>
        </p:nvPicPr>
        <p:blipFill>
          <a:blip r:embed="rId4">
            <a:alphaModFix/>
          </a:blip>
          <a:stretch>
            <a:fillRect/>
          </a:stretch>
        </p:blipFill>
        <p:spPr>
          <a:xfrm>
            <a:off x="4020100" y="998275"/>
            <a:ext cx="4151313" cy="3549150"/>
          </a:xfrm>
          <a:prstGeom prst="rect">
            <a:avLst/>
          </a:prstGeom>
          <a:noFill/>
          <a:ln>
            <a:noFill/>
          </a:ln>
        </p:spPr>
      </p:pic>
      <p:sp>
        <p:nvSpPr>
          <p:cNvPr id="239" name="Google Shape;239;p25"/>
          <p:cNvSpPr/>
          <p:nvPr/>
        </p:nvSpPr>
        <p:spPr>
          <a:xfrm>
            <a:off x="4955475" y="1874275"/>
            <a:ext cx="1544400" cy="2673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0" name="Google Shape;240;p25"/>
          <p:cNvCxnSpPr/>
          <p:nvPr/>
        </p:nvCxnSpPr>
        <p:spPr>
          <a:xfrm>
            <a:off x="4861475" y="3714100"/>
            <a:ext cx="18129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819150" y="536700"/>
            <a:ext cx="7505700" cy="5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Hypothetical Results Cont.</a:t>
            </a:r>
            <a:endParaRPr/>
          </a:p>
        </p:txBody>
      </p:sp>
      <p:cxnSp>
        <p:nvCxnSpPr>
          <p:cNvPr id="246" name="Google Shape;246;p26"/>
          <p:cNvCxnSpPr/>
          <p:nvPr/>
        </p:nvCxnSpPr>
        <p:spPr>
          <a:xfrm>
            <a:off x="1396675" y="1356375"/>
            <a:ext cx="26700" cy="2766600"/>
          </a:xfrm>
          <a:prstGeom prst="straightConnector1">
            <a:avLst/>
          </a:prstGeom>
          <a:noFill/>
          <a:ln w="38100" cap="flat" cmpd="sng">
            <a:solidFill>
              <a:srgbClr val="000000"/>
            </a:solidFill>
            <a:prstDash val="solid"/>
            <a:round/>
            <a:headEnd type="none" w="med" len="med"/>
            <a:tailEnd type="none" w="med" len="med"/>
          </a:ln>
        </p:spPr>
      </p:cxnSp>
      <p:cxnSp>
        <p:nvCxnSpPr>
          <p:cNvPr id="247" name="Google Shape;247;p26"/>
          <p:cNvCxnSpPr/>
          <p:nvPr/>
        </p:nvCxnSpPr>
        <p:spPr>
          <a:xfrm rot="10800000">
            <a:off x="1396750" y="4123075"/>
            <a:ext cx="3585600" cy="13200"/>
          </a:xfrm>
          <a:prstGeom prst="straightConnector1">
            <a:avLst/>
          </a:prstGeom>
          <a:noFill/>
          <a:ln w="38100" cap="flat" cmpd="sng">
            <a:solidFill>
              <a:srgbClr val="000000"/>
            </a:solidFill>
            <a:prstDash val="solid"/>
            <a:round/>
            <a:headEnd type="none" w="med" len="med"/>
            <a:tailEnd type="none" w="med" len="med"/>
          </a:ln>
        </p:spPr>
      </p:cxnSp>
      <p:sp>
        <p:nvSpPr>
          <p:cNvPr id="248" name="Google Shape;248;p26"/>
          <p:cNvSpPr txBox="1"/>
          <p:nvPr/>
        </p:nvSpPr>
        <p:spPr>
          <a:xfrm rot="-5400000">
            <a:off x="-1158300" y="2555025"/>
            <a:ext cx="35856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latin typeface="Calibri"/>
                <a:ea typeface="Calibri"/>
                <a:cs typeface="Calibri"/>
                <a:sym typeface="Calibri"/>
              </a:rPr>
              <a:t>Relative % LRF/ZBTB7A/Cyclophilin A mRNA</a:t>
            </a:r>
            <a:endParaRPr i="1" dirty="0">
              <a:latin typeface="Calibri"/>
              <a:ea typeface="Calibri"/>
              <a:cs typeface="Calibri"/>
              <a:sym typeface="Calibri"/>
            </a:endParaRPr>
          </a:p>
        </p:txBody>
      </p:sp>
      <p:cxnSp>
        <p:nvCxnSpPr>
          <p:cNvPr id="249" name="Google Shape;249;p26"/>
          <p:cNvCxnSpPr/>
          <p:nvPr/>
        </p:nvCxnSpPr>
        <p:spPr>
          <a:xfrm>
            <a:off x="1248950" y="1598100"/>
            <a:ext cx="362700" cy="0"/>
          </a:xfrm>
          <a:prstGeom prst="straightConnector1">
            <a:avLst/>
          </a:prstGeom>
          <a:noFill/>
          <a:ln w="38100" cap="flat" cmpd="sng">
            <a:solidFill>
              <a:schemeClr val="dk2"/>
            </a:solidFill>
            <a:prstDash val="solid"/>
            <a:round/>
            <a:headEnd type="none" w="med" len="med"/>
            <a:tailEnd type="none" w="med" len="med"/>
          </a:ln>
        </p:spPr>
      </p:cxnSp>
      <p:sp>
        <p:nvSpPr>
          <p:cNvPr id="250" name="Google Shape;250;p26"/>
          <p:cNvSpPr txBox="1"/>
          <p:nvPr/>
        </p:nvSpPr>
        <p:spPr>
          <a:xfrm>
            <a:off x="819150" y="1356375"/>
            <a:ext cx="4566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100</a:t>
            </a:r>
            <a:endParaRPr>
              <a:latin typeface="Calibri"/>
              <a:ea typeface="Calibri"/>
              <a:cs typeface="Calibri"/>
              <a:sym typeface="Calibri"/>
            </a:endParaRPr>
          </a:p>
        </p:txBody>
      </p:sp>
      <p:cxnSp>
        <p:nvCxnSpPr>
          <p:cNvPr id="251" name="Google Shape;251;p26"/>
          <p:cNvCxnSpPr/>
          <p:nvPr/>
        </p:nvCxnSpPr>
        <p:spPr>
          <a:xfrm>
            <a:off x="1248950" y="2811450"/>
            <a:ext cx="362700" cy="0"/>
          </a:xfrm>
          <a:prstGeom prst="straightConnector1">
            <a:avLst/>
          </a:prstGeom>
          <a:noFill/>
          <a:ln w="38100" cap="flat" cmpd="sng">
            <a:solidFill>
              <a:schemeClr val="dk2"/>
            </a:solidFill>
            <a:prstDash val="solid"/>
            <a:round/>
            <a:headEnd type="none" w="med" len="med"/>
            <a:tailEnd type="none" w="med" len="med"/>
          </a:ln>
        </p:spPr>
      </p:cxnSp>
      <p:sp>
        <p:nvSpPr>
          <p:cNvPr id="252" name="Google Shape;252;p26"/>
          <p:cNvSpPr txBox="1"/>
          <p:nvPr/>
        </p:nvSpPr>
        <p:spPr>
          <a:xfrm>
            <a:off x="849400" y="2591925"/>
            <a:ext cx="3693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50</a:t>
            </a:r>
            <a:endParaRPr>
              <a:latin typeface="Calibri"/>
              <a:ea typeface="Calibri"/>
              <a:cs typeface="Calibri"/>
              <a:sym typeface="Calibri"/>
            </a:endParaRPr>
          </a:p>
        </p:txBody>
      </p:sp>
      <p:sp>
        <p:nvSpPr>
          <p:cNvPr id="253" name="Google Shape;253;p26"/>
          <p:cNvSpPr/>
          <p:nvPr/>
        </p:nvSpPr>
        <p:spPr>
          <a:xfrm>
            <a:off x="2068150" y="1611550"/>
            <a:ext cx="698400" cy="2511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3724650" y="2887425"/>
            <a:ext cx="698400" cy="1235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txBox="1"/>
          <p:nvPr/>
        </p:nvSpPr>
        <p:spPr>
          <a:xfrm>
            <a:off x="3693125" y="2484450"/>
            <a:ext cx="8193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      ?</a:t>
            </a:r>
            <a:endParaRPr>
              <a:latin typeface="Calibri"/>
              <a:ea typeface="Calibri"/>
              <a:cs typeface="Calibri"/>
              <a:sym typeface="Calibri"/>
            </a:endParaRPr>
          </a:p>
        </p:txBody>
      </p:sp>
      <p:sp>
        <p:nvSpPr>
          <p:cNvPr id="256" name="Google Shape;256;p26"/>
          <p:cNvSpPr txBox="1"/>
          <p:nvPr/>
        </p:nvSpPr>
        <p:spPr>
          <a:xfrm>
            <a:off x="1947300" y="4203425"/>
            <a:ext cx="9804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Scr shRNA</a:t>
            </a:r>
            <a:endParaRPr dirty="0">
              <a:latin typeface="Calibri"/>
              <a:ea typeface="Calibri"/>
              <a:cs typeface="Calibri"/>
              <a:sym typeface="Calibri"/>
            </a:endParaRPr>
          </a:p>
        </p:txBody>
      </p:sp>
      <p:sp>
        <p:nvSpPr>
          <p:cNvPr id="257" name="Google Shape;257;p26"/>
          <p:cNvSpPr txBox="1"/>
          <p:nvPr/>
        </p:nvSpPr>
        <p:spPr>
          <a:xfrm>
            <a:off x="3693125" y="4230300"/>
            <a:ext cx="12489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KLF1 shRNA-V1 </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75700"/>
            <a:ext cx="7505700" cy="716500"/>
          </a:xfrm>
        </p:spPr>
        <p:txBody>
          <a:bodyPr/>
          <a:lstStyle/>
          <a:p>
            <a:r>
              <a:rPr lang="en-US" dirty="0" smtClean="0"/>
              <a:t>References</a:t>
            </a:r>
            <a:endParaRPr lang="en-US" dirty="0"/>
          </a:p>
        </p:txBody>
      </p:sp>
      <p:sp>
        <p:nvSpPr>
          <p:cNvPr id="4" name="TextBox 3"/>
          <p:cNvSpPr txBox="1"/>
          <p:nvPr/>
        </p:nvSpPr>
        <p:spPr>
          <a:xfrm>
            <a:off x="393700" y="965200"/>
            <a:ext cx="8267700" cy="4339650"/>
          </a:xfrm>
          <a:prstGeom prst="rect">
            <a:avLst/>
          </a:prstGeom>
          <a:noFill/>
        </p:spPr>
        <p:txBody>
          <a:bodyPr wrap="square" rtlCol="0">
            <a:spAutoFit/>
          </a:bodyPr>
          <a:lstStyle/>
          <a:p>
            <a:pPr lvl="0"/>
            <a:r>
              <a:rPr lang="en-US" sz="600" dirty="0"/>
              <a:t>Victor Hoffbrand and Paul A.H. Moss. </a:t>
            </a:r>
            <a:r>
              <a:rPr lang="en-US" sz="600" i="1" dirty="0"/>
              <a:t>Essential Haematology. </a:t>
            </a:r>
            <a:r>
              <a:rPr lang="en-US" sz="600" dirty="0"/>
              <a:t>WILEY Blackmail. 2011. </a:t>
            </a:r>
          </a:p>
          <a:p>
            <a:r>
              <a:rPr lang="en-US" sz="600" dirty="0"/>
              <a:t> </a:t>
            </a:r>
          </a:p>
          <a:p>
            <a:pPr lvl="0"/>
            <a:r>
              <a:rPr lang="en-US" sz="600" u="sng" dirty="0">
                <a:hlinkClick r:id="rId3"/>
              </a:rPr>
              <a:t>Yawn BP, Buchanan GR, Afenyi-Annan AN, et al</a:t>
            </a:r>
            <a:r>
              <a:rPr lang="en-US" sz="600" dirty="0"/>
              <a:t>; Management of sickle cell disease: summary of the 2014 evidence-based report by expert panel members. JAMA. 2014 Sep 10312(10):1033-48. doi: 10.1001/jama.2014.10517.</a:t>
            </a:r>
          </a:p>
          <a:p>
            <a:r>
              <a:rPr lang="en-US" sz="600" dirty="0"/>
              <a:t> </a:t>
            </a:r>
          </a:p>
          <a:p>
            <a:r>
              <a:rPr lang="en-US" sz="600" dirty="0"/>
              <a:t> </a:t>
            </a:r>
          </a:p>
          <a:p>
            <a:pPr lvl="0"/>
            <a:r>
              <a:rPr lang="en-US" sz="600" dirty="0"/>
              <a:t>Porter JB, Shah FT 2010. Iron overload in thalassemia and related conditions: Therapeutic goals and assessment of response to chelation therapies. Hematol Oncol Clin North Am 24: 1109–1130</a:t>
            </a:r>
          </a:p>
          <a:p>
            <a:r>
              <a:rPr lang="en-US" sz="600" dirty="0"/>
              <a:t> </a:t>
            </a:r>
          </a:p>
          <a:p>
            <a:pPr lvl="0"/>
            <a:r>
              <a:rPr lang="en-US" sz="600" dirty="0"/>
              <a:t>Sankaran VG &amp; Orkin SH (2013). The Switch from Fetal to Adult Hemoglobin. Cold Spring Harb Perspect Med. 3(1):a011643. doi: 10.1101/cshperspect.a011643</a:t>
            </a:r>
          </a:p>
          <a:p>
            <a:r>
              <a:rPr lang="en-US" sz="600" dirty="0"/>
              <a:t> </a:t>
            </a:r>
          </a:p>
          <a:p>
            <a:r>
              <a:rPr lang="en-US" sz="600" dirty="0"/>
              <a:t> </a:t>
            </a:r>
          </a:p>
          <a:p>
            <a:pPr lvl="0"/>
            <a:r>
              <a:rPr lang="en-US" sz="600" u="sng" dirty="0">
                <a:hlinkClick r:id="rId4"/>
              </a:rPr>
              <a:t>https://www.cdc.gov/ncbddd/sicklecell/treatments.html</a:t>
            </a:r>
            <a:endParaRPr lang="en-US" sz="600" dirty="0"/>
          </a:p>
          <a:p>
            <a:r>
              <a:rPr lang="en-US" sz="600" dirty="0"/>
              <a:t> </a:t>
            </a:r>
          </a:p>
          <a:p>
            <a:pPr lvl="0"/>
            <a:r>
              <a:rPr lang="en-US" sz="600" dirty="0"/>
              <a:t>Sokolova A, Mararenko A, Rozin A, Podrumar A, Gotlieb V (2019).  Hereditary persistence of hemoglobin F is protective against red cell sickling. A case report and brief review. Hematol Oncol Stem Cell Ther. 215-219. doi: </a:t>
            </a:r>
            <a:r>
              <a:rPr lang="en-US" sz="600" u="sng" dirty="0">
                <a:hlinkClick r:id="rId5"/>
              </a:rPr>
              <a:t>https://doi.org/10.1016/j.hemonc.2017.09.003</a:t>
            </a:r>
            <a:endParaRPr lang="en-US" sz="600" dirty="0"/>
          </a:p>
          <a:p>
            <a:r>
              <a:rPr lang="en-US" sz="600" dirty="0"/>
              <a:t> </a:t>
            </a:r>
          </a:p>
          <a:p>
            <a:r>
              <a:rPr lang="en-US" sz="600" dirty="0"/>
              <a:t> </a:t>
            </a:r>
          </a:p>
          <a:p>
            <a:r>
              <a:rPr lang="en-US" sz="600" dirty="0"/>
              <a:t>   </a:t>
            </a:r>
          </a:p>
          <a:p>
            <a:pPr lvl="0"/>
            <a:r>
              <a:rPr lang="en-US" sz="600" dirty="0"/>
              <a:t>Orkin S, Bauer D (2019). Emerging Genetic Therapy for Sickle Cell Disease. Annual Review of Medicine. 70:257-271. Doi: </a:t>
            </a:r>
            <a:r>
              <a:rPr lang="en-US" sz="600" u="sng" dirty="0">
                <a:hlinkClick r:id="rId6"/>
              </a:rPr>
              <a:t>https://doi.org/10.1146/annurev-med-041817-125507</a:t>
            </a:r>
            <a:endParaRPr lang="en-US" sz="600" dirty="0"/>
          </a:p>
          <a:p>
            <a:r>
              <a:rPr lang="en-US" sz="600" dirty="0"/>
              <a:t> </a:t>
            </a:r>
          </a:p>
          <a:p>
            <a:pPr lvl="0"/>
            <a:r>
              <a:rPr lang="en-US" sz="600" dirty="0"/>
              <a:t>Xu J, Sankaran VG, Ni M, Menne TF, Puram RV, Kim W, Orkin SH. 2010. Transcriptional silencing of y-globin by BCL11A involves long-range ineractions and cooperation with SOX6. Genes &amp; Dev. 24:783-798. </a:t>
            </a:r>
          </a:p>
          <a:p>
            <a:r>
              <a:rPr lang="en-US" sz="600" dirty="0"/>
              <a:t> </a:t>
            </a:r>
          </a:p>
          <a:p>
            <a:r>
              <a:rPr lang="en-US" sz="600" dirty="0"/>
              <a:t> </a:t>
            </a:r>
          </a:p>
          <a:p>
            <a:pPr lvl="0"/>
            <a:r>
              <a:rPr lang="en-US" sz="600" dirty="0"/>
              <a:t>Zhou, D., Liu, K., Sun, C. </a:t>
            </a:r>
            <a:r>
              <a:rPr lang="en-US" sz="600" i="1" dirty="0"/>
              <a:t>et al.</a:t>
            </a:r>
            <a:r>
              <a:rPr lang="en-US" sz="600" dirty="0"/>
              <a:t> KLF1 regulates BCL11A expression and γ- to β-globin gene switching. </a:t>
            </a:r>
            <a:r>
              <a:rPr lang="en-US" sz="600" i="1" dirty="0"/>
              <a:t>Nat Genet</a:t>
            </a:r>
            <a:r>
              <a:rPr lang="en-US" sz="600" dirty="0"/>
              <a:t> </a:t>
            </a:r>
            <a:r>
              <a:rPr lang="en-US" sz="600" b="1" dirty="0"/>
              <a:t>42, </a:t>
            </a:r>
            <a:r>
              <a:rPr lang="en-US" sz="600" dirty="0"/>
              <a:t>742–744 (2010) doi:10.1038/ng.637</a:t>
            </a:r>
          </a:p>
          <a:p>
            <a:r>
              <a:rPr lang="en-US" sz="600" dirty="0"/>
              <a:t> </a:t>
            </a:r>
          </a:p>
          <a:p>
            <a:r>
              <a:rPr lang="en-US" sz="600" dirty="0"/>
              <a:t> </a:t>
            </a:r>
          </a:p>
          <a:p>
            <a:pPr lvl="0"/>
            <a:r>
              <a:rPr lang="en-US" sz="600" dirty="0"/>
              <a:t>Masuda et al (2016). Transcription factors LRF and BCL11A independently repress expression of fetal hemoglobin. </a:t>
            </a:r>
            <a:r>
              <a:rPr lang="en-US" sz="600" i="1" dirty="0"/>
              <a:t>Science. </a:t>
            </a:r>
            <a:r>
              <a:rPr lang="en-US" sz="600" dirty="0"/>
              <a:t>351(6270): 285-289. </a:t>
            </a:r>
          </a:p>
          <a:p>
            <a:r>
              <a:rPr lang="en-US" sz="600" b="1" dirty="0"/>
              <a:t> </a:t>
            </a:r>
            <a:endParaRPr lang="en-US" sz="600" dirty="0"/>
          </a:p>
          <a:p>
            <a:pPr lvl="0"/>
            <a:r>
              <a:rPr lang="en-US" sz="600" dirty="0"/>
              <a:t>Keefe E. Nucleic Acid Delivery: Lentiviral and Retroviral Vectors. Materials and Methods. ISSN:2329-5139. doi: //dx.doi.org/10.13070/mm.en.3.174</a:t>
            </a:r>
          </a:p>
          <a:p>
            <a:r>
              <a:rPr lang="en-US" sz="600" dirty="0"/>
              <a:t> </a:t>
            </a:r>
          </a:p>
          <a:p>
            <a:r>
              <a:rPr lang="en-US" sz="600" dirty="0"/>
              <a:t> </a:t>
            </a:r>
          </a:p>
          <a:p>
            <a:pPr lvl="0"/>
            <a:r>
              <a:rPr lang="en-US" sz="600" b="1" dirty="0"/>
              <a:t> </a:t>
            </a:r>
            <a:r>
              <a:rPr lang="en-US" sz="600" dirty="0"/>
              <a:t>Vinjamur DS, Alhashem YN, Mohamad SF, Amin P, Williams DC, Jr., Lloyd JA (2016) Krüppel- Like Transcription Factor KLF1 Is Required for Optimal γ- and β-Globin Expression in Human Fetal Erythroblasts. PLoS ONE 11(2): e0146802. doi:10.1371/journal.pone.0146802</a:t>
            </a:r>
          </a:p>
          <a:p>
            <a:r>
              <a:rPr lang="en-US" sz="600" dirty="0"/>
              <a:t> </a:t>
            </a:r>
          </a:p>
          <a:p>
            <a:pPr lvl="0"/>
            <a:r>
              <a:rPr lang="en-US" sz="600" dirty="0"/>
              <a:t>Garibyan L, Avashia N. (2013). Research Techniques Made Simple: Polymerase Chain Reaction (PCR). J Invest Dermatol. 133(3):e6. doi:10.1038/jid.2013.1.</a:t>
            </a:r>
          </a:p>
          <a:p>
            <a:r>
              <a:rPr lang="en-US" sz="600" dirty="0"/>
              <a:t> </a:t>
            </a:r>
          </a:p>
          <a:p>
            <a:pPr lvl="0"/>
            <a:r>
              <a:rPr lang="en-US" sz="600" dirty="0"/>
              <a:t>Norton LJ, Funnell APW, Burdach J, et al. KLF1 directly activates expression of the         novel fetal globin repressor </a:t>
            </a:r>
            <a:r>
              <a:rPr lang="en-US" sz="600" i="1" dirty="0"/>
              <a:t>ZBTB7A/LRF</a:t>
            </a:r>
            <a:r>
              <a:rPr lang="en-US" sz="600" dirty="0"/>
              <a:t> in erythroid cells. </a:t>
            </a:r>
            <a:r>
              <a:rPr lang="en-US" sz="600" i="1" dirty="0"/>
              <a:t>Blood Adv</a:t>
            </a:r>
            <a:r>
              <a:rPr lang="en-US" sz="600" dirty="0"/>
              <a:t>. 2017;1(11):685–692. Published 2017 Apr 25. doi:10.1182/bloodadvances.2016002303</a:t>
            </a:r>
          </a:p>
          <a:p>
            <a:r>
              <a:rPr lang="en-US" sz="600" dirty="0"/>
              <a:t> </a:t>
            </a:r>
          </a:p>
          <a:p>
            <a:pPr lvl="0"/>
            <a:r>
              <a:rPr lang="en-US" sz="600" dirty="0"/>
              <a:t>Kovilakath, A. (2017). The Role of KLF1 in Regulating y-globin gene repressors. </a:t>
            </a:r>
          </a:p>
          <a:p>
            <a:r>
              <a:rPr lang="en-US" b="1" dirty="0"/>
              <a:t> </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777437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17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819150" y="5540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The Switch of Expression from Fetal to Adult Hemoglobin</a:t>
            </a:r>
            <a:endParaRPr sz="2400"/>
          </a:p>
        </p:txBody>
      </p:sp>
      <p:pic>
        <p:nvPicPr>
          <p:cNvPr id="2" name="Picture 1"/>
          <p:cNvPicPr>
            <a:picLocks noChangeAspect="1"/>
          </p:cNvPicPr>
          <p:nvPr/>
        </p:nvPicPr>
        <p:blipFill>
          <a:blip r:embed="rId3"/>
          <a:stretch>
            <a:fillRect/>
          </a:stretch>
        </p:blipFill>
        <p:spPr>
          <a:xfrm>
            <a:off x="1549181" y="1128609"/>
            <a:ext cx="4220998" cy="3365127"/>
          </a:xfrm>
          <a:prstGeom prst="rect">
            <a:avLst/>
          </a:prstGeom>
        </p:spPr>
      </p:pic>
      <p:sp>
        <p:nvSpPr>
          <p:cNvPr id="3" name="TextBox 2"/>
          <p:cNvSpPr txBox="1"/>
          <p:nvPr/>
        </p:nvSpPr>
        <p:spPr>
          <a:xfrm>
            <a:off x="4635062" y="1393061"/>
            <a:ext cx="2827282" cy="830997"/>
          </a:xfrm>
          <a:prstGeom prst="rect">
            <a:avLst/>
          </a:prstGeom>
          <a:noFill/>
        </p:spPr>
        <p:txBody>
          <a:bodyPr wrap="square" rtlCol="0">
            <a:spAutoFit/>
          </a:bodyPr>
          <a:lstStyle/>
          <a:p>
            <a:r>
              <a:rPr lang="en-US" sz="800" dirty="0" smtClean="0"/>
              <a:t>Fig. 1 </a:t>
            </a:r>
            <a:r>
              <a:rPr lang="mr-IN" sz="800" dirty="0" smtClean="0"/>
              <a:t>–</a:t>
            </a:r>
            <a:r>
              <a:rPr lang="en-US" sz="800" dirty="0" smtClean="0"/>
              <a:t> </a:t>
            </a:r>
            <a:r>
              <a:rPr lang="en-US" sz="800" i="1" dirty="0" smtClean="0"/>
              <a:t>The fetal to adult hemoglobin switch. This diagram depicts the normal timing of the developmental hemoglobin switches in adults. </a:t>
            </a:r>
            <a:r>
              <a:rPr lang="en-US" sz="800" dirty="0"/>
              <a:t>Sankaran VG &amp; Orkin SH (2013). The Switch from Fetal to Adult Hemoglobin. Cold Spring Harb Perspect Med. 3(1):a011643. doi: 10.1101/cshperspect.a011643</a:t>
            </a:r>
            <a:r>
              <a:rPr lang="en-US" sz="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19150" y="845600"/>
            <a:ext cx="7505700" cy="7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KLF1</a:t>
            </a:r>
            <a:endParaRPr/>
          </a:p>
          <a:p>
            <a:pPr marL="0" lvl="0" indent="0" algn="l" rtl="0">
              <a:spcBef>
                <a:spcPts val="0"/>
              </a:spcBef>
              <a:spcAft>
                <a:spcPts val="0"/>
              </a:spcAft>
              <a:buNone/>
            </a:pPr>
            <a:endParaRPr/>
          </a:p>
        </p:txBody>
      </p:sp>
      <p:sp>
        <p:nvSpPr>
          <p:cNvPr id="170" name="Google Shape;170;p19"/>
          <p:cNvSpPr txBox="1">
            <a:spLocks noGrp="1"/>
          </p:cNvSpPr>
          <p:nvPr>
            <p:ph type="body" idx="1"/>
          </p:nvPr>
        </p:nvSpPr>
        <p:spPr>
          <a:xfrm>
            <a:off x="819150" y="1577725"/>
            <a:ext cx="5125200" cy="25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Molecular Regulator of </a:t>
            </a:r>
            <a:r>
              <a:rPr lang="en" sz="1800" b="1" dirty="0"/>
              <a:t>Hemoglobin Switching</a:t>
            </a:r>
            <a:endParaRPr sz="1800" b="1"/>
          </a:p>
          <a:p>
            <a:pPr marL="457200" lvl="0" indent="-311150" algn="l" rtl="0">
              <a:spcBef>
                <a:spcPts val="1600"/>
              </a:spcBef>
              <a:spcAft>
                <a:spcPts val="0"/>
              </a:spcAft>
              <a:buSzPts val="1300"/>
              <a:buChar char="-"/>
            </a:pPr>
            <a:r>
              <a:rPr lang="en" dirty="0"/>
              <a:t>Derived from a family of Cys2-His2 zinc finger transcription factors</a:t>
            </a:r>
            <a:endParaRPr/>
          </a:p>
          <a:p>
            <a:pPr marL="0" lvl="0" indent="0" algn="l" rtl="0">
              <a:spcBef>
                <a:spcPts val="1600"/>
              </a:spcBef>
              <a:spcAft>
                <a:spcPts val="1600"/>
              </a:spcAft>
              <a:buNone/>
            </a:pPr>
            <a:endParaRPr/>
          </a:p>
        </p:txBody>
      </p:sp>
      <p:pic>
        <p:nvPicPr>
          <p:cNvPr id="171" name="Google Shape;171;p19"/>
          <p:cNvPicPr preferRelativeResize="0"/>
          <p:nvPr/>
        </p:nvPicPr>
        <p:blipFill>
          <a:blip r:embed="rId3">
            <a:alphaModFix/>
          </a:blip>
          <a:stretch>
            <a:fillRect/>
          </a:stretch>
        </p:blipFill>
        <p:spPr>
          <a:xfrm>
            <a:off x="1170374" y="2634749"/>
            <a:ext cx="4198400" cy="17468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Quantification Method</a:t>
            </a:r>
            <a:endParaRPr lang="en-US" dirty="0"/>
          </a:p>
        </p:txBody>
      </p:sp>
      <p:sp>
        <p:nvSpPr>
          <p:cNvPr id="4" name="Google Shape;230;p2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Calibri"/>
                <a:ea typeface="Calibri"/>
                <a:cs typeface="Calibri"/>
                <a:sym typeface="Calibri"/>
              </a:rPr>
              <a:t>Relative Quantification Method:</a:t>
            </a:r>
            <a:endParaRPr sz="1800" dirty="0">
              <a:latin typeface="Calibri"/>
              <a:ea typeface="Calibri"/>
              <a:cs typeface="Calibri"/>
              <a:sym typeface="Calibri"/>
            </a:endParaRPr>
          </a:p>
          <a:p>
            <a:pPr marL="0" lvl="0" indent="0" algn="l" rtl="0">
              <a:spcBef>
                <a:spcPts val="0"/>
              </a:spcBef>
              <a:spcAft>
                <a:spcPts val="0"/>
              </a:spcAft>
              <a:buNone/>
            </a:pPr>
            <a:r>
              <a:rPr lang="en" sz="1800" dirty="0">
                <a:latin typeface="Calibri"/>
                <a:ea typeface="Calibri"/>
                <a:cs typeface="Calibri"/>
                <a:sym typeface="Calibri"/>
              </a:rPr>
              <a:t>(E^Ct</a:t>
            </a:r>
            <a:r>
              <a:rPr lang="en" sz="900" dirty="0">
                <a:latin typeface="Calibri"/>
                <a:ea typeface="Calibri"/>
                <a:cs typeface="Calibri"/>
                <a:sym typeface="Calibri"/>
              </a:rPr>
              <a:t>endogenous </a:t>
            </a:r>
            <a:r>
              <a:rPr lang="en" sz="900" dirty="0" smtClean="0">
                <a:latin typeface="Calibri"/>
                <a:ea typeface="Calibri"/>
                <a:cs typeface="Calibri"/>
                <a:sym typeface="Calibri"/>
              </a:rPr>
              <a:t>gene</a:t>
            </a:r>
            <a:r>
              <a:rPr lang="en" sz="1800" dirty="0" smtClean="0">
                <a:latin typeface="Calibri"/>
                <a:ea typeface="Calibri"/>
                <a:cs typeface="Calibri"/>
                <a:sym typeface="Calibri"/>
              </a:rPr>
              <a:t>/E^Ct</a:t>
            </a:r>
            <a:r>
              <a:rPr lang="en" sz="900" dirty="0" smtClean="0">
                <a:latin typeface="Calibri"/>
                <a:ea typeface="Calibri"/>
                <a:cs typeface="Calibri"/>
                <a:sym typeface="Calibri"/>
              </a:rPr>
              <a:t>test </a:t>
            </a:r>
            <a:r>
              <a:rPr lang="en" sz="900" dirty="0">
                <a:latin typeface="Calibri"/>
                <a:ea typeface="Calibri"/>
                <a:cs typeface="Calibri"/>
                <a:sym typeface="Calibri"/>
              </a:rPr>
              <a:t>gene</a:t>
            </a:r>
            <a:r>
              <a:rPr lang="en" dirty="0">
                <a:latin typeface="Calibri"/>
                <a:ea typeface="Calibri"/>
                <a:cs typeface="Calibri"/>
                <a:sym typeface="Calibri"/>
              </a:rPr>
              <a:t>)</a:t>
            </a:r>
            <a:r>
              <a:rPr lang="en" sz="1800" dirty="0">
                <a:latin typeface="Calibri"/>
                <a:ea typeface="Calibri"/>
                <a:cs typeface="Calibri"/>
                <a:sym typeface="Calibri"/>
              </a:rPr>
              <a:t> </a:t>
            </a:r>
            <a:endParaRPr lang="en-US" sz="1800" dirty="0" smtClean="0">
              <a:latin typeface="Calibri"/>
              <a:ea typeface="Calibri"/>
              <a:cs typeface="Calibri"/>
              <a:sym typeface="Calibri"/>
            </a:endParaRPr>
          </a:p>
          <a:p>
            <a:pPr marL="0" lvl="0" indent="0" algn="l" rtl="0">
              <a:spcBef>
                <a:spcPts val="0"/>
              </a:spcBef>
              <a:spcAft>
                <a:spcPts val="0"/>
              </a:spcAft>
              <a:buNone/>
            </a:pPr>
            <a:endParaRPr lang="en-US" sz="1800" dirty="0"/>
          </a:p>
          <a:p>
            <a:pPr marL="0" indent="0">
              <a:buNone/>
            </a:pPr>
            <a:r>
              <a:rPr lang="en-US" sz="1800" dirty="0"/>
              <a:t>Used analyze changes in gene expression in KLF1-shRNA treated samples compared to Scr-shRNA controls</a:t>
            </a:r>
          </a:p>
          <a:p>
            <a:pPr marL="0" lvl="0" indent="0" algn="l" rtl="0">
              <a:spcBef>
                <a:spcPts val="0"/>
              </a:spcBef>
              <a:spcAft>
                <a:spcPts val="0"/>
              </a:spcAft>
              <a:buNone/>
            </a:pPr>
            <a:endParaRPr lang="en-US" sz="1800" dirty="0" smtClean="0">
              <a:latin typeface="Calibri"/>
              <a:ea typeface="Calibri"/>
              <a:cs typeface="Calibri"/>
              <a:sym typeface="Calibri"/>
            </a:endParaRPr>
          </a:p>
          <a:p>
            <a:pPr marL="0" lvl="0" indent="0" algn="l" rtl="0">
              <a:spcBef>
                <a:spcPts val="0"/>
              </a:spcBef>
              <a:spcAft>
                <a:spcPts val="0"/>
              </a:spcAft>
              <a:buNone/>
            </a:pPr>
            <a:endParaRPr lang="en-US" sz="1800" dirty="0"/>
          </a:p>
          <a:p>
            <a:pPr marL="0" lvl="0" indent="0" algn="l" rtl="0">
              <a:spcBef>
                <a:spcPts val="0"/>
              </a:spcBef>
              <a:spcAft>
                <a:spcPts val="0"/>
              </a:spcAft>
              <a:buNone/>
            </a:pPr>
            <a:endParaRPr sz="1800" dirty="0">
              <a:latin typeface="Calibri"/>
              <a:ea typeface="Calibri"/>
              <a:cs typeface="Calibri"/>
              <a:sym typeface="Calibri"/>
            </a:endParaRPr>
          </a:p>
        </p:txBody>
      </p:sp>
    </p:spTree>
    <p:extLst>
      <p:ext uri="{BB962C8B-B14F-4D97-AF65-F5344CB8AC3E}">
        <p14:creationId xmlns:p14="http://schemas.microsoft.com/office/powerpoint/2010/main" val="1796624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819150" y="328850"/>
            <a:ext cx="7505700" cy="4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Lentiviral Infection Technique </a:t>
            </a:r>
            <a:endParaRPr sz="1800"/>
          </a:p>
        </p:txBody>
      </p:sp>
      <p:pic>
        <p:nvPicPr>
          <p:cNvPr id="183" name="Google Shape;183;p21"/>
          <p:cNvPicPr preferRelativeResize="0"/>
          <p:nvPr/>
        </p:nvPicPr>
        <p:blipFill>
          <a:blip r:embed="rId3">
            <a:alphaModFix/>
          </a:blip>
          <a:stretch>
            <a:fillRect/>
          </a:stretch>
        </p:blipFill>
        <p:spPr>
          <a:xfrm>
            <a:off x="2484450" y="677875"/>
            <a:ext cx="4324300" cy="4013875"/>
          </a:xfrm>
          <a:prstGeom prst="rect">
            <a:avLst/>
          </a:prstGeom>
          <a:noFill/>
          <a:ln>
            <a:noFill/>
          </a:ln>
        </p:spPr>
      </p:pic>
      <p:sp>
        <p:nvSpPr>
          <p:cNvPr id="184" name="Google Shape;184;p21"/>
          <p:cNvSpPr txBox="1"/>
          <p:nvPr/>
        </p:nvSpPr>
        <p:spPr>
          <a:xfrm>
            <a:off x="6929625" y="1302650"/>
            <a:ext cx="1692000" cy="14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latin typeface="Calibri"/>
                <a:ea typeface="Calibri"/>
                <a:cs typeface="Calibri"/>
                <a:sym typeface="Calibri"/>
              </a:rPr>
              <a:t>Taken from Fig. 1 Keefe E. Nucleic Acid Delivery: Lentiviral and Retroviral Vectors. Materials and</a:t>
            </a:r>
            <a:endParaRPr sz="800" dirty="0">
              <a:latin typeface="Calibri"/>
              <a:ea typeface="Calibri"/>
              <a:cs typeface="Calibri"/>
              <a:sym typeface="Calibri"/>
            </a:endParaRPr>
          </a:p>
          <a:p>
            <a:pPr marL="0" lvl="0" indent="0" algn="l" rtl="0">
              <a:spcBef>
                <a:spcPts val="0"/>
              </a:spcBef>
              <a:spcAft>
                <a:spcPts val="0"/>
              </a:spcAft>
              <a:buNone/>
            </a:pPr>
            <a:r>
              <a:rPr lang="en" sz="800" dirty="0">
                <a:latin typeface="Calibri"/>
                <a:ea typeface="Calibri"/>
                <a:cs typeface="Calibri"/>
                <a:sym typeface="Calibri"/>
              </a:rPr>
              <a:t>Methods. ISSN:2329-5139. doi: //dx.doi.org/10.13070/mm.en.3.174</a:t>
            </a:r>
            <a:endParaRPr sz="800"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749450" y="4553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Sickle Cell Anemia?</a:t>
            </a:r>
            <a:endParaRPr/>
          </a:p>
        </p:txBody>
      </p:sp>
      <p:sp>
        <p:nvSpPr>
          <p:cNvPr id="141" name="Google Shape;141;p15"/>
          <p:cNvSpPr txBox="1">
            <a:spLocks noGrp="1"/>
          </p:cNvSpPr>
          <p:nvPr>
            <p:ph type="body" idx="1"/>
          </p:nvPr>
        </p:nvSpPr>
        <p:spPr>
          <a:xfrm>
            <a:off x="749448" y="624675"/>
            <a:ext cx="7505700" cy="35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b="1" dirty="0"/>
              <a:t>Caused By:	</a:t>
            </a:r>
            <a:r>
              <a:rPr lang="en" dirty="0"/>
              <a:t>mutation which affects Chromosome 11 of HBB (encodes </a:t>
            </a:r>
            <a:r>
              <a:rPr lang="en" dirty="0" smtClean="0"/>
              <a:t>beta </a:t>
            </a:r>
            <a:r>
              <a:rPr lang="en" dirty="0"/>
              <a:t>chain of hemoglobin)</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p>
        </p:txBody>
      </p:sp>
      <p:sp>
        <p:nvSpPr>
          <p:cNvPr id="142" name="Google Shape;142;p15"/>
          <p:cNvSpPr txBox="1"/>
          <p:nvPr/>
        </p:nvSpPr>
        <p:spPr>
          <a:xfrm>
            <a:off x="4623769" y="1579275"/>
            <a:ext cx="4017600" cy="27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libri"/>
                <a:ea typeface="Calibri"/>
                <a:cs typeface="Calibri"/>
                <a:sym typeface="Calibri"/>
              </a:rPr>
              <a:t>What is the result of this mutation?</a:t>
            </a:r>
            <a:endParaRPr b="1">
              <a:latin typeface="Calibri"/>
              <a:ea typeface="Calibri"/>
              <a:cs typeface="Calibri"/>
              <a:sym typeface="Calibri"/>
            </a:endParaRPr>
          </a:p>
          <a:p>
            <a:pPr marL="0" lvl="0" indent="0" algn="l" rtl="0">
              <a:spcBef>
                <a:spcPts val="0"/>
              </a:spcBef>
              <a:spcAft>
                <a:spcPts val="0"/>
              </a:spcAft>
              <a:buNone/>
            </a:pPr>
            <a:endParaRPr b="1" i="1">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Sickle cells de-oxygenate → form polymers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Rigid Polymers distort the cell (“sickle” shape)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dirty="0">
                <a:latin typeface="Calibri"/>
                <a:ea typeface="Calibri"/>
                <a:cs typeface="Calibri"/>
                <a:sym typeface="Calibri"/>
              </a:rPr>
              <a:t>Blockage of vessels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dirty="0">
                <a:latin typeface="Calibri"/>
                <a:ea typeface="Calibri"/>
                <a:cs typeface="Calibri"/>
                <a:sym typeface="Calibri"/>
              </a:rPr>
              <a:t>Infarcts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dirty="0">
                <a:latin typeface="Calibri"/>
                <a:ea typeface="Calibri"/>
                <a:cs typeface="Calibri"/>
                <a:sym typeface="Calibri"/>
              </a:rPr>
              <a:t>Lower Oxygen delivery to Tissues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3" name="Google Shape;143;p15"/>
          <p:cNvSpPr txBox="1"/>
          <p:nvPr/>
        </p:nvSpPr>
        <p:spPr>
          <a:xfrm>
            <a:off x="749446" y="2887282"/>
            <a:ext cx="4102200" cy="6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Fig. 7.14 </a:t>
            </a:r>
            <a:endParaRPr sz="1000" dirty="0">
              <a:latin typeface="Calibri"/>
              <a:ea typeface="Calibri"/>
              <a:cs typeface="Calibri"/>
              <a:sym typeface="Calibri"/>
            </a:endParaRPr>
          </a:p>
          <a:p>
            <a:pPr marL="0" lvl="0" indent="0" algn="l" rtl="0">
              <a:spcBef>
                <a:spcPts val="0"/>
              </a:spcBef>
              <a:spcAft>
                <a:spcPts val="0"/>
              </a:spcAft>
              <a:buNone/>
            </a:pPr>
            <a:r>
              <a:rPr lang="en" sz="1000" dirty="0">
                <a:latin typeface="Calibri"/>
                <a:ea typeface="Calibri"/>
                <a:cs typeface="Calibri"/>
                <a:sym typeface="Calibri"/>
              </a:rPr>
              <a:t>Victor Hoffbrand and Paul A.H. Moss. Essential Haematology. WILEY Blackmail. 2011.</a:t>
            </a:r>
            <a:endParaRPr sz="1000"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pic>
        <p:nvPicPr>
          <p:cNvPr id="144" name="Google Shape;144;p15"/>
          <p:cNvPicPr preferRelativeResize="0"/>
          <p:nvPr/>
        </p:nvPicPr>
        <p:blipFill>
          <a:blip r:embed="rId3">
            <a:alphaModFix/>
          </a:blip>
          <a:stretch>
            <a:fillRect/>
          </a:stretch>
        </p:blipFill>
        <p:spPr>
          <a:xfrm>
            <a:off x="749446" y="1713732"/>
            <a:ext cx="3602750" cy="119251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819150" y="7206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Increased </a:t>
            </a:r>
            <a:r>
              <a:rPr lang="en" sz="2400" b="1" dirty="0">
                <a:solidFill>
                  <a:srgbClr val="222222"/>
                </a:solidFill>
                <a:highlight>
                  <a:srgbClr val="FFFFFF"/>
                </a:highlight>
              </a:rPr>
              <a:t>γ-globin expression: Could it be a solution?</a:t>
            </a:r>
            <a:endParaRPr/>
          </a:p>
        </p:txBody>
      </p:sp>
      <p:sp>
        <p:nvSpPr>
          <p:cNvPr id="157" name="Google Shape;157;p17"/>
          <p:cNvSpPr txBox="1">
            <a:spLocks noGrp="1"/>
          </p:cNvSpPr>
          <p:nvPr>
            <p:ph type="body" idx="1"/>
          </p:nvPr>
        </p:nvSpPr>
        <p:spPr>
          <a:xfrm>
            <a:off x="819150" y="1474379"/>
            <a:ext cx="7505700" cy="28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Hereditary Persistence of Fetal Hemoglobin (HPFH): </a:t>
            </a:r>
            <a:endParaRPr sz="1800" b="1"/>
          </a:p>
          <a:p>
            <a:pPr marL="457200" lvl="0" indent="-342900" algn="l" rtl="0">
              <a:spcBef>
                <a:spcPts val="1600"/>
              </a:spcBef>
              <a:spcAft>
                <a:spcPts val="0"/>
              </a:spcAft>
              <a:buSzPts val="1800"/>
              <a:buChar char="-"/>
            </a:pPr>
            <a:r>
              <a:rPr lang="en" sz="1800" dirty="0"/>
              <a:t>Fetal hemoglobin present after </a:t>
            </a:r>
            <a:r>
              <a:rPr lang="en" sz="1800" b="1" dirty="0"/>
              <a:t>developmental switch</a:t>
            </a:r>
            <a:endParaRPr sz="1800" b="1"/>
          </a:p>
          <a:p>
            <a:pPr marL="457200" lvl="0" indent="-342900" algn="l" rtl="0">
              <a:spcBef>
                <a:spcPts val="0"/>
              </a:spcBef>
              <a:spcAft>
                <a:spcPts val="0"/>
              </a:spcAft>
              <a:buSzPts val="1800"/>
              <a:buChar char="-"/>
            </a:pPr>
            <a:r>
              <a:rPr lang="en" sz="1800" b="1" dirty="0"/>
              <a:t>Reduced </a:t>
            </a:r>
            <a:r>
              <a:rPr lang="en" sz="1800" dirty="0"/>
              <a:t>symptoms of SCD → increased expression of fetal hemoglobin </a:t>
            </a:r>
            <a:r>
              <a:rPr lang="en" sz="1400" dirty="0"/>
              <a:t>(</a:t>
            </a:r>
            <a:r>
              <a:rPr lang="en" sz="1400" b="1" dirty="0">
                <a:solidFill>
                  <a:srgbClr val="222222"/>
                </a:solidFill>
                <a:highlight>
                  <a:srgbClr val="FFFFFF"/>
                </a:highlight>
                <a:latin typeface="Nunito"/>
                <a:ea typeface="Nunito"/>
                <a:cs typeface="Nunito"/>
                <a:sym typeface="Nunito"/>
              </a:rPr>
              <a:t>γ-globin)</a:t>
            </a:r>
            <a:endParaRPr sz="1400" b="1">
              <a:solidFill>
                <a:srgbClr val="222222"/>
              </a:solidFill>
              <a:highlight>
                <a:srgbClr val="FFFFFF"/>
              </a:highlight>
              <a:latin typeface="Nunito"/>
              <a:ea typeface="Nunito"/>
              <a:cs typeface="Nunito"/>
              <a:sym typeface="Nunito"/>
            </a:endParaRPr>
          </a:p>
          <a:p>
            <a:pPr marL="457200" lvl="0" indent="-317500" algn="l" rtl="0">
              <a:spcBef>
                <a:spcPts val="0"/>
              </a:spcBef>
              <a:spcAft>
                <a:spcPts val="0"/>
              </a:spcAft>
              <a:buClr>
                <a:srgbClr val="222222"/>
              </a:buClr>
              <a:buSzPts val="1400"/>
              <a:buFont typeface="Nunito"/>
              <a:buChar char="-"/>
            </a:pPr>
            <a:r>
              <a:rPr lang="en" sz="1400" b="1" dirty="0">
                <a:solidFill>
                  <a:srgbClr val="222222"/>
                </a:solidFill>
                <a:highlight>
                  <a:srgbClr val="FFFFFF"/>
                </a:highlight>
                <a:latin typeface="Nunito"/>
                <a:ea typeface="Nunito"/>
                <a:cs typeface="Nunito"/>
                <a:sym typeface="Nunito"/>
              </a:rPr>
              <a:t>Point Mutations in the promoters of γ-globin genes</a:t>
            </a:r>
            <a:endParaRPr sz="1400" b="1">
              <a:solidFill>
                <a:srgbClr val="222222"/>
              </a:solidFill>
              <a:highlight>
                <a:srgbClr val="FFFFFF"/>
              </a:highlight>
              <a:latin typeface="Nunito"/>
              <a:ea typeface="Nunito"/>
              <a:cs typeface="Nunito"/>
              <a:sym typeface="Nunito"/>
            </a:endParaRPr>
          </a:p>
          <a:p>
            <a:pPr marL="0" lvl="0" indent="0" algn="l" rtl="0">
              <a:spcBef>
                <a:spcPts val="1600"/>
              </a:spcBef>
              <a:spcAft>
                <a:spcPts val="0"/>
              </a:spcAft>
              <a:buNone/>
            </a:pPr>
            <a:endParaRPr sz="1400" b="1">
              <a:solidFill>
                <a:srgbClr val="222222"/>
              </a:solidFill>
              <a:highlight>
                <a:srgbClr val="FFFFFF"/>
              </a:highlight>
              <a:latin typeface="Nunito"/>
              <a:ea typeface="Nunito"/>
              <a:cs typeface="Nunito"/>
              <a:sym typeface="Nunito"/>
            </a:endParaRPr>
          </a:p>
          <a:p>
            <a:pPr marL="0" lvl="0" indent="0" algn="ctr" rtl="0">
              <a:spcBef>
                <a:spcPts val="1600"/>
              </a:spcBef>
              <a:spcAft>
                <a:spcPts val="0"/>
              </a:spcAft>
              <a:buNone/>
            </a:pPr>
            <a:r>
              <a:rPr lang="en" sz="1400" b="1" dirty="0">
                <a:solidFill>
                  <a:srgbClr val="222222"/>
                </a:solidFill>
                <a:highlight>
                  <a:srgbClr val="FFFFFF"/>
                </a:highlight>
                <a:latin typeface="Nunito"/>
                <a:ea typeface="Nunito"/>
                <a:cs typeface="Nunito"/>
                <a:sym typeface="Nunito"/>
              </a:rPr>
              <a:t>Promoters of γ-globin genes </a:t>
            </a:r>
            <a:r>
              <a:rPr lang="en" sz="1400" b="1" i="1" dirty="0">
                <a:solidFill>
                  <a:srgbClr val="222222"/>
                </a:solidFill>
                <a:highlight>
                  <a:srgbClr val="FFFFFF"/>
                </a:highlight>
                <a:latin typeface="Nunito"/>
                <a:ea typeface="Nunito"/>
                <a:cs typeface="Nunito"/>
                <a:sym typeface="Nunito"/>
              </a:rPr>
              <a:t>interact </a:t>
            </a:r>
            <a:r>
              <a:rPr lang="en" sz="1400" b="1" dirty="0">
                <a:solidFill>
                  <a:srgbClr val="222222"/>
                </a:solidFill>
                <a:highlight>
                  <a:srgbClr val="FFFFFF"/>
                </a:highlight>
                <a:latin typeface="Nunito"/>
                <a:ea typeface="Nunito"/>
                <a:cs typeface="Nunito"/>
                <a:sym typeface="Nunito"/>
              </a:rPr>
              <a:t>with factors that </a:t>
            </a:r>
            <a:r>
              <a:rPr lang="en" sz="1400" b="1" u="sng" dirty="0">
                <a:solidFill>
                  <a:srgbClr val="222222"/>
                </a:solidFill>
                <a:highlight>
                  <a:srgbClr val="FFFFFF"/>
                </a:highlight>
                <a:latin typeface="Nunito"/>
                <a:ea typeface="Nunito"/>
                <a:cs typeface="Nunito"/>
                <a:sym typeface="Nunito"/>
              </a:rPr>
              <a:t>repress/silence</a:t>
            </a:r>
            <a:r>
              <a:rPr lang="en" sz="1400" b="1" dirty="0">
                <a:solidFill>
                  <a:srgbClr val="222222"/>
                </a:solidFill>
                <a:highlight>
                  <a:srgbClr val="FFFFFF"/>
                </a:highlight>
                <a:latin typeface="Nunito"/>
                <a:ea typeface="Nunito"/>
                <a:cs typeface="Nunito"/>
                <a:sym typeface="Nunito"/>
              </a:rPr>
              <a:t> expression!</a:t>
            </a:r>
            <a:endParaRPr sz="1400" b="1">
              <a:solidFill>
                <a:srgbClr val="222222"/>
              </a:solidFill>
              <a:highlight>
                <a:srgbClr val="FFFFFF"/>
              </a:highlight>
              <a:latin typeface="Nunito"/>
              <a:ea typeface="Nunito"/>
              <a:cs typeface="Nunito"/>
              <a:sym typeface="Nunito"/>
            </a:endParaRPr>
          </a:p>
          <a:p>
            <a:pPr marL="0" lvl="0" indent="0" algn="l" rtl="0">
              <a:spcBef>
                <a:spcPts val="1600"/>
              </a:spcBef>
              <a:spcAft>
                <a:spcPts val="0"/>
              </a:spcAft>
              <a:buNone/>
            </a:pPr>
            <a:endParaRPr sz="1400" b="1">
              <a:solidFill>
                <a:srgbClr val="222222"/>
              </a:solidFill>
              <a:highlight>
                <a:srgbClr val="FFFFFF"/>
              </a:highlight>
              <a:latin typeface="Nunito"/>
              <a:ea typeface="Nunito"/>
              <a:cs typeface="Nunito"/>
              <a:sym typeface="Nunito"/>
            </a:endParaRPr>
          </a:p>
          <a:p>
            <a:pPr marL="0" lvl="0" indent="0" algn="l" rtl="0">
              <a:spcBef>
                <a:spcPts val="1600"/>
              </a:spcBef>
              <a:spcAft>
                <a:spcPts val="0"/>
              </a:spcAft>
              <a:buNone/>
            </a:pPr>
            <a:endParaRPr sz="1400" b="1">
              <a:solidFill>
                <a:srgbClr val="222222"/>
              </a:solidFill>
              <a:highlight>
                <a:srgbClr val="FFFFFF"/>
              </a:highlight>
              <a:latin typeface="Nunito"/>
              <a:ea typeface="Nunito"/>
              <a:cs typeface="Nunito"/>
              <a:sym typeface="Nunito"/>
            </a:endParaRPr>
          </a:p>
          <a:p>
            <a:pPr marL="0" lvl="0" indent="0" algn="ctr" rtl="0">
              <a:spcBef>
                <a:spcPts val="1600"/>
              </a:spcBef>
              <a:spcAft>
                <a:spcPts val="1600"/>
              </a:spcAft>
              <a:buNone/>
            </a:pPr>
            <a:endParaRPr sz="1400" b="1">
              <a:solidFill>
                <a:srgbClr val="222222"/>
              </a:solidFill>
              <a:highlight>
                <a:srgbClr val="FFFFFF"/>
              </a:highlight>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19150" y="5221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LRF/ZBTBTA </a:t>
            </a:r>
            <a:r>
              <a:rPr lang="mr-IN" dirty="0" smtClean="0"/>
              <a:t>–</a:t>
            </a:r>
            <a:r>
              <a:rPr lang="en-US" dirty="0" smtClean="0"/>
              <a:t> A </a:t>
            </a:r>
            <a:r>
              <a:rPr lang="en" dirty="0" smtClean="0"/>
              <a:t>Repressor </a:t>
            </a:r>
            <a:r>
              <a:rPr lang="en" dirty="0"/>
              <a:t>of </a:t>
            </a:r>
            <a:r>
              <a:rPr lang="en" b="1" dirty="0">
                <a:solidFill>
                  <a:srgbClr val="222222"/>
                </a:solidFill>
                <a:highlight>
                  <a:srgbClr val="FFFFFF"/>
                </a:highlight>
              </a:rPr>
              <a:t>γ- globin</a:t>
            </a:r>
            <a:r>
              <a:rPr lang="en" dirty="0"/>
              <a:t> </a:t>
            </a:r>
            <a:endParaRPr/>
          </a:p>
        </p:txBody>
      </p:sp>
      <p:pic>
        <p:nvPicPr>
          <p:cNvPr id="163" name="Google Shape;163;p18"/>
          <p:cNvPicPr preferRelativeResize="0"/>
          <p:nvPr/>
        </p:nvPicPr>
        <p:blipFill>
          <a:blip r:embed="rId3">
            <a:alphaModFix/>
          </a:blip>
          <a:stretch>
            <a:fillRect/>
          </a:stretch>
        </p:blipFill>
        <p:spPr>
          <a:xfrm>
            <a:off x="4679275" y="1499325"/>
            <a:ext cx="4143499" cy="2939400"/>
          </a:xfrm>
          <a:prstGeom prst="rect">
            <a:avLst/>
          </a:prstGeom>
          <a:noFill/>
          <a:ln>
            <a:noFill/>
          </a:ln>
        </p:spPr>
      </p:pic>
      <p:sp>
        <p:nvSpPr>
          <p:cNvPr id="164" name="Google Shape;164;p18"/>
          <p:cNvSpPr txBox="1"/>
          <p:nvPr/>
        </p:nvSpPr>
        <p:spPr>
          <a:xfrm>
            <a:off x="412975" y="1476725"/>
            <a:ext cx="4442700" cy="32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r>
              <a:rPr lang="en" sz="1800" b="1" i="1" u="sng" dirty="0">
                <a:latin typeface="Calibri"/>
                <a:ea typeface="Calibri"/>
                <a:cs typeface="Calibri"/>
                <a:sym typeface="Calibri"/>
              </a:rPr>
              <a:t>LRF/ZBTB7A: </a:t>
            </a:r>
            <a:endParaRPr sz="1800" b="1" i="1" u="sng"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Not as studied</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Works independently </a:t>
            </a:r>
            <a:r>
              <a:rPr lang="en" sz="1800" dirty="0" smtClean="0">
                <a:latin typeface="Calibri"/>
                <a:ea typeface="Calibri"/>
                <a:cs typeface="Calibri"/>
                <a:sym typeface="Calibri"/>
              </a:rPr>
              <a:t>o</a:t>
            </a:r>
            <a:r>
              <a:rPr lang="en-US" sz="1800" dirty="0" smtClean="0">
                <a:latin typeface="Calibri"/>
                <a:ea typeface="Calibri"/>
                <a:cs typeface="Calibri"/>
                <a:sym typeface="Calibri"/>
              </a:rPr>
              <a:t>f other repressors</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Recruits NuRD Complex</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lvl="0"/>
            <a:r>
              <a:rPr lang="en" dirty="0">
                <a:solidFill>
                  <a:srgbClr val="FF0000"/>
                </a:solidFill>
                <a:latin typeface="Calibri"/>
                <a:ea typeface="Calibri"/>
                <a:cs typeface="Calibri"/>
                <a:sym typeface="Calibri"/>
              </a:rPr>
              <a:t>REGULATION </a:t>
            </a:r>
            <a:r>
              <a:rPr lang="en" dirty="0" smtClean="0">
                <a:solidFill>
                  <a:srgbClr val="FF0000"/>
                </a:solidFill>
                <a:latin typeface="Calibri"/>
                <a:ea typeface="Calibri"/>
                <a:cs typeface="Calibri"/>
                <a:sym typeface="Calibri"/>
              </a:rPr>
              <a:t>o</a:t>
            </a:r>
            <a:r>
              <a:rPr lang="en-US" dirty="0" smtClean="0">
                <a:solidFill>
                  <a:srgbClr val="FF0000"/>
                </a:solidFill>
                <a:latin typeface="Calibri"/>
                <a:ea typeface="Calibri"/>
                <a:cs typeface="Calibri"/>
                <a:sym typeface="Calibri"/>
              </a:rPr>
              <a:t>f LRF/ZBTB7A can lead </a:t>
            </a:r>
            <a:r>
              <a:rPr lang="en-US" dirty="0" smtClean="0">
                <a:solidFill>
                  <a:srgbClr val="FF0000"/>
                </a:solidFill>
                <a:latin typeface="Calibri" charset="0"/>
                <a:ea typeface="Calibri" charset="0"/>
                <a:cs typeface="Calibri" charset="0"/>
                <a:sym typeface="Calibri"/>
              </a:rPr>
              <a:t>to more</a:t>
            </a:r>
            <a:r>
              <a:rPr lang="en" b="1" dirty="0">
                <a:solidFill>
                  <a:srgbClr val="222222"/>
                </a:solidFill>
                <a:highlight>
                  <a:srgbClr val="FFFFFF"/>
                </a:highlight>
                <a:latin typeface="Calibri" charset="0"/>
                <a:ea typeface="Calibri" charset="0"/>
                <a:cs typeface="Calibri" charset="0"/>
              </a:rPr>
              <a:t> </a:t>
            </a:r>
            <a:r>
              <a:rPr lang="en" dirty="0">
                <a:solidFill>
                  <a:srgbClr val="FF0000"/>
                </a:solidFill>
                <a:highlight>
                  <a:srgbClr val="FFFFFF"/>
                </a:highlight>
                <a:latin typeface="Calibri" charset="0"/>
                <a:ea typeface="Calibri" charset="0"/>
                <a:cs typeface="Calibri" charset="0"/>
              </a:rPr>
              <a:t>γ- </a:t>
            </a:r>
            <a:r>
              <a:rPr lang="en" dirty="0" smtClean="0">
                <a:solidFill>
                  <a:srgbClr val="FF0000"/>
                </a:solidFill>
                <a:highlight>
                  <a:srgbClr val="FFFFFF"/>
                </a:highlight>
                <a:latin typeface="Calibri" charset="0"/>
                <a:ea typeface="Calibri" charset="0"/>
                <a:cs typeface="Calibri" charset="0"/>
              </a:rPr>
              <a:t>globin</a:t>
            </a:r>
            <a:endParaRPr lang="en-US" dirty="0" smtClean="0">
              <a:solidFill>
                <a:srgbClr val="FF0000"/>
              </a:solidFill>
              <a:highlight>
                <a:srgbClr val="FFFFFF"/>
              </a:highlight>
              <a:latin typeface="Calibri" charset="0"/>
              <a:ea typeface="Calibri" charset="0"/>
              <a:cs typeface="Calibri" charset="0"/>
            </a:endParaRPr>
          </a:p>
          <a:p>
            <a:pPr lvl="0"/>
            <a:endParaRPr lang="en-US" dirty="0">
              <a:solidFill>
                <a:srgbClr val="FF0000"/>
              </a:solidFill>
              <a:highlight>
                <a:srgbClr val="FFFFFF"/>
              </a:highlight>
              <a:latin typeface="Calibri" charset="0"/>
              <a:ea typeface="Calibri" charset="0"/>
              <a:cs typeface="Calibri" charset="0"/>
              <a:sym typeface="Calibri"/>
            </a:endParaRPr>
          </a:p>
          <a:p>
            <a:pPr lvl="0"/>
            <a:r>
              <a:rPr lang="en-US" dirty="0" smtClean="0">
                <a:solidFill>
                  <a:srgbClr val="FF0000"/>
                </a:solidFill>
                <a:highlight>
                  <a:srgbClr val="FFFFFF"/>
                </a:highlight>
                <a:latin typeface="Calibri" charset="0"/>
                <a:ea typeface="Calibri" charset="0"/>
                <a:cs typeface="Calibri" charset="0"/>
                <a:sym typeface="Calibri"/>
              </a:rPr>
              <a:t>Regulation by KLF1!</a:t>
            </a:r>
            <a:r>
              <a:rPr lang="en-US" dirty="0" smtClean="0">
                <a:solidFill>
                  <a:srgbClr val="FF0000"/>
                </a:solidFill>
                <a:latin typeface="Calibri" charset="0"/>
                <a:ea typeface="Calibri" charset="0"/>
                <a:cs typeface="Calibri" charset="0"/>
                <a:sym typeface="Calibri"/>
              </a:rPr>
              <a:t> </a:t>
            </a:r>
            <a:endParaRPr dirty="0">
              <a:solidFill>
                <a:srgbClr val="FF0000"/>
              </a:solidFill>
              <a:latin typeface="Calibri" charset="0"/>
              <a:ea typeface="Calibri" charset="0"/>
              <a:cs typeface="Calibri" charset="0"/>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2" name="Oval 1"/>
          <p:cNvSpPr/>
          <p:nvPr/>
        </p:nvSpPr>
        <p:spPr>
          <a:xfrm>
            <a:off x="6390289" y="1923394"/>
            <a:ext cx="1082566" cy="420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663559" y="1979711"/>
            <a:ext cx="704193" cy="307777"/>
          </a:xfrm>
          <a:prstGeom prst="rect">
            <a:avLst/>
          </a:prstGeom>
          <a:noFill/>
        </p:spPr>
        <p:txBody>
          <a:bodyPr wrap="square" rtlCol="0">
            <a:spAutoFit/>
          </a:bodyPr>
          <a:lstStyle/>
          <a:p>
            <a:r>
              <a:rPr lang="en-US" dirty="0" smtClean="0"/>
              <a:t>LRF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45" y="1791531"/>
            <a:ext cx="8114644" cy="1119836"/>
          </a:xfrm>
        </p:spPr>
        <p:txBody>
          <a:bodyPr/>
          <a:lstStyle/>
          <a:p>
            <a:r>
              <a:rPr lang="en-US" sz="2400" dirty="0" smtClean="0">
                <a:solidFill>
                  <a:srgbClr val="002060"/>
                </a:solidFill>
              </a:rPr>
              <a:t>Does a Knockdown of KLF1 affect the expression levels of LRF/ZBTB7A and </a:t>
            </a:r>
            <a:r>
              <a:rPr lang="en" sz="2400" b="1" dirty="0">
                <a:solidFill>
                  <a:srgbClr val="002060"/>
                </a:solidFill>
                <a:highlight>
                  <a:srgbClr val="FFFFFF"/>
                </a:highlight>
              </a:rPr>
              <a:t>γ- </a:t>
            </a:r>
            <a:r>
              <a:rPr lang="en" sz="2400" b="1" dirty="0" smtClean="0">
                <a:solidFill>
                  <a:srgbClr val="002060"/>
                </a:solidFill>
                <a:highlight>
                  <a:srgbClr val="FFFFFF"/>
                </a:highlight>
              </a:rPr>
              <a:t>globin</a:t>
            </a:r>
            <a:r>
              <a:rPr lang="en-US" dirty="0">
                <a:highlight>
                  <a:srgbClr val="FFFFFF"/>
                </a:highlight>
              </a:rPr>
              <a:t>?</a:t>
            </a:r>
            <a:endParaRPr lang="en-US" dirty="0"/>
          </a:p>
        </p:txBody>
      </p:sp>
    </p:spTree>
    <p:extLst>
      <p:ext uri="{BB962C8B-B14F-4D97-AF65-F5344CB8AC3E}">
        <p14:creationId xmlns:p14="http://schemas.microsoft.com/office/powerpoint/2010/main" val="2104502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819150" y="520200"/>
            <a:ext cx="7505700" cy="6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Experiment Rundown</a:t>
            </a:r>
            <a:endParaRPr/>
          </a:p>
        </p:txBody>
      </p:sp>
      <p:sp>
        <p:nvSpPr>
          <p:cNvPr id="177" name="Google Shape;177;p20"/>
          <p:cNvSpPr txBox="1">
            <a:spLocks noGrp="1"/>
          </p:cNvSpPr>
          <p:nvPr>
            <p:ph type="body" idx="1"/>
          </p:nvPr>
        </p:nvSpPr>
        <p:spPr>
          <a:xfrm>
            <a:off x="819150" y="1188900"/>
            <a:ext cx="7505700" cy="324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457200" lvl="0" indent="-342900" algn="l" rtl="0">
              <a:spcBef>
                <a:spcPts val="1600"/>
              </a:spcBef>
              <a:spcAft>
                <a:spcPts val="0"/>
              </a:spcAft>
              <a:buSzPts val="1800"/>
              <a:buAutoNum type="arabicPeriod"/>
            </a:pPr>
            <a:r>
              <a:rPr lang="en" sz="1800" b="1" dirty="0"/>
              <a:t>Knockdown of KLF1 (achieved by Lentiviral Infection)</a:t>
            </a:r>
            <a:endParaRPr sz="1800" b="1" dirty="0"/>
          </a:p>
          <a:p>
            <a:pPr marL="0" lvl="0" indent="0" algn="l" rtl="0">
              <a:spcBef>
                <a:spcPts val="1600"/>
              </a:spcBef>
              <a:spcAft>
                <a:spcPts val="0"/>
              </a:spcAft>
              <a:buNone/>
            </a:pPr>
            <a:endParaRPr sz="1800" b="1" dirty="0"/>
          </a:p>
          <a:p>
            <a:pPr marL="457200" lvl="0" indent="-342900" algn="l" rtl="0">
              <a:spcBef>
                <a:spcPts val="1600"/>
              </a:spcBef>
              <a:spcAft>
                <a:spcPts val="0"/>
              </a:spcAft>
              <a:buSzPts val="1800"/>
              <a:buAutoNum type="arabicPeriod"/>
            </a:pPr>
            <a:r>
              <a:rPr lang="en" sz="1800" b="1" dirty="0"/>
              <a:t>qRT-PCR to measure expressions levels in:</a:t>
            </a:r>
            <a:endParaRPr sz="1800" b="1" dirty="0"/>
          </a:p>
          <a:p>
            <a:pPr marL="457200" lvl="0" indent="-342900" algn="l" rtl="0">
              <a:spcBef>
                <a:spcPts val="0"/>
              </a:spcBef>
              <a:spcAft>
                <a:spcPts val="0"/>
              </a:spcAft>
              <a:buSzPts val="1800"/>
              <a:buChar char="-"/>
            </a:pPr>
            <a:r>
              <a:rPr lang="en" sz="1800" b="1" dirty="0"/>
              <a:t>KLF1, LRF/ZBTB7A, </a:t>
            </a:r>
            <a:r>
              <a:rPr lang="en" sz="1800" b="1" dirty="0">
                <a:solidFill>
                  <a:srgbClr val="222222"/>
                </a:solidFill>
                <a:highlight>
                  <a:schemeClr val="dk1"/>
                </a:highlight>
              </a:rPr>
              <a:t>γ- globin</a:t>
            </a:r>
            <a:endParaRPr sz="1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429700" y="375550"/>
            <a:ext cx="5157000" cy="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Lentiviral Knockdown of KLF1</a:t>
            </a:r>
            <a:endParaRPr sz="1800"/>
          </a:p>
        </p:txBody>
      </p:sp>
      <p:sp>
        <p:nvSpPr>
          <p:cNvPr id="190" name="Google Shape;190;p22"/>
          <p:cNvSpPr/>
          <p:nvPr/>
        </p:nvSpPr>
        <p:spPr>
          <a:xfrm>
            <a:off x="1181800" y="872925"/>
            <a:ext cx="1020600" cy="8595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
        <p:nvSpPr>
          <p:cNvPr id="191" name="Google Shape;191;p22"/>
          <p:cNvSpPr/>
          <p:nvPr/>
        </p:nvSpPr>
        <p:spPr>
          <a:xfrm>
            <a:off x="5953925" y="872925"/>
            <a:ext cx="1020600" cy="8595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txBox="1"/>
          <p:nvPr/>
        </p:nvSpPr>
        <p:spPr>
          <a:xfrm>
            <a:off x="2229300" y="940075"/>
            <a:ext cx="1665300" cy="5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Normalized control: Scramble</a:t>
            </a:r>
            <a:endParaRPr>
              <a:latin typeface="Calibri"/>
              <a:ea typeface="Calibri"/>
              <a:cs typeface="Calibri"/>
              <a:sym typeface="Calibri"/>
            </a:endParaRPr>
          </a:p>
        </p:txBody>
      </p:sp>
      <p:sp>
        <p:nvSpPr>
          <p:cNvPr id="193" name="Google Shape;193;p22"/>
          <p:cNvSpPr txBox="1"/>
          <p:nvPr/>
        </p:nvSpPr>
        <p:spPr>
          <a:xfrm>
            <a:off x="7104200" y="1007225"/>
            <a:ext cx="1342800" cy="5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K1V1 knockdown</a:t>
            </a:r>
            <a:endParaRPr>
              <a:latin typeface="Calibri"/>
              <a:ea typeface="Calibri"/>
              <a:cs typeface="Calibri"/>
              <a:sym typeface="Calibri"/>
            </a:endParaRPr>
          </a:p>
        </p:txBody>
      </p:sp>
      <p:cxnSp>
        <p:nvCxnSpPr>
          <p:cNvPr id="194" name="Google Shape;194;p22"/>
          <p:cNvCxnSpPr>
            <a:stCxn id="190" idx="4"/>
          </p:cNvCxnSpPr>
          <p:nvPr/>
        </p:nvCxnSpPr>
        <p:spPr>
          <a:xfrm>
            <a:off x="1692100" y="1732425"/>
            <a:ext cx="27000" cy="416400"/>
          </a:xfrm>
          <a:prstGeom prst="straightConnector1">
            <a:avLst/>
          </a:prstGeom>
          <a:noFill/>
          <a:ln w="9525" cap="flat" cmpd="sng">
            <a:solidFill>
              <a:schemeClr val="dk2"/>
            </a:solidFill>
            <a:prstDash val="solid"/>
            <a:round/>
            <a:headEnd type="none" w="med" len="med"/>
            <a:tailEnd type="triangle" w="med" len="med"/>
          </a:ln>
        </p:spPr>
      </p:cxnSp>
      <p:cxnSp>
        <p:nvCxnSpPr>
          <p:cNvPr id="195" name="Google Shape;195;p22"/>
          <p:cNvCxnSpPr/>
          <p:nvPr/>
        </p:nvCxnSpPr>
        <p:spPr>
          <a:xfrm>
            <a:off x="6450725" y="1732425"/>
            <a:ext cx="27000" cy="416400"/>
          </a:xfrm>
          <a:prstGeom prst="straightConnector1">
            <a:avLst/>
          </a:prstGeom>
          <a:noFill/>
          <a:ln w="9525" cap="flat" cmpd="sng">
            <a:solidFill>
              <a:schemeClr val="dk2"/>
            </a:solidFill>
            <a:prstDash val="solid"/>
            <a:round/>
            <a:headEnd type="none" w="med" len="med"/>
            <a:tailEnd type="triangle" w="med" len="med"/>
          </a:ln>
        </p:spPr>
      </p:cxnSp>
      <p:sp>
        <p:nvSpPr>
          <p:cNvPr id="196" name="Google Shape;196;p22"/>
          <p:cNvSpPr/>
          <p:nvPr/>
        </p:nvSpPr>
        <p:spPr>
          <a:xfrm>
            <a:off x="872950" y="2148825"/>
            <a:ext cx="1665300" cy="141000"/>
          </a:xfrm>
          <a:prstGeom prst="donut">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p:nvPr/>
        </p:nvSpPr>
        <p:spPr>
          <a:xfrm>
            <a:off x="5586700" y="2148825"/>
            <a:ext cx="1665300" cy="141000"/>
          </a:xfrm>
          <a:prstGeom prst="donut">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txBox="1"/>
          <p:nvPr/>
        </p:nvSpPr>
        <p:spPr>
          <a:xfrm>
            <a:off x="2309950" y="1987425"/>
            <a:ext cx="26859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		293T packaging cells </a:t>
            </a:r>
            <a:endParaRPr>
              <a:latin typeface="Calibri"/>
              <a:ea typeface="Calibri"/>
              <a:cs typeface="Calibri"/>
              <a:sym typeface="Calibri"/>
            </a:endParaRPr>
          </a:p>
        </p:txBody>
      </p:sp>
      <p:pic>
        <p:nvPicPr>
          <p:cNvPr id="199" name="Google Shape;199;p22"/>
          <p:cNvPicPr preferRelativeResize="0"/>
          <p:nvPr/>
        </p:nvPicPr>
        <p:blipFill>
          <a:blip r:embed="rId3">
            <a:alphaModFix/>
          </a:blip>
          <a:stretch>
            <a:fillRect/>
          </a:stretch>
        </p:blipFill>
        <p:spPr>
          <a:xfrm>
            <a:off x="1106638" y="2706225"/>
            <a:ext cx="1170913" cy="859500"/>
          </a:xfrm>
          <a:prstGeom prst="rect">
            <a:avLst/>
          </a:prstGeom>
          <a:noFill/>
          <a:ln>
            <a:noFill/>
          </a:ln>
        </p:spPr>
      </p:pic>
      <p:pic>
        <p:nvPicPr>
          <p:cNvPr id="200" name="Google Shape;200;p22"/>
          <p:cNvPicPr preferRelativeResize="0"/>
          <p:nvPr/>
        </p:nvPicPr>
        <p:blipFill>
          <a:blip r:embed="rId3">
            <a:alphaModFix/>
          </a:blip>
          <a:stretch>
            <a:fillRect/>
          </a:stretch>
        </p:blipFill>
        <p:spPr>
          <a:xfrm>
            <a:off x="5899025" y="2706217"/>
            <a:ext cx="1170900" cy="859483"/>
          </a:xfrm>
          <a:prstGeom prst="rect">
            <a:avLst/>
          </a:prstGeom>
          <a:noFill/>
          <a:ln>
            <a:noFill/>
          </a:ln>
        </p:spPr>
      </p:pic>
      <p:cxnSp>
        <p:nvCxnSpPr>
          <p:cNvPr id="201" name="Google Shape;201;p22"/>
          <p:cNvCxnSpPr>
            <a:stCxn id="196" idx="4"/>
            <a:endCxn id="199" idx="0"/>
          </p:cNvCxnSpPr>
          <p:nvPr/>
        </p:nvCxnSpPr>
        <p:spPr>
          <a:xfrm flipH="1">
            <a:off x="1692100" y="2289825"/>
            <a:ext cx="13500" cy="416400"/>
          </a:xfrm>
          <a:prstGeom prst="straightConnector1">
            <a:avLst/>
          </a:prstGeom>
          <a:noFill/>
          <a:ln w="9525" cap="flat" cmpd="sng">
            <a:solidFill>
              <a:schemeClr val="dk2"/>
            </a:solidFill>
            <a:prstDash val="solid"/>
            <a:round/>
            <a:headEnd type="none" w="med" len="med"/>
            <a:tailEnd type="triangle" w="med" len="med"/>
          </a:ln>
        </p:spPr>
      </p:cxnSp>
      <p:cxnSp>
        <p:nvCxnSpPr>
          <p:cNvPr id="202" name="Google Shape;202;p22"/>
          <p:cNvCxnSpPr/>
          <p:nvPr/>
        </p:nvCxnSpPr>
        <p:spPr>
          <a:xfrm flipH="1">
            <a:off x="6477725" y="2363550"/>
            <a:ext cx="13500" cy="416400"/>
          </a:xfrm>
          <a:prstGeom prst="straightConnector1">
            <a:avLst/>
          </a:prstGeom>
          <a:noFill/>
          <a:ln w="9525" cap="flat" cmpd="sng">
            <a:solidFill>
              <a:schemeClr val="dk2"/>
            </a:solidFill>
            <a:prstDash val="solid"/>
            <a:round/>
            <a:headEnd type="none" w="med" len="med"/>
            <a:tailEnd type="triangle" w="med" len="med"/>
          </a:ln>
        </p:spPr>
      </p:cxnSp>
      <p:sp>
        <p:nvSpPr>
          <p:cNvPr id="203" name="Google Shape;203;p22"/>
          <p:cNvSpPr txBox="1"/>
          <p:nvPr/>
        </p:nvSpPr>
        <p:spPr>
          <a:xfrm>
            <a:off x="2637938" y="2799875"/>
            <a:ext cx="2900700" cy="5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	Collect virus particles</a:t>
            </a:r>
            <a:endParaRPr>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      (use about 6 viruses to infect)</a:t>
            </a:r>
            <a:endParaRPr>
              <a:latin typeface="Calibri"/>
              <a:ea typeface="Calibri"/>
              <a:cs typeface="Calibri"/>
              <a:sym typeface="Calibri"/>
            </a:endParaRPr>
          </a:p>
        </p:txBody>
      </p:sp>
      <p:sp>
        <p:nvSpPr>
          <p:cNvPr id="204" name="Google Shape;204;p22"/>
          <p:cNvSpPr/>
          <p:nvPr/>
        </p:nvSpPr>
        <p:spPr>
          <a:xfrm>
            <a:off x="872950" y="3912775"/>
            <a:ext cx="1665300" cy="141000"/>
          </a:xfrm>
          <a:prstGeom prst="donut">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5651825" y="3912775"/>
            <a:ext cx="1665300" cy="141000"/>
          </a:xfrm>
          <a:prstGeom prst="donut">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1275800" y="3934850"/>
            <a:ext cx="147600" cy="11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1423400" y="3843288"/>
            <a:ext cx="147600" cy="11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a:off x="1618300" y="3843300"/>
            <a:ext cx="147600" cy="11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a:off x="1813200" y="3923875"/>
            <a:ext cx="147600" cy="11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1544500" y="3923875"/>
            <a:ext cx="147600" cy="11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2008100" y="3923875"/>
            <a:ext cx="147600" cy="11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6070125" y="3923875"/>
            <a:ext cx="147600" cy="118800"/>
          </a:xfrm>
          <a:prstGeom prst="triangle">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6217725" y="3923875"/>
            <a:ext cx="147600" cy="118800"/>
          </a:xfrm>
          <a:prstGeom prst="triangle">
            <a:avLst>
              <a:gd name="adj" fmla="val 10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6410675" y="3923875"/>
            <a:ext cx="147600" cy="118800"/>
          </a:xfrm>
          <a:prstGeom prst="triangle">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p:nvPr/>
        </p:nvSpPr>
        <p:spPr>
          <a:xfrm>
            <a:off x="6603625" y="3923875"/>
            <a:ext cx="147600" cy="118800"/>
          </a:xfrm>
          <a:prstGeom prst="triangle">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6796575" y="3923875"/>
            <a:ext cx="147600" cy="118800"/>
          </a:xfrm>
          <a:prstGeom prst="triangle">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txBox="1"/>
          <p:nvPr/>
        </p:nvSpPr>
        <p:spPr>
          <a:xfrm>
            <a:off x="2806775" y="3867700"/>
            <a:ext cx="2981400" cy="7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Virus infects HUDEP-2 cell Line</a:t>
            </a:r>
            <a:endParaRPr>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qRT-PCR used to measure from there</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1300" y="0"/>
            <a:ext cx="6007100" cy="4921906"/>
          </a:xfrm>
          <a:prstGeom prst="rect">
            <a:avLst/>
          </a:prstGeom>
        </p:spPr>
      </p:pic>
      <p:pic>
        <p:nvPicPr>
          <p:cNvPr id="7" name="Picture 6"/>
          <p:cNvPicPr>
            <a:picLocks noChangeAspect="1"/>
          </p:cNvPicPr>
          <p:nvPr/>
        </p:nvPicPr>
        <p:blipFill>
          <a:blip r:embed="rId3"/>
          <a:stretch>
            <a:fillRect/>
          </a:stretch>
        </p:blipFill>
        <p:spPr>
          <a:xfrm>
            <a:off x="5106933" y="310165"/>
            <a:ext cx="3690225" cy="649624"/>
          </a:xfrm>
          <a:prstGeom prst="rect">
            <a:avLst/>
          </a:prstGeom>
        </p:spPr>
      </p:pic>
      <p:cxnSp>
        <p:nvCxnSpPr>
          <p:cNvPr id="9" name="Straight Connector 8"/>
          <p:cNvCxnSpPr/>
          <p:nvPr/>
        </p:nvCxnSpPr>
        <p:spPr>
          <a:xfrm>
            <a:off x="5106934" y="248480"/>
            <a:ext cx="0" cy="7729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106933" y="1021473"/>
            <a:ext cx="3690226" cy="90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65700" y="2692400"/>
            <a:ext cx="279400"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932604"/>
            <a:ext cx="279400" cy="0"/>
          </a:xfrm>
          <a:prstGeom prst="line">
            <a:avLst/>
          </a:prstGeom>
          <a:ln w="730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245100" y="269240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84800" y="293370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81650" y="2559383"/>
            <a:ext cx="1955800" cy="246221"/>
          </a:xfrm>
          <a:prstGeom prst="rect">
            <a:avLst/>
          </a:prstGeom>
          <a:noFill/>
        </p:spPr>
        <p:txBody>
          <a:bodyPr wrap="square" rtlCol="0">
            <a:spAutoFit/>
          </a:bodyPr>
          <a:lstStyle/>
          <a:p>
            <a:r>
              <a:rPr lang="en-US" sz="1000" dirty="0" smtClean="0"/>
              <a:t>KLF1 targeted shRNA (K1V1)</a:t>
            </a:r>
            <a:endParaRPr lang="en-US" sz="1000" dirty="0"/>
          </a:p>
        </p:txBody>
      </p:sp>
      <p:sp>
        <p:nvSpPr>
          <p:cNvPr id="21" name="Rectangle 20"/>
          <p:cNvSpPr/>
          <p:nvPr/>
        </p:nvSpPr>
        <p:spPr>
          <a:xfrm>
            <a:off x="5711826" y="2779811"/>
            <a:ext cx="1960793" cy="253916"/>
          </a:xfrm>
          <a:prstGeom prst="rect">
            <a:avLst/>
          </a:prstGeom>
        </p:spPr>
        <p:txBody>
          <a:bodyPr wrap="none">
            <a:spAutoFit/>
          </a:bodyPr>
          <a:lstStyle/>
          <a:p>
            <a:r>
              <a:rPr lang="en-US" sz="1050" dirty="0"/>
              <a:t>KLF1 targeted </a:t>
            </a:r>
            <a:r>
              <a:rPr lang="en-US" sz="1050" dirty="0" smtClean="0"/>
              <a:t>shRNA (K1V1)</a:t>
            </a:r>
            <a:endParaRPr lang="en-US" sz="1050" dirty="0"/>
          </a:p>
        </p:txBody>
      </p:sp>
    </p:spTree>
    <p:extLst>
      <p:ext uri="{BB962C8B-B14F-4D97-AF65-F5344CB8AC3E}">
        <p14:creationId xmlns:p14="http://schemas.microsoft.com/office/powerpoint/2010/main" val="965580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531301"/>
            <a:ext cx="7505700" cy="954600"/>
          </a:xfrm>
        </p:spPr>
        <p:txBody>
          <a:bodyPr/>
          <a:lstStyle/>
          <a:p>
            <a:r>
              <a:rPr lang="en-US" dirty="0" smtClean="0"/>
              <a:t>What are shRNAs?</a:t>
            </a:r>
            <a:endParaRPr lang="en-US" dirty="0"/>
          </a:p>
        </p:txBody>
      </p:sp>
      <p:sp>
        <p:nvSpPr>
          <p:cNvPr id="3" name="Text Placeholder 2"/>
          <p:cNvSpPr>
            <a:spLocks noGrp="1"/>
          </p:cNvSpPr>
          <p:nvPr>
            <p:ph type="body" idx="1"/>
          </p:nvPr>
        </p:nvSpPr>
        <p:spPr>
          <a:xfrm>
            <a:off x="819150" y="1320801"/>
            <a:ext cx="7505700" cy="1054099"/>
          </a:xfrm>
        </p:spPr>
        <p:txBody>
          <a:bodyPr/>
          <a:lstStyle/>
          <a:p>
            <a:r>
              <a:rPr lang="en-US" dirty="0" smtClean="0"/>
              <a:t>Short hairpin RNA that is introduced by a viral vector</a:t>
            </a:r>
            <a:endParaRPr lang="en-US" dirty="0"/>
          </a:p>
          <a:p>
            <a:endParaRPr lang="en-US" dirty="0" smtClean="0"/>
          </a:p>
          <a:p>
            <a:r>
              <a:rPr lang="en-US" dirty="0" smtClean="0"/>
              <a:t>For this experiment</a:t>
            </a:r>
            <a:r>
              <a:rPr lang="mr-IN" dirty="0" smtClean="0"/>
              <a:t>…</a:t>
            </a:r>
            <a:endParaRPr lang="en-US" dirty="0"/>
          </a:p>
        </p:txBody>
      </p:sp>
      <p:sp>
        <p:nvSpPr>
          <p:cNvPr id="5" name="TextBox 4"/>
          <p:cNvSpPr txBox="1"/>
          <p:nvPr/>
        </p:nvSpPr>
        <p:spPr>
          <a:xfrm>
            <a:off x="908051" y="2245275"/>
            <a:ext cx="4165600" cy="2335669"/>
          </a:xfrm>
          <a:prstGeom prst="rect">
            <a:avLst/>
          </a:prstGeom>
          <a:noFill/>
        </p:spPr>
        <p:txBody>
          <a:bodyPr wrap="square" rtlCol="0">
            <a:spAutoFit/>
          </a:bodyPr>
          <a:lstStyle/>
          <a:p>
            <a:r>
              <a:rPr lang="en-US" dirty="0"/>
              <a:t>1. KLF1-targeted shRNA:</a:t>
            </a:r>
          </a:p>
          <a:p>
            <a:r>
              <a:rPr lang="en-US" b="1" dirty="0">
                <a:solidFill>
                  <a:srgbClr val="FF0000"/>
                </a:solidFill>
              </a:rPr>
              <a:t>Human </a:t>
            </a:r>
            <a:r>
              <a:rPr lang="en-US" b="1" dirty="0" smtClean="0">
                <a:solidFill>
                  <a:srgbClr val="FF0000"/>
                </a:solidFill>
              </a:rPr>
              <a:t>klf </a:t>
            </a:r>
            <a:r>
              <a:rPr lang="en-US" b="1" dirty="0">
                <a:solidFill>
                  <a:srgbClr val="FF0000"/>
                </a:solidFill>
              </a:rPr>
              <a:t>target 1(sense) 5′-</a:t>
            </a:r>
            <a:r>
              <a:rPr lang="en-US" dirty="0"/>
              <a:t>gatcccgcggcaagagctacaccaattcaagagattggtgtagctcttgccgctttttggaaa-3′ </a:t>
            </a:r>
          </a:p>
          <a:p>
            <a:r>
              <a:rPr lang="en-US" b="1" dirty="0">
                <a:solidFill>
                  <a:srgbClr val="FF0000"/>
                </a:solidFill>
              </a:rPr>
              <a:t>Human </a:t>
            </a:r>
            <a:r>
              <a:rPr lang="en-US" b="1" dirty="0" smtClean="0">
                <a:solidFill>
                  <a:srgbClr val="FF0000"/>
                </a:solidFill>
              </a:rPr>
              <a:t>klf </a:t>
            </a:r>
            <a:r>
              <a:rPr lang="en-US" b="1" dirty="0">
                <a:solidFill>
                  <a:srgbClr val="FF0000"/>
                </a:solidFill>
              </a:rPr>
              <a:t>target 1 (antisense) 5′ </a:t>
            </a:r>
            <a:r>
              <a:rPr lang="en-US" dirty="0"/>
              <a:t>agcttttccaaaaagcggcaagagctacaccaatctcttgaattggtgtagctcttgccgcgg-3′</a:t>
            </a:r>
          </a:p>
          <a:p>
            <a:endParaRPr lang="en-US" dirty="0"/>
          </a:p>
          <a:p>
            <a:r>
              <a:rPr lang="en-US" dirty="0"/>
              <a:t>2. Scramble shRNA:</a:t>
            </a:r>
          </a:p>
          <a:p>
            <a:endParaRPr lang="en-US" dirty="0"/>
          </a:p>
        </p:txBody>
      </p:sp>
      <p:pic>
        <p:nvPicPr>
          <p:cNvPr id="6" name="Picture 5"/>
          <p:cNvPicPr>
            <a:picLocks noChangeAspect="1"/>
          </p:cNvPicPr>
          <p:nvPr/>
        </p:nvPicPr>
        <p:blipFill>
          <a:blip r:embed="rId2"/>
          <a:stretch>
            <a:fillRect/>
          </a:stretch>
        </p:blipFill>
        <p:spPr>
          <a:xfrm>
            <a:off x="5308600" y="368300"/>
            <a:ext cx="3251199" cy="4283149"/>
          </a:xfrm>
          <a:prstGeom prst="rect">
            <a:avLst/>
          </a:prstGeom>
        </p:spPr>
      </p:pic>
    </p:spTree>
    <p:extLst>
      <p:ext uri="{BB962C8B-B14F-4D97-AF65-F5344CB8AC3E}">
        <p14:creationId xmlns:p14="http://schemas.microsoft.com/office/powerpoint/2010/main" val="966524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1113</Words>
  <Application>Microsoft Macintosh PowerPoint</Application>
  <PresentationFormat>On-screen Show (16:9)</PresentationFormat>
  <Paragraphs>195</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Nunito</vt:lpstr>
      <vt:lpstr>Arial</vt:lpstr>
      <vt:lpstr>Shift</vt:lpstr>
      <vt:lpstr>The regulation of γ- globin and LRF/ZBTB7A by Krüppel-like Transcription Factor KLF1 in Human Erythroid Cells</vt:lpstr>
      <vt:lpstr>What is Sickle Cell Anemia?</vt:lpstr>
      <vt:lpstr>Increased γ-globin expression: Could it be a solution?</vt:lpstr>
      <vt:lpstr>LRF/ZBTBTA – A Repressor of γ- globin </vt:lpstr>
      <vt:lpstr>Does a Knockdown of KLF1 affect the expression levels of LRF/ZBTB7A and γ- globin?</vt:lpstr>
      <vt:lpstr>Experiment Rundown</vt:lpstr>
      <vt:lpstr>Lentiviral Knockdown of KLF1</vt:lpstr>
      <vt:lpstr>PowerPoint Presentation</vt:lpstr>
      <vt:lpstr>What are shRNAs?</vt:lpstr>
      <vt:lpstr>qRT-PCR</vt:lpstr>
      <vt:lpstr>qRT-PCR Primer Sequences</vt:lpstr>
      <vt:lpstr>Hypothetical Results</vt:lpstr>
      <vt:lpstr>Hypothetical Results Cont.</vt:lpstr>
      <vt:lpstr>References</vt:lpstr>
      <vt:lpstr>PowerPoint Presentation</vt:lpstr>
      <vt:lpstr>The Switch of Expression from Fetal to Adult Hemoglobin</vt:lpstr>
      <vt:lpstr>KLF1 </vt:lpstr>
      <vt:lpstr>Relative Quantification Method</vt:lpstr>
      <vt:lpstr>Lentiviral Infection Technique </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regulation of γ- globin and LRF/ZBTB7A by Krüppel-like Transcription Factor KLF1 in Human Erythroid Cells</dc:title>
  <cp:lastModifiedBy>Rashmi Naidu</cp:lastModifiedBy>
  <cp:revision>13</cp:revision>
  <dcterms:modified xsi:type="dcterms:W3CDTF">2019-12-12T13:21:44Z</dcterms:modified>
</cp:coreProperties>
</file>