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9144000" cy="5143500" type="screen16x9"/>
  <p:notesSz cx="6858000" cy="9144000"/>
  <p:embeddedFontLst>
    <p:embeddedFont>
      <p:font typeface="Lato" panose="020F0502020204030203" pitchFamily="34" charset="77"/>
      <p:regular r:id="rId13"/>
      <p:bold r:id="rId14"/>
      <p:italic r:id="rId15"/>
      <p:boldItalic r:id="rId16"/>
    </p:embeddedFont>
    <p:embeddedFont>
      <p:font typeface="Raleway" panose="020B0503030101060003" pitchFamily="34"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2"/>
  </p:normalViewPr>
  <p:slideViewPr>
    <p:cSldViewPr snapToGrid="0">
      <p:cViewPr varScale="1">
        <p:scale>
          <a:sx n="138" d="100"/>
          <a:sy n="138" d="100"/>
        </p:scale>
        <p:origin x="88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5bfbe78fd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5bfbe78fd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5bfbe78f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5bfbe78f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Opioid receptors degraded or recycled, but not enough are recycled to compensate for so many opioids, hence tolerance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5bfbe78fd_0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5bfbe78fd_0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GPCRs=three subunits, alpha uncouples from beta and gamma during tolerance, stimulated by a molecule called GTP that activates the GPCR</a:t>
            </a:r>
            <a:endParaRPr/>
          </a:p>
          <a:p>
            <a:pPr marL="457200" lvl="0" indent="-298450" algn="l" rtl="0">
              <a:spcBef>
                <a:spcPts val="0"/>
              </a:spcBef>
              <a:spcAft>
                <a:spcPts val="0"/>
              </a:spcAft>
              <a:buSzPts val="1100"/>
              <a:buChar char="●"/>
            </a:pPr>
            <a:r>
              <a:rPr lang="en"/>
              <a:t>Opioid receptors are a subset of GPCRs</a:t>
            </a:r>
            <a:endParaRPr/>
          </a:p>
          <a:p>
            <a:pPr marL="457200" lvl="0" indent="-298450" algn="l" rtl="0">
              <a:spcBef>
                <a:spcPts val="0"/>
              </a:spcBef>
              <a:spcAft>
                <a:spcPts val="0"/>
              </a:spcAft>
              <a:buSzPts val="1100"/>
              <a:buChar char="●"/>
            </a:pPr>
            <a:r>
              <a:rPr lang="en"/>
              <a:t>GPCRs are proteins, direct translations of mRNA, so splicing could create different variants of mRNA and also impact the rate of opioid tolerance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5bfbe78fd_0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5bfbe78fd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In PCR, DNA denatured via heat, primers and nucleotides are attached, and DNA replicates in cycles that repeat very quickly, hence rapid amplification</a:t>
            </a:r>
            <a:endParaRPr/>
          </a:p>
          <a:p>
            <a:pPr marL="457200" lvl="0" indent="-298450" algn="l" rtl="0">
              <a:spcBef>
                <a:spcPts val="0"/>
              </a:spcBef>
              <a:spcAft>
                <a:spcPts val="0"/>
              </a:spcAft>
              <a:buSzPts val="1100"/>
              <a:buChar char="●"/>
            </a:pPr>
            <a:r>
              <a:rPr lang="en"/>
              <a:t>dNTP=deoxyribonucleotide triphosphate, a type of nucleotide used often in PCR</a:t>
            </a:r>
            <a:endParaRPr/>
          </a:p>
          <a:p>
            <a:pPr marL="457200" lvl="0" indent="-298450" algn="l" rtl="0">
              <a:spcBef>
                <a:spcPts val="0"/>
              </a:spcBef>
              <a:spcAft>
                <a:spcPts val="0"/>
              </a:spcAft>
              <a:buSzPts val="1100"/>
              <a:buChar char="●"/>
            </a:pPr>
            <a:r>
              <a:rPr lang="en"/>
              <a:t>In qPCR, amplified DNA is fluorescently labeled and fluorescence is released proportional to the amount of amplified DNA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5bfbe78fd_0_1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5bfbe78fd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Cloning into vector=run PCR first → use restriction digests on RNA product and receiving plasmid → isolate RNA via gel purification → fuse the RNA to the plasmid (RNA ligation) → introduce the RNA into the cell via transformation (like a transfusion)</a:t>
            </a:r>
            <a:endParaRPr/>
          </a:p>
          <a:p>
            <a:pPr marL="457200" lvl="0" indent="-298450" algn="l" rtl="0">
              <a:spcBef>
                <a:spcPts val="0"/>
              </a:spcBef>
              <a:spcAft>
                <a:spcPts val="0"/>
              </a:spcAft>
              <a:buSzPts val="1100"/>
              <a:buChar char="●"/>
            </a:pPr>
            <a:r>
              <a:rPr lang="en"/>
              <a:t>Aim of the experiment is not to create splices but to explore how splice variants impact opioid tolerance so splices will only be analyzed</a:t>
            </a:r>
            <a:endParaRPr/>
          </a:p>
          <a:p>
            <a:pPr marL="457200" lvl="0" indent="-298450" algn="l" rtl="0">
              <a:spcBef>
                <a:spcPts val="0"/>
              </a:spcBef>
              <a:spcAft>
                <a:spcPts val="0"/>
              </a:spcAft>
              <a:buSzPts val="1100"/>
              <a:buChar char="●"/>
            </a:pPr>
            <a:r>
              <a:rPr lang="en"/>
              <a:t>How many, composition, and how they might change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5bfbe78fd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5bfbe78fd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mRNA used here will be from one mouse. One region from their brain, and one region from their ileum. Both regions will be separately injected with morphine and placed into empty cells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-G-protein gamma assay is specific to GPCRs and uses GTPase to produce the weaker counterpart of GTP: </a:t>
            </a:r>
            <a:r>
              <a:rPr lang="en-US" sz="1100" dirty="0"/>
              <a:t>[35S]GTP</a:t>
            </a:r>
            <a:r>
              <a:rPr lang="el-GR" sz="1100" dirty="0"/>
              <a:t>γ</a:t>
            </a:r>
            <a:r>
              <a:rPr lang="en-US" sz="1100" dirty="0"/>
              <a:t>S. The binding will be assessed by determining how often the binding of the morphine causes [35S]GTP</a:t>
            </a:r>
            <a:r>
              <a:rPr lang="el-GR" sz="1100" dirty="0"/>
              <a:t>γ</a:t>
            </a:r>
            <a:r>
              <a:rPr lang="en-US" sz="1100" dirty="0"/>
              <a:t>S to bind as well (GPCR activation)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5bfbe78fd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5bfbe78fd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5bfbe78fd_0_1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5bfbe78fd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Molecular docking=a type of drug identification computational protocol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5bfbe78fd_0_10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5bfbe78fd_0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080/00952990.2016.1275659" TargetMode="External"/><Relationship Id="rId13" Type="http://schemas.openxmlformats.org/officeDocument/2006/relationships/hyperlink" Target="https://doi.org/10.1371/journal.pone.0197734" TargetMode="External"/><Relationship Id="rId3" Type="http://schemas.openxmlformats.org/officeDocument/2006/relationships/hyperlink" Target="https://doi.org/10.3389/fphar.2014.00280" TargetMode="External"/><Relationship Id="rId7" Type="http://schemas.openxmlformats.org/officeDocument/2006/relationships/hyperlink" Target="https://doi-org.proxy.library.vcu.edu/10.1146/annurev-biochem-060614-034316" TargetMode="External"/><Relationship Id="rId12" Type="http://schemas.openxmlformats.org/officeDocument/2006/relationships/hyperlink" Target="https://doi.org/10.1038/srep4265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i.org/10.1042/CS20160211" TargetMode="External"/><Relationship Id="rId11" Type="http://schemas.openxmlformats.org/officeDocument/2006/relationships/hyperlink" Target="https://doi.org/10.1016/j.isci.2018.03.003" TargetMode="External"/><Relationship Id="rId5" Type="http://schemas.openxmlformats.org/officeDocument/2006/relationships/hyperlink" Target="https://doi.org/10.1371/journal.pone.0111267" TargetMode="External"/><Relationship Id="rId15" Type="http://schemas.openxmlformats.org/officeDocument/2006/relationships/hyperlink" Target="https://doi.org/10.1385/1-59259-430-1:135" TargetMode="External"/><Relationship Id="rId10" Type="http://schemas.openxmlformats.org/officeDocument/2006/relationships/hyperlink" Target="https://biosistemika.com/blog/qpcr-technology-basics/" TargetMode="External"/><Relationship Id="rId4" Type="http://schemas.openxmlformats.org/officeDocument/2006/relationships/hyperlink" Target="https://doi.org/10.3389/fncel.2016.00264" TargetMode="External"/><Relationship Id="rId9" Type="http://schemas.openxmlformats.org/officeDocument/2006/relationships/hyperlink" Target="https://doi-org.proxy.library.vcu.edu/10.1111/j.1365-2133.2011.10495.x" TargetMode="External"/><Relationship Id="rId14" Type="http://schemas.openxmlformats.org/officeDocument/2006/relationships/hyperlink" Target="https://askabiologist.asu.edu/pcr-polymerase-chain-rea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medium.com/dr-ming-kao/opioid-tolerance-dependence-and-withdrawal-821ef0ec7dd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com/scitable/topicpage/gpcr-1404747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en.wikipedia.org/wiki/Polymerase_chain_reac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addgene.org/protocols/pcr-clon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perkinelmer.com/lab-products-and-services/application-support-knowledgebase/radiometric/35s-gtp-binding-assay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en.wikipedia.org/wiki/Alternative_splic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en.wikipedia.org/wiki/Docking_(molecula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3537150" y="970000"/>
            <a:ext cx="5157300" cy="218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effect of RNA splicing on opioid tolerance</a:t>
            </a:r>
            <a:endParaRPr/>
          </a:p>
        </p:txBody>
      </p:sp>
      <p:sp>
        <p:nvSpPr>
          <p:cNvPr id="87" name="Google Shape;87;p13"/>
          <p:cNvSpPr txBox="1">
            <a:spLocks noGrp="1"/>
          </p:cNvSpPr>
          <p:nvPr>
            <p:ph type="subTitle" idx="1"/>
          </p:nvPr>
        </p:nvSpPr>
        <p:spPr>
          <a:xfrm>
            <a:off x="5333700" y="3950975"/>
            <a:ext cx="1564200" cy="6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Suha Minai</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727650" y="6148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54" name="Google Shape;154;p23"/>
          <p:cNvSpPr txBox="1">
            <a:spLocks noGrp="1"/>
          </p:cNvSpPr>
          <p:nvPr>
            <p:ph type="body" idx="1"/>
          </p:nvPr>
        </p:nvSpPr>
        <p:spPr>
          <a:xfrm>
            <a:off x="132300" y="1316670"/>
            <a:ext cx="8879400" cy="37621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dirty="0"/>
              <a:t>1.  </a:t>
            </a:r>
            <a:r>
              <a:rPr lang="en" sz="900" dirty="0" err="1"/>
              <a:t>Allouche</a:t>
            </a:r>
            <a:r>
              <a:rPr lang="en" sz="900" dirty="0"/>
              <a:t>, S; Noble, F; Marie, N (2014). Opioid receptor desensitization: mechanisms and its link to tolerance. Frontiers in Pharmacology, 5:280. &lt;</a:t>
            </a:r>
            <a:r>
              <a:rPr lang="en" sz="900" u="sng" dirty="0">
                <a:solidFill>
                  <a:schemeClr val="hlink"/>
                </a:solidFill>
                <a:hlinkClick r:id="rId3"/>
              </a:rPr>
              <a:t>https://doi.org/10.3389/fphar.2014.00280</a:t>
            </a:r>
            <a:r>
              <a:rPr lang="en" sz="900" dirty="0"/>
              <a:t>&gt;</a:t>
            </a:r>
            <a:endParaRPr sz="900" dirty="0"/>
          </a:p>
          <a:p>
            <a:pPr marL="0" lvl="0" indent="0" algn="l" rtl="0">
              <a:lnSpc>
                <a:spcPct val="115000"/>
              </a:lnSpc>
              <a:spcBef>
                <a:spcPts val="0"/>
              </a:spcBef>
              <a:spcAft>
                <a:spcPts val="0"/>
              </a:spcAft>
              <a:buNone/>
            </a:pPr>
            <a:r>
              <a:rPr lang="en" sz="900" dirty="0"/>
              <a:t>2. Johnson, KA; </a:t>
            </a:r>
            <a:r>
              <a:rPr lang="en" sz="900" dirty="0" err="1"/>
              <a:t>Lovinger</a:t>
            </a:r>
            <a:r>
              <a:rPr lang="en" sz="900" dirty="0"/>
              <a:t>, DM (2016). Presynaptic G Protein-Coupled Receptors: Gatekeepers of Addiction? Frontiers in Pharmacology, 10:264. &lt;</a:t>
            </a:r>
            <a:r>
              <a:rPr lang="en" sz="900" u="sng" dirty="0">
                <a:solidFill>
                  <a:schemeClr val="hlink"/>
                </a:solidFill>
                <a:hlinkClick r:id="rId4"/>
              </a:rPr>
              <a:t>https://doi.org/10.3389/fncel.2016.00264</a:t>
            </a:r>
            <a:r>
              <a:rPr lang="en" sz="900" dirty="0"/>
              <a:t>&gt;</a:t>
            </a:r>
            <a:endParaRPr sz="900" dirty="0"/>
          </a:p>
          <a:p>
            <a:pPr marL="0" lvl="0" indent="0" algn="l" rtl="0">
              <a:lnSpc>
                <a:spcPct val="115000"/>
              </a:lnSpc>
              <a:spcBef>
                <a:spcPts val="0"/>
              </a:spcBef>
              <a:spcAft>
                <a:spcPts val="0"/>
              </a:spcAft>
              <a:buNone/>
            </a:pPr>
            <a:r>
              <a:rPr lang="en" sz="900" dirty="0"/>
              <a:t>3. Xu, J; Lu, Z; Xu, M; Rossi, GC; </a:t>
            </a:r>
            <a:r>
              <a:rPr lang="en" sz="900" dirty="0" err="1"/>
              <a:t>Kest</a:t>
            </a:r>
            <a:r>
              <a:rPr lang="en" sz="900" dirty="0"/>
              <a:t>, B; Waxman, AR; et al (2014). Differential Expressions of the Alternatively Spliced Variant mRNAs of the µ Opioid Receptor Gene, OPRM1, in Brain Regions of Four Inbred Mouse Strains. </a:t>
            </a:r>
            <a:r>
              <a:rPr lang="en" sz="900" dirty="0" err="1"/>
              <a:t>PLoS</a:t>
            </a:r>
            <a:r>
              <a:rPr lang="en" sz="900" dirty="0"/>
              <a:t> ONE, 9(10): e111267. &lt;</a:t>
            </a:r>
            <a:r>
              <a:rPr lang="en" sz="900" u="sng" dirty="0">
                <a:solidFill>
                  <a:schemeClr val="hlink"/>
                </a:solidFill>
                <a:hlinkClick r:id="rId5"/>
              </a:rPr>
              <a:t>https://doi.org/10.1371/journal.pone.0111267</a:t>
            </a:r>
            <a:r>
              <a:rPr lang="en" sz="900" dirty="0"/>
              <a:t>&gt;</a:t>
            </a:r>
            <a:endParaRPr sz="900" dirty="0"/>
          </a:p>
          <a:p>
            <a:pPr marL="0" lvl="0" indent="0" algn="l" rtl="0">
              <a:lnSpc>
                <a:spcPct val="115000"/>
              </a:lnSpc>
              <a:spcBef>
                <a:spcPts val="0"/>
              </a:spcBef>
              <a:spcAft>
                <a:spcPts val="0"/>
              </a:spcAft>
              <a:buNone/>
            </a:pPr>
            <a:r>
              <a:rPr lang="en" sz="900" dirty="0"/>
              <a:t>4. </a:t>
            </a:r>
            <a:r>
              <a:rPr lang="en" sz="900" dirty="0" err="1"/>
              <a:t>Baralle</a:t>
            </a:r>
            <a:r>
              <a:rPr lang="en" sz="900" dirty="0"/>
              <a:t>, D; Buratti, E (2017). RNA splicing in human disease and in the clinic. Clin Sci, 131 (5):355-368. &lt;</a:t>
            </a:r>
            <a:r>
              <a:rPr lang="en" sz="900" u="sng" dirty="0">
                <a:solidFill>
                  <a:schemeClr val="hlink"/>
                </a:solidFill>
                <a:hlinkClick r:id="rId6"/>
              </a:rPr>
              <a:t>https://doi.org/10.1042/CS20160211</a:t>
            </a:r>
            <a:r>
              <a:rPr lang="en" sz="900" dirty="0"/>
              <a:t>&gt;</a:t>
            </a:r>
            <a:endParaRPr sz="900" dirty="0"/>
          </a:p>
          <a:p>
            <a:pPr marL="0" lvl="0" indent="0" algn="l" rtl="0">
              <a:lnSpc>
                <a:spcPct val="115000"/>
              </a:lnSpc>
              <a:spcBef>
                <a:spcPts val="0"/>
              </a:spcBef>
              <a:spcAft>
                <a:spcPts val="0"/>
              </a:spcAft>
              <a:buNone/>
            </a:pPr>
            <a:r>
              <a:rPr lang="en" sz="900" dirty="0"/>
              <a:t>5. Lee, Y; Rio, DC (2015). Mechanisms and Regulation of Alternative Pre-mRNA Splicing. Annual Review of Biochemistry, 84:291-323. &lt;</a:t>
            </a:r>
            <a:r>
              <a:rPr lang="en" sz="900" u="sng" dirty="0">
                <a:solidFill>
                  <a:schemeClr val="hlink"/>
                </a:solidFill>
                <a:hlinkClick r:id="rId7"/>
              </a:rPr>
              <a:t>https://doi-org.proxy.library.vcu.edu/10.1146/annurev-biochem-060614-034316</a:t>
            </a:r>
            <a:r>
              <a:rPr lang="en" sz="900" dirty="0"/>
              <a:t>&gt;</a:t>
            </a:r>
            <a:endParaRPr sz="900" dirty="0"/>
          </a:p>
          <a:p>
            <a:pPr marL="0" lvl="0" indent="0" algn="l" rtl="0">
              <a:lnSpc>
                <a:spcPct val="115000"/>
              </a:lnSpc>
              <a:spcBef>
                <a:spcPts val="0"/>
              </a:spcBef>
              <a:spcAft>
                <a:spcPts val="0"/>
              </a:spcAft>
              <a:buNone/>
            </a:pPr>
            <a:r>
              <a:rPr lang="en" sz="900" dirty="0"/>
              <a:t>6. Ebrahimi, G; </a:t>
            </a:r>
            <a:r>
              <a:rPr lang="en" sz="900" dirty="0" err="1"/>
              <a:t>Asadikaram</a:t>
            </a:r>
            <a:r>
              <a:rPr lang="en" sz="900" dirty="0"/>
              <a:t>, G; Akbari, H; </a:t>
            </a:r>
            <a:r>
              <a:rPr lang="en" sz="900" dirty="0" err="1"/>
              <a:t>Nematollahi</a:t>
            </a:r>
            <a:r>
              <a:rPr lang="en" sz="900" dirty="0"/>
              <a:t>, MH; </a:t>
            </a:r>
            <a:r>
              <a:rPr lang="en" sz="900" dirty="0" err="1"/>
              <a:t>Abolhassani</a:t>
            </a:r>
            <a:r>
              <a:rPr lang="en" sz="900" dirty="0"/>
              <a:t>, M; </a:t>
            </a:r>
            <a:r>
              <a:rPr lang="en" sz="900" dirty="0" err="1"/>
              <a:t>Shahabinejad</a:t>
            </a:r>
            <a:r>
              <a:rPr lang="en" sz="900" dirty="0"/>
              <a:t>, G (2017). Elevated levels of DNA methylation at the OPRM1 promoter region in men with opioid use disorder. The American Journal of Drug and Alcohol Abuse: Encompassing All Addictive Disorders, 44(2). &lt;</a:t>
            </a:r>
            <a:r>
              <a:rPr lang="en" sz="900" u="sng" dirty="0">
                <a:solidFill>
                  <a:schemeClr val="hlink"/>
                </a:solidFill>
                <a:hlinkClick r:id="rId8"/>
              </a:rPr>
              <a:t>https://doi.org/10.1080/00952990.2016.1275659</a:t>
            </a:r>
            <a:r>
              <a:rPr lang="en" sz="900" dirty="0"/>
              <a:t>&gt;</a:t>
            </a:r>
            <a:endParaRPr sz="900" dirty="0"/>
          </a:p>
          <a:p>
            <a:pPr marL="0" lvl="0" indent="0" algn="l" rtl="0">
              <a:lnSpc>
                <a:spcPct val="115000"/>
              </a:lnSpc>
              <a:spcBef>
                <a:spcPts val="0"/>
              </a:spcBef>
              <a:spcAft>
                <a:spcPts val="0"/>
              </a:spcAft>
              <a:buNone/>
            </a:pPr>
            <a:r>
              <a:rPr lang="en" sz="900" dirty="0"/>
              <a:t>7. </a:t>
            </a:r>
            <a:r>
              <a:rPr lang="en" sz="900" dirty="0" err="1"/>
              <a:t>Refke</a:t>
            </a:r>
            <a:r>
              <a:rPr lang="en" sz="900" dirty="0"/>
              <a:t>, M; Pasternack, SM; </a:t>
            </a:r>
            <a:r>
              <a:rPr lang="en" sz="900" dirty="0" err="1"/>
              <a:t>Fiebig</a:t>
            </a:r>
            <a:r>
              <a:rPr lang="en" sz="900" dirty="0"/>
              <a:t>, B; Wenzel, S; </a:t>
            </a:r>
            <a:r>
              <a:rPr lang="en" sz="900" dirty="0" err="1"/>
              <a:t>Ishorst</a:t>
            </a:r>
            <a:r>
              <a:rPr lang="en" sz="900" dirty="0"/>
              <a:t>, N; Ludwig, et al (2011). Functional analysis of splice site mutations in the </a:t>
            </a:r>
            <a:r>
              <a:rPr lang="en" sz="900" dirty="0" err="1"/>
              <a:t>humanhairless</a:t>
            </a:r>
            <a:r>
              <a:rPr lang="en" sz="900" dirty="0"/>
              <a:t> (HR) gene using a minigene assay. British Journal of </a:t>
            </a:r>
            <a:r>
              <a:rPr lang="en" sz="900" dirty="0" err="1"/>
              <a:t>Dematology</a:t>
            </a:r>
            <a:r>
              <a:rPr lang="en" sz="900" dirty="0"/>
              <a:t>, 165(5):1127-32. &lt;</a:t>
            </a:r>
            <a:r>
              <a:rPr lang="en" sz="900" u="sng" dirty="0">
                <a:solidFill>
                  <a:schemeClr val="hlink"/>
                </a:solidFill>
                <a:hlinkClick r:id="rId9"/>
              </a:rPr>
              <a:t>https://doi-org.proxy.library.vcu.edu/10.1111/j.1365-2133.2011.10495.x</a:t>
            </a:r>
            <a:r>
              <a:rPr lang="en" sz="900" dirty="0"/>
              <a:t>&gt;</a:t>
            </a:r>
            <a:endParaRPr sz="900" dirty="0"/>
          </a:p>
          <a:p>
            <a:pPr marL="0" lvl="0" indent="0" algn="l" rtl="0">
              <a:lnSpc>
                <a:spcPct val="115000"/>
              </a:lnSpc>
              <a:spcBef>
                <a:spcPts val="0"/>
              </a:spcBef>
              <a:spcAft>
                <a:spcPts val="0"/>
              </a:spcAft>
              <a:buNone/>
            </a:pPr>
            <a:r>
              <a:rPr lang="en" sz="900" dirty="0"/>
              <a:t>8. </a:t>
            </a:r>
            <a:r>
              <a:rPr lang="en" sz="900" dirty="0" err="1"/>
              <a:t>Čepin</a:t>
            </a:r>
            <a:r>
              <a:rPr lang="en" sz="900" dirty="0"/>
              <a:t>, U. (2017). Real-Time PCR (qPCR) Technology Basics. </a:t>
            </a:r>
            <a:r>
              <a:rPr lang="en" sz="900" dirty="0" err="1"/>
              <a:t>Biosistemika</a:t>
            </a:r>
            <a:r>
              <a:rPr lang="en" sz="900" dirty="0"/>
              <a:t>. &lt;</a:t>
            </a:r>
            <a:r>
              <a:rPr lang="en" sz="900" u="sng" dirty="0">
                <a:solidFill>
                  <a:schemeClr val="hlink"/>
                </a:solidFill>
                <a:hlinkClick r:id="rId10"/>
              </a:rPr>
              <a:t>https://biosistemika.com/blog/qpcr-technology-basics/</a:t>
            </a:r>
            <a:r>
              <a:rPr lang="en" sz="900" dirty="0"/>
              <a:t>&gt;</a:t>
            </a:r>
            <a:endParaRPr sz="900" dirty="0"/>
          </a:p>
          <a:p>
            <a:pPr marL="0" lvl="0" indent="0" algn="l" rtl="0">
              <a:lnSpc>
                <a:spcPct val="115000"/>
              </a:lnSpc>
              <a:spcBef>
                <a:spcPts val="0"/>
              </a:spcBef>
              <a:spcAft>
                <a:spcPts val="0"/>
              </a:spcAft>
              <a:buNone/>
            </a:pPr>
            <a:r>
              <a:rPr lang="en" sz="900" dirty="0"/>
              <a:t>9. </a:t>
            </a:r>
            <a:r>
              <a:rPr lang="en" sz="900" dirty="0" err="1"/>
              <a:t>Mischel</a:t>
            </a:r>
            <a:r>
              <a:rPr lang="en" sz="900" dirty="0"/>
              <a:t>, RA.; Dewey, WL.; </a:t>
            </a:r>
            <a:r>
              <a:rPr lang="en" sz="900" dirty="0" err="1"/>
              <a:t>Akbarali</a:t>
            </a:r>
            <a:r>
              <a:rPr lang="en" sz="900" dirty="0"/>
              <a:t>, HI. (2018) Tolerance to Morphine-Induced Inhibition of TTX-R Sodium Channels in Dorsal Root Ganglia Neurons Is Modulated by Gut-Derived Mediators. </a:t>
            </a:r>
            <a:r>
              <a:rPr lang="en" sz="900" dirty="0" err="1"/>
              <a:t>iScience</a:t>
            </a:r>
            <a:r>
              <a:rPr lang="en" sz="900" dirty="0"/>
              <a:t>, 2:193-209. &lt;</a:t>
            </a:r>
            <a:r>
              <a:rPr lang="en" sz="900" u="sng" dirty="0">
                <a:solidFill>
                  <a:schemeClr val="hlink"/>
                </a:solidFill>
                <a:hlinkClick r:id="rId11"/>
              </a:rPr>
              <a:t>https://doi.org/10.1016/j.isci.2018.03.003</a:t>
            </a:r>
            <a:r>
              <a:rPr lang="en" sz="900" dirty="0"/>
              <a:t>&gt;</a:t>
            </a:r>
            <a:endParaRPr sz="900" dirty="0"/>
          </a:p>
          <a:p>
            <a:pPr marL="0" lvl="0" indent="0" algn="l" rtl="0">
              <a:lnSpc>
                <a:spcPct val="115000"/>
              </a:lnSpc>
              <a:spcBef>
                <a:spcPts val="0"/>
              </a:spcBef>
              <a:spcAft>
                <a:spcPts val="0"/>
              </a:spcAft>
              <a:buNone/>
            </a:pPr>
            <a:r>
              <a:rPr lang="en" sz="900" dirty="0"/>
              <a:t>10. Kang, M; </a:t>
            </a:r>
            <a:r>
              <a:rPr lang="en" sz="900" dirty="0" err="1"/>
              <a:t>Mischel</a:t>
            </a:r>
            <a:r>
              <a:rPr lang="en" sz="900" dirty="0"/>
              <a:t>, RA; </a:t>
            </a:r>
            <a:r>
              <a:rPr lang="en" sz="900" dirty="0" err="1"/>
              <a:t>Bhave</a:t>
            </a:r>
            <a:r>
              <a:rPr lang="en" sz="900" dirty="0"/>
              <a:t>, S; Komla, E; Cho, A; Huang, C; et al (2017). The effect of gut microbiome on tolerance to morphine mediated antinociception in mice. Scientific Reports, 7: 42658. &lt;</a:t>
            </a:r>
            <a:r>
              <a:rPr lang="en" sz="900" u="sng" dirty="0">
                <a:solidFill>
                  <a:schemeClr val="hlink"/>
                </a:solidFill>
                <a:hlinkClick r:id="rId12"/>
              </a:rPr>
              <a:t>https://doi.org/10.1038/srep42658</a:t>
            </a:r>
            <a:r>
              <a:rPr lang="en" sz="900" dirty="0"/>
              <a:t>&gt;</a:t>
            </a:r>
            <a:endParaRPr sz="900" dirty="0"/>
          </a:p>
          <a:p>
            <a:pPr marL="0" lvl="0" indent="0" algn="l" rtl="0">
              <a:lnSpc>
                <a:spcPct val="115000"/>
              </a:lnSpc>
              <a:spcBef>
                <a:spcPts val="0"/>
              </a:spcBef>
              <a:spcAft>
                <a:spcPts val="0"/>
              </a:spcAft>
              <a:buNone/>
            </a:pPr>
            <a:r>
              <a:rPr lang="en" sz="900" dirty="0"/>
              <a:t>11. Ellis, CR; </a:t>
            </a:r>
            <a:r>
              <a:rPr lang="en" sz="900" dirty="0" err="1"/>
              <a:t>Kruhlak</a:t>
            </a:r>
            <a:r>
              <a:rPr lang="en" sz="900" dirty="0"/>
              <a:t>, NL; Kim, MT; Hawkins, EG; </a:t>
            </a:r>
            <a:r>
              <a:rPr lang="en" sz="900" dirty="0" err="1"/>
              <a:t>Stavitskaya</a:t>
            </a:r>
            <a:r>
              <a:rPr lang="en" sz="900" dirty="0"/>
              <a:t>, L. (2018). Predicting opioid receptor binding affinity of pharmacologically unclassified designer substances using molecular docking. </a:t>
            </a:r>
            <a:r>
              <a:rPr lang="en" sz="900" dirty="0" err="1"/>
              <a:t>PLoS</a:t>
            </a:r>
            <a:r>
              <a:rPr lang="en" sz="900" dirty="0"/>
              <a:t> ONE, 13(5): e0197734. &lt;</a:t>
            </a:r>
            <a:r>
              <a:rPr lang="en" sz="900" u="sng" dirty="0">
                <a:solidFill>
                  <a:schemeClr val="hlink"/>
                </a:solidFill>
                <a:hlinkClick r:id="rId13"/>
              </a:rPr>
              <a:t>https://doi.org/10.1371/journal.pone.0197734</a:t>
            </a:r>
            <a:r>
              <a:rPr lang="en" sz="900" dirty="0"/>
              <a:t>&gt;</a:t>
            </a:r>
            <a:endParaRPr sz="900" dirty="0"/>
          </a:p>
          <a:p>
            <a:pPr marL="0" lvl="0" indent="0" algn="l" rtl="0">
              <a:lnSpc>
                <a:spcPct val="115000"/>
              </a:lnSpc>
              <a:spcBef>
                <a:spcPts val="0"/>
              </a:spcBef>
              <a:spcAft>
                <a:spcPts val="0"/>
              </a:spcAft>
              <a:buNone/>
            </a:pPr>
            <a:r>
              <a:rPr lang="en" sz="900" dirty="0"/>
              <a:t>12. </a:t>
            </a:r>
            <a:r>
              <a:rPr lang="en" sz="900" dirty="0" err="1"/>
              <a:t>Guruatma</a:t>
            </a:r>
            <a:r>
              <a:rPr lang="en" sz="900" dirty="0"/>
              <a:t> "Ji" Khalsa. (2010, April 12). PCR (polymerase chain reaction). ASU - Ask A Biologist. </a:t>
            </a:r>
            <a:r>
              <a:rPr lang="en" sz="900" u="sng" dirty="0">
                <a:solidFill>
                  <a:schemeClr val="hlink"/>
                </a:solidFill>
                <a:hlinkClick r:id="rId14"/>
              </a:rPr>
              <a:t>https://askabiologist.asu.edu/pcr-polymerase-chain-reaction</a:t>
            </a:r>
            <a:endParaRPr lang="en" sz="900" dirty="0"/>
          </a:p>
          <a:p>
            <a:pPr marL="0" lvl="0" indent="0">
              <a:buNone/>
            </a:pPr>
            <a:r>
              <a:rPr lang="en-US" sz="900" dirty="0"/>
              <a:t>13. </a:t>
            </a:r>
            <a:r>
              <a:rPr lang="en-US" sz="900" dirty="0" err="1"/>
              <a:t>Bidlack</a:t>
            </a:r>
            <a:r>
              <a:rPr lang="en-US" sz="900" dirty="0"/>
              <a:t> J.M., Parkhill A.L. (2004). Assay of G Protein-Coupled Receptor Activation of G Proteins in Native Cell Membranes Using [35S]</a:t>
            </a:r>
            <a:r>
              <a:rPr lang="en-US" sz="900" dirty="0" err="1"/>
              <a:t>GTPγS</a:t>
            </a:r>
            <a:r>
              <a:rPr lang="en-US" sz="900" dirty="0"/>
              <a:t> Binding. </a:t>
            </a:r>
            <a:r>
              <a:rPr lang="en-US" sz="900" i="1" dirty="0"/>
              <a:t>G Protein Signaling: Methods in Molecular Biology</a:t>
            </a:r>
            <a:r>
              <a:rPr lang="en-US" sz="900" dirty="0"/>
              <a:t>, 237. &lt;</a:t>
            </a:r>
            <a:r>
              <a:rPr lang="en-US" sz="900" u="sng" dirty="0">
                <a:hlinkClick r:id="rId15"/>
              </a:rPr>
              <a:t>https://doi.org/10.1385/1-59259-430-1:135</a:t>
            </a:r>
            <a:r>
              <a:rPr lang="en-US" sz="900" dirty="0"/>
              <a:t>&gt; </a:t>
            </a:r>
            <a:endParaRPr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236725" y="532325"/>
            <a:ext cx="2945400" cy="7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Opioid Tolerance</a:t>
            </a:r>
            <a:endParaRPr/>
          </a:p>
        </p:txBody>
      </p:sp>
      <p:sp>
        <p:nvSpPr>
          <p:cNvPr id="93" name="Google Shape;93;p14"/>
          <p:cNvSpPr txBox="1">
            <a:spLocks noGrp="1"/>
          </p:cNvSpPr>
          <p:nvPr>
            <p:ph type="body" idx="1"/>
          </p:nvPr>
        </p:nvSpPr>
        <p:spPr>
          <a:xfrm>
            <a:off x="4322618" y="1399540"/>
            <a:ext cx="4821382" cy="3187193"/>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Opioids=strong pain relief → incentive to consume</a:t>
            </a:r>
            <a:endParaRPr sz="1800" dirty="0"/>
          </a:p>
          <a:p>
            <a:pPr marL="457200" lvl="0" indent="0" algn="l" rtl="0">
              <a:spcBef>
                <a:spcPts val="1600"/>
              </a:spcBef>
              <a:spcAft>
                <a:spcPts val="0"/>
              </a:spcAft>
              <a:buNone/>
            </a:pPr>
            <a:endParaRPr sz="1800" dirty="0"/>
          </a:p>
          <a:p>
            <a:pPr marL="457200" lvl="0" indent="-342900" algn="l" rtl="0">
              <a:spcBef>
                <a:spcPts val="1600"/>
              </a:spcBef>
              <a:spcAft>
                <a:spcPts val="0"/>
              </a:spcAft>
              <a:buSzPts val="1800"/>
              <a:buChar char="●"/>
            </a:pPr>
            <a:r>
              <a:rPr lang="en" sz="1800" dirty="0"/>
              <a:t>Over time, receptors are desensitized, which makes them internalize → more opioids consumed</a:t>
            </a:r>
            <a:endParaRPr sz="1800" dirty="0"/>
          </a:p>
        </p:txBody>
      </p:sp>
      <p:pic>
        <p:nvPicPr>
          <p:cNvPr id="3" name="Picture 2" descr="A picture containing photo, table, man, display&#10;&#10;Description automatically generated">
            <a:extLst>
              <a:ext uri="{FF2B5EF4-FFF2-40B4-BE49-F238E27FC236}">
                <a16:creationId xmlns:a16="http://schemas.microsoft.com/office/drawing/2014/main" id="{B624531E-7979-224B-8C0A-FA65A4E9209B}"/>
              </a:ext>
            </a:extLst>
          </p:cNvPr>
          <p:cNvPicPr>
            <a:picLocks noChangeAspect="1"/>
          </p:cNvPicPr>
          <p:nvPr/>
        </p:nvPicPr>
        <p:blipFill>
          <a:blip r:embed="rId3"/>
          <a:stretch>
            <a:fillRect/>
          </a:stretch>
        </p:blipFill>
        <p:spPr>
          <a:xfrm>
            <a:off x="0" y="1590502"/>
            <a:ext cx="4225988" cy="1962496"/>
          </a:xfrm>
          <a:prstGeom prst="rect">
            <a:avLst/>
          </a:prstGeom>
        </p:spPr>
      </p:pic>
      <p:sp>
        <p:nvSpPr>
          <p:cNvPr id="2" name="TextBox 1">
            <a:extLst>
              <a:ext uri="{FF2B5EF4-FFF2-40B4-BE49-F238E27FC236}">
                <a16:creationId xmlns:a16="http://schemas.microsoft.com/office/drawing/2014/main" id="{366C7E47-E4C6-3440-832E-D019EA510505}"/>
              </a:ext>
            </a:extLst>
          </p:cNvPr>
          <p:cNvSpPr txBox="1"/>
          <p:nvPr/>
        </p:nvSpPr>
        <p:spPr>
          <a:xfrm>
            <a:off x="236725" y="3666836"/>
            <a:ext cx="3282330" cy="338554"/>
          </a:xfrm>
          <a:prstGeom prst="rect">
            <a:avLst/>
          </a:prstGeom>
          <a:noFill/>
        </p:spPr>
        <p:txBody>
          <a:bodyPr wrap="square" rtlCol="0">
            <a:spAutoFit/>
          </a:bodyPr>
          <a:lstStyle/>
          <a:p>
            <a:r>
              <a:rPr lang="en-US" sz="800" dirty="0"/>
              <a:t>Source: </a:t>
            </a:r>
            <a:r>
              <a:rPr lang="en-US" sz="800" dirty="0">
                <a:hlinkClick r:id="rId4"/>
              </a:rPr>
              <a:t>https://medium.com/dr-ming-kao/opioid-tolerance-dependence-and-withdrawal-821ef0ec7dd7</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71400" y="549725"/>
            <a:ext cx="1541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GPCRs</a:t>
            </a:r>
            <a:endParaRPr/>
          </a:p>
        </p:txBody>
      </p:sp>
      <p:sp>
        <p:nvSpPr>
          <p:cNvPr id="100" name="Google Shape;100;p15"/>
          <p:cNvSpPr txBox="1">
            <a:spLocks noGrp="1"/>
          </p:cNvSpPr>
          <p:nvPr>
            <p:ph type="body" idx="1"/>
          </p:nvPr>
        </p:nvSpPr>
        <p:spPr>
          <a:xfrm>
            <a:off x="4802650" y="978450"/>
            <a:ext cx="3596100" cy="397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GPCRs=alpha, beta, gamma subunits</a:t>
            </a:r>
            <a:endParaRPr sz="1800"/>
          </a:p>
          <a:p>
            <a:pPr marL="914400" lvl="1" indent="-342900" algn="l" rtl="0">
              <a:spcBef>
                <a:spcPts val="0"/>
              </a:spcBef>
              <a:spcAft>
                <a:spcPts val="0"/>
              </a:spcAft>
              <a:buSzPts val="1800"/>
              <a:buChar char="○"/>
            </a:pPr>
            <a:r>
              <a:rPr lang="en" sz="1800"/>
              <a:t>Activated by GTP</a:t>
            </a:r>
            <a:endParaRPr sz="1800"/>
          </a:p>
          <a:p>
            <a:pPr marL="457200" lvl="0" indent="0" algn="l" rtl="0">
              <a:spcBef>
                <a:spcPts val="1600"/>
              </a:spcBef>
              <a:spcAft>
                <a:spcPts val="0"/>
              </a:spcAft>
              <a:buNone/>
            </a:pPr>
            <a:endParaRPr sz="1800"/>
          </a:p>
          <a:p>
            <a:pPr marL="457200" lvl="0" indent="-342900" algn="l" rtl="0">
              <a:spcBef>
                <a:spcPts val="1600"/>
              </a:spcBef>
              <a:spcAft>
                <a:spcPts val="0"/>
              </a:spcAft>
              <a:buSzPts val="1800"/>
              <a:buChar char="●"/>
            </a:pPr>
            <a:r>
              <a:rPr lang="en" sz="1800"/>
              <a:t>Opioid receptors=subunit of GPCR</a:t>
            </a:r>
            <a:endParaRPr sz="1800"/>
          </a:p>
          <a:p>
            <a:pPr marL="457200" lvl="0" indent="0" algn="l" rtl="0">
              <a:spcBef>
                <a:spcPts val="1600"/>
              </a:spcBef>
              <a:spcAft>
                <a:spcPts val="0"/>
              </a:spcAft>
              <a:buNone/>
            </a:pPr>
            <a:endParaRPr sz="1800"/>
          </a:p>
          <a:p>
            <a:pPr marL="457200" lvl="0" indent="-342900" algn="l" rtl="0">
              <a:spcBef>
                <a:spcPts val="1600"/>
              </a:spcBef>
              <a:spcAft>
                <a:spcPts val="0"/>
              </a:spcAft>
              <a:buSzPts val="1800"/>
              <a:buChar char="●"/>
            </a:pPr>
            <a:r>
              <a:rPr lang="en" sz="1800"/>
              <a:t>Splicing mRNA of receptors→ different rate of tolerance?</a:t>
            </a:r>
            <a:endParaRPr sz="1800"/>
          </a:p>
        </p:txBody>
      </p:sp>
      <p:sp>
        <p:nvSpPr>
          <p:cNvPr id="2" name="TextBox 1">
            <a:extLst>
              <a:ext uri="{FF2B5EF4-FFF2-40B4-BE49-F238E27FC236}">
                <a16:creationId xmlns:a16="http://schemas.microsoft.com/office/drawing/2014/main" id="{DDE95B35-6DD0-B849-9EA3-D7138C7AFFB0}"/>
              </a:ext>
            </a:extLst>
          </p:cNvPr>
          <p:cNvSpPr txBox="1"/>
          <p:nvPr/>
        </p:nvSpPr>
        <p:spPr>
          <a:xfrm>
            <a:off x="580310" y="4835723"/>
            <a:ext cx="2937164" cy="338554"/>
          </a:xfrm>
          <a:prstGeom prst="rect">
            <a:avLst/>
          </a:prstGeom>
          <a:noFill/>
        </p:spPr>
        <p:txBody>
          <a:bodyPr wrap="square" rtlCol="0">
            <a:spAutoFit/>
          </a:bodyPr>
          <a:lstStyle/>
          <a:p>
            <a:r>
              <a:rPr lang="en-US" sz="800" dirty="0"/>
              <a:t>Source: </a:t>
            </a:r>
            <a:r>
              <a:rPr lang="en-US" sz="800" dirty="0">
                <a:hlinkClick r:id="rId3"/>
              </a:rPr>
              <a:t>https://www.nature.com/scitable/topicpage/gpcr-14047471/</a:t>
            </a:r>
            <a:endParaRPr lang="en-US" sz="800" dirty="0"/>
          </a:p>
        </p:txBody>
      </p:sp>
      <p:pic>
        <p:nvPicPr>
          <p:cNvPr id="3" name="Picture 2">
            <a:extLst>
              <a:ext uri="{FF2B5EF4-FFF2-40B4-BE49-F238E27FC236}">
                <a16:creationId xmlns:a16="http://schemas.microsoft.com/office/drawing/2014/main" id="{061E1CC4-9E9A-1148-BED9-B36919E27B55}"/>
              </a:ext>
            </a:extLst>
          </p:cNvPr>
          <p:cNvPicPr>
            <a:picLocks noChangeAspect="1"/>
          </p:cNvPicPr>
          <p:nvPr/>
        </p:nvPicPr>
        <p:blipFill>
          <a:blip r:embed="rId4"/>
          <a:stretch>
            <a:fillRect/>
          </a:stretch>
        </p:blipFill>
        <p:spPr>
          <a:xfrm>
            <a:off x="580310" y="1257471"/>
            <a:ext cx="2735545" cy="33677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727650" y="5852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qPCR</a:t>
            </a:r>
            <a:endParaRPr dirty="0"/>
          </a:p>
        </p:txBody>
      </p:sp>
      <p:sp>
        <p:nvSpPr>
          <p:cNvPr id="107" name="Google Shape;107;p16"/>
          <p:cNvSpPr txBox="1">
            <a:spLocks noGrp="1"/>
          </p:cNvSpPr>
          <p:nvPr>
            <p:ph type="body" idx="1"/>
          </p:nvPr>
        </p:nvSpPr>
        <p:spPr>
          <a:xfrm>
            <a:off x="4461300" y="822037"/>
            <a:ext cx="4238400" cy="422101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endParaRPr lang="en" sz="1800" dirty="0"/>
          </a:p>
          <a:p>
            <a:pPr marL="457200" lvl="0" indent="-342900" algn="l" rtl="0">
              <a:spcBef>
                <a:spcPts val="0"/>
              </a:spcBef>
              <a:spcAft>
                <a:spcPts val="0"/>
              </a:spcAft>
              <a:buSzPts val="1800"/>
              <a:buChar char="●"/>
            </a:pPr>
            <a:r>
              <a:rPr lang="en-US" sz="1800" dirty="0"/>
              <a:t>Same procedure as PCR but amplified DNA labeled with fluorescence</a:t>
            </a:r>
            <a:endParaRPr sz="1800" dirty="0"/>
          </a:p>
          <a:p>
            <a:pPr marL="457200" lvl="0" indent="-342900" algn="l" rtl="0">
              <a:spcBef>
                <a:spcPts val="1600"/>
              </a:spcBef>
              <a:spcAft>
                <a:spcPts val="0"/>
              </a:spcAft>
              <a:buSzPts val="1800"/>
              <a:buChar char="●"/>
            </a:pPr>
            <a:r>
              <a:rPr lang="en" sz="1800" dirty="0"/>
              <a:t>PCR and qPCR also analyze sequences for differences</a:t>
            </a:r>
          </a:p>
          <a:p>
            <a:pPr marL="457200" lvl="0" indent="-342900" algn="l" rtl="0">
              <a:spcBef>
                <a:spcPts val="1600"/>
              </a:spcBef>
              <a:spcAft>
                <a:spcPts val="0"/>
              </a:spcAft>
              <a:buSzPts val="1800"/>
              <a:buChar char="●"/>
            </a:pPr>
            <a:r>
              <a:rPr lang="en" sz="1800" dirty="0"/>
              <a:t>For RNA, use </a:t>
            </a:r>
            <a:r>
              <a:rPr lang="en" sz="1800" dirty="0" err="1"/>
              <a:t>qRT</a:t>
            </a:r>
            <a:r>
              <a:rPr lang="en" sz="1800" dirty="0"/>
              <a:t>-PCR</a:t>
            </a:r>
          </a:p>
          <a:p>
            <a:pPr lvl="1" indent="-342900">
              <a:buSzPts val="1800"/>
              <a:buFont typeface="Lato"/>
              <a:buChar char="●"/>
            </a:pPr>
            <a:r>
              <a:rPr lang="en-US" sz="1600" dirty="0"/>
              <a:t>Product=double stranded DNA segment analogous to target RNA segment</a:t>
            </a:r>
          </a:p>
        </p:txBody>
      </p:sp>
      <p:pic>
        <p:nvPicPr>
          <p:cNvPr id="108" name="Google Shape;108;p16"/>
          <p:cNvPicPr preferRelativeResize="0"/>
          <p:nvPr/>
        </p:nvPicPr>
        <p:blipFill>
          <a:blip r:embed="rId3">
            <a:alphaModFix/>
          </a:blip>
          <a:stretch>
            <a:fillRect/>
          </a:stretch>
        </p:blipFill>
        <p:spPr>
          <a:xfrm>
            <a:off x="152400" y="1562400"/>
            <a:ext cx="4027374" cy="2428550"/>
          </a:xfrm>
          <a:prstGeom prst="rect">
            <a:avLst/>
          </a:prstGeom>
          <a:noFill/>
          <a:ln>
            <a:noFill/>
          </a:ln>
        </p:spPr>
      </p:pic>
      <p:sp>
        <p:nvSpPr>
          <p:cNvPr id="2" name="TextBox 1">
            <a:extLst>
              <a:ext uri="{FF2B5EF4-FFF2-40B4-BE49-F238E27FC236}">
                <a16:creationId xmlns:a16="http://schemas.microsoft.com/office/drawing/2014/main" id="{2081F6A8-E6D9-834C-B062-7B6406A51C8E}"/>
              </a:ext>
            </a:extLst>
          </p:cNvPr>
          <p:cNvSpPr txBox="1"/>
          <p:nvPr/>
        </p:nvSpPr>
        <p:spPr>
          <a:xfrm>
            <a:off x="304800" y="3990950"/>
            <a:ext cx="3121891" cy="215444"/>
          </a:xfrm>
          <a:prstGeom prst="rect">
            <a:avLst/>
          </a:prstGeom>
          <a:noFill/>
        </p:spPr>
        <p:txBody>
          <a:bodyPr wrap="square" rtlCol="0">
            <a:spAutoFit/>
          </a:bodyPr>
          <a:lstStyle/>
          <a:p>
            <a:r>
              <a:rPr lang="en-US" sz="800" dirty="0"/>
              <a:t>Source: </a:t>
            </a:r>
            <a:r>
              <a:rPr lang="en-US" sz="800" dirty="0">
                <a:hlinkClick r:id="rId4"/>
              </a:rPr>
              <a:t>https://en.wikipedia.org/wiki/Polymerase_chain_reaction</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646650" y="5970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RNA Splicing (pre-tolerance)</a:t>
            </a:r>
            <a:endParaRPr/>
          </a:p>
        </p:txBody>
      </p:sp>
      <p:sp>
        <p:nvSpPr>
          <p:cNvPr id="121" name="Google Shape;121;p18"/>
          <p:cNvSpPr txBox="1">
            <a:spLocks noGrp="1"/>
          </p:cNvSpPr>
          <p:nvPr>
            <p:ph type="body" idx="1"/>
          </p:nvPr>
        </p:nvSpPr>
        <p:spPr>
          <a:xfrm>
            <a:off x="4775700" y="1132276"/>
            <a:ext cx="4368300" cy="401122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Cloning into vector (method to allow direct manual splicing) shown in figure</a:t>
            </a:r>
            <a:endParaRPr sz="1800" dirty="0"/>
          </a:p>
          <a:p>
            <a:pPr marL="457200" lvl="0" indent="0" algn="l" rtl="0">
              <a:spcBef>
                <a:spcPts val="1600"/>
              </a:spcBef>
              <a:spcAft>
                <a:spcPts val="0"/>
              </a:spcAft>
              <a:buNone/>
            </a:pPr>
            <a:endParaRPr sz="1800" dirty="0"/>
          </a:p>
          <a:p>
            <a:pPr marL="457200" lvl="0" indent="-342900" algn="l" rtl="0">
              <a:spcBef>
                <a:spcPts val="1600"/>
              </a:spcBef>
              <a:spcAft>
                <a:spcPts val="0"/>
              </a:spcAft>
              <a:buSzPts val="1800"/>
              <a:buChar char="●"/>
            </a:pPr>
            <a:r>
              <a:rPr lang="en" sz="1800" dirty="0"/>
              <a:t>Aim of the experiment and why cloning into vector won’t be done</a:t>
            </a:r>
            <a:endParaRPr sz="1800" dirty="0"/>
          </a:p>
          <a:p>
            <a:pPr marL="457200" lvl="0" indent="0" algn="l" rtl="0">
              <a:spcBef>
                <a:spcPts val="1600"/>
              </a:spcBef>
              <a:spcAft>
                <a:spcPts val="0"/>
              </a:spcAft>
              <a:buNone/>
            </a:pPr>
            <a:endParaRPr sz="1800" dirty="0"/>
          </a:p>
          <a:p>
            <a:pPr marL="457200" lvl="0" indent="-342900" algn="l" rtl="0">
              <a:spcBef>
                <a:spcPts val="1600"/>
              </a:spcBef>
              <a:spcAft>
                <a:spcPts val="0"/>
              </a:spcAft>
              <a:buSzPts val="1800"/>
              <a:buChar char="●"/>
            </a:pPr>
            <a:r>
              <a:rPr lang="en" sz="1800" dirty="0"/>
              <a:t>Splices analyzed via qPCR assays for composition and possible changes</a:t>
            </a:r>
            <a:endParaRPr sz="1800" dirty="0"/>
          </a:p>
        </p:txBody>
      </p:sp>
      <p:pic>
        <p:nvPicPr>
          <p:cNvPr id="122" name="Google Shape;122;p18"/>
          <p:cNvPicPr preferRelativeResize="0"/>
          <p:nvPr/>
        </p:nvPicPr>
        <p:blipFill>
          <a:blip r:embed="rId3">
            <a:alphaModFix/>
          </a:blip>
          <a:stretch>
            <a:fillRect/>
          </a:stretch>
        </p:blipFill>
        <p:spPr>
          <a:xfrm>
            <a:off x="59350" y="1457100"/>
            <a:ext cx="4512650" cy="2337475"/>
          </a:xfrm>
          <a:prstGeom prst="rect">
            <a:avLst/>
          </a:prstGeom>
          <a:noFill/>
          <a:ln>
            <a:noFill/>
          </a:ln>
        </p:spPr>
      </p:pic>
      <p:sp>
        <p:nvSpPr>
          <p:cNvPr id="2" name="TextBox 1">
            <a:extLst>
              <a:ext uri="{FF2B5EF4-FFF2-40B4-BE49-F238E27FC236}">
                <a16:creationId xmlns:a16="http://schemas.microsoft.com/office/drawing/2014/main" id="{428ACAC2-0C06-F84C-A9A2-6ECEE2B3FC82}"/>
              </a:ext>
            </a:extLst>
          </p:cNvPr>
          <p:cNvSpPr txBox="1"/>
          <p:nvPr/>
        </p:nvSpPr>
        <p:spPr>
          <a:xfrm>
            <a:off x="498764" y="4036291"/>
            <a:ext cx="2392218" cy="338554"/>
          </a:xfrm>
          <a:prstGeom prst="rect">
            <a:avLst/>
          </a:prstGeom>
          <a:noFill/>
        </p:spPr>
        <p:txBody>
          <a:bodyPr wrap="square" rtlCol="0">
            <a:spAutoFit/>
          </a:bodyPr>
          <a:lstStyle/>
          <a:p>
            <a:r>
              <a:rPr lang="en-US" sz="800" dirty="0"/>
              <a:t>Source: </a:t>
            </a:r>
            <a:r>
              <a:rPr lang="en-US" sz="800" dirty="0">
                <a:hlinkClick r:id="rId4"/>
              </a:rPr>
              <a:t>https://www.addgene.org/protocols/pcr-cloning/</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729450" y="5497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Opioid Tolerance Measurement</a:t>
            </a:r>
            <a:endParaRPr/>
          </a:p>
        </p:txBody>
      </p:sp>
      <p:sp>
        <p:nvSpPr>
          <p:cNvPr id="128" name="Google Shape;128;p19"/>
          <p:cNvSpPr txBox="1">
            <a:spLocks noGrp="1"/>
          </p:cNvSpPr>
          <p:nvPr>
            <p:ph type="body" idx="1"/>
          </p:nvPr>
        </p:nvSpPr>
        <p:spPr>
          <a:xfrm>
            <a:off x="3168073" y="1191754"/>
            <a:ext cx="5975927" cy="384206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dirty="0"/>
              <a:t>mRNA used in experiment: one region from brain and one region from ileum of mouse</a:t>
            </a:r>
          </a:p>
          <a:p>
            <a:pPr marL="457200" lvl="0" indent="-342900" algn="l" rtl="0">
              <a:spcBef>
                <a:spcPts val="0"/>
              </a:spcBef>
              <a:spcAft>
                <a:spcPts val="0"/>
              </a:spcAft>
              <a:buSzPts val="1800"/>
              <a:buChar char="●"/>
            </a:pPr>
            <a:endParaRPr lang="en-US" sz="1800" dirty="0"/>
          </a:p>
          <a:p>
            <a:pPr marL="457200" lvl="0" indent="-342900" algn="l" rtl="0">
              <a:spcBef>
                <a:spcPts val="0"/>
              </a:spcBef>
              <a:spcAft>
                <a:spcPts val="0"/>
              </a:spcAft>
              <a:buSzPts val="1800"/>
              <a:buChar char="●"/>
            </a:pPr>
            <a:r>
              <a:rPr lang="en-US" sz="1800" dirty="0"/>
              <a:t>Inject mRNA w/ morphine then into empty cells</a:t>
            </a:r>
          </a:p>
          <a:p>
            <a:pPr marL="457200" lvl="0" indent="-342900" algn="l" rtl="0">
              <a:spcBef>
                <a:spcPts val="0"/>
              </a:spcBef>
              <a:spcAft>
                <a:spcPts val="0"/>
              </a:spcAft>
              <a:buSzPts val="1800"/>
              <a:buChar char="●"/>
            </a:pPr>
            <a:endParaRPr lang="en-US" sz="1800" dirty="0"/>
          </a:p>
          <a:p>
            <a:pPr marL="457200" lvl="0" indent="-342900" algn="l" rtl="0">
              <a:spcBef>
                <a:spcPts val="0"/>
              </a:spcBef>
              <a:spcAft>
                <a:spcPts val="0"/>
              </a:spcAft>
              <a:buSzPts val="1800"/>
              <a:buChar char="●"/>
            </a:pPr>
            <a:r>
              <a:rPr lang="en-US" sz="1800" dirty="0"/>
              <a:t>G-protein gamma assay</a:t>
            </a:r>
          </a:p>
          <a:p>
            <a:pPr lvl="1" indent="-342900">
              <a:spcBef>
                <a:spcPts val="0"/>
              </a:spcBef>
              <a:buSzPts val="1800"/>
              <a:buChar char="●"/>
            </a:pPr>
            <a:r>
              <a:rPr lang="en-US" sz="1600" dirty="0"/>
              <a:t>Specific to GPCRs</a:t>
            </a:r>
          </a:p>
          <a:p>
            <a:pPr lvl="1" indent="-342900">
              <a:spcBef>
                <a:spcPts val="0"/>
              </a:spcBef>
              <a:buSzPts val="1800"/>
              <a:buFont typeface="Lato"/>
              <a:buChar char="●"/>
            </a:pPr>
            <a:r>
              <a:rPr lang="en-US" sz="1600" dirty="0"/>
              <a:t>Uses GTPase to produce [35S]GTP</a:t>
            </a:r>
            <a:r>
              <a:rPr lang="el-GR" sz="1600" dirty="0"/>
              <a:t>γ</a:t>
            </a:r>
            <a:r>
              <a:rPr lang="en-US" sz="1600" dirty="0"/>
              <a:t>S</a:t>
            </a:r>
          </a:p>
          <a:p>
            <a:pPr lvl="1" indent="-342900">
              <a:spcBef>
                <a:spcPts val="0"/>
              </a:spcBef>
              <a:buSzPts val="1800"/>
              <a:buChar char="●"/>
            </a:pPr>
            <a:r>
              <a:rPr lang="en-US" sz="1600" dirty="0"/>
              <a:t>Assessment/ranking of binding</a:t>
            </a:r>
          </a:p>
          <a:p>
            <a:pPr lvl="1" indent="-342900">
              <a:spcBef>
                <a:spcPts val="0"/>
              </a:spcBef>
              <a:buSzPts val="1800"/>
              <a:buChar char="●"/>
            </a:pPr>
            <a:endParaRPr lang="en-US" sz="1600" dirty="0"/>
          </a:p>
          <a:p>
            <a:pPr lvl="1" indent="-342900">
              <a:spcBef>
                <a:spcPts val="0"/>
              </a:spcBef>
              <a:buSzPts val="1800"/>
              <a:buChar char="●"/>
            </a:pPr>
            <a:endParaRPr lang="en-US" sz="1600" dirty="0"/>
          </a:p>
          <a:p>
            <a:pPr lvl="1" indent="-342900">
              <a:spcBef>
                <a:spcPts val="0"/>
              </a:spcBef>
              <a:buSzPts val="1800"/>
              <a:buChar char="●"/>
            </a:pPr>
            <a:endParaRPr sz="1600" dirty="0"/>
          </a:p>
        </p:txBody>
      </p:sp>
      <p:pic>
        <p:nvPicPr>
          <p:cNvPr id="4" name="Picture 3">
            <a:extLst>
              <a:ext uri="{FF2B5EF4-FFF2-40B4-BE49-F238E27FC236}">
                <a16:creationId xmlns:a16="http://schemas.microsoft.com/office/drawing/2014/main" id="{B79E0850-4551-4A4C-9313-75EC0BAD8513}"/>
              </a:ext>
            </a:extLst>
          </p:cNvPr>
          <p:cNvPicPr>
            <a:picLocks noChangeAspect="1"/>
          </p:cNvPicPr>
          <p:nvPr/>
        </p:nvPicPr>
        <p:blipFill>
          <a:blip r:embed="rId3"/>
          <a:stretch>
            <a:fillRect/>
          </a:stretch>
        </p:blipFill>
        <p:spPr>
          <a:xfrm>
            <a:off x="422301" y="1252013"/>
            <a:ext cx="1840085" cy="3601027"/>
          </a:xfrm>
          <a:prstGeom prst="rect">
            <a:avLst/>
          </a:prstGeom>
        </p:spPr>
      </p:pic>
      <p:sp>
        <p:nvSpPr>
          <p:cNvPr id="5" name="TextBox 4">
            <a:extLst>
              <a:ext uri="{FF2B5EF4-FFF2-40B4-BE49-F238E27FC236}">
                <a16:creationId xmlns:a16="http://schemas.microsoft.com/office/drawing/2014/main" id="{B22F0BBD-BF3C-D340-A09D-E0C41093980A}"/>
              </a:ext>
            </a:extLst>
          </p:cNvPr>
          <p:cNvSpPr txBox="1"/>
          <p:nvPr/>
        </p:nvSpPr>
        <p:spPr>
          <a:xfrm>
            <a:off x="0" y="4853040"/>
            <a:ext cx="3278909" cy="307777"/>
          </a:xfrm>
          <a:prstGeom prst="rect">
            <a:avLst/>
          </a:prstGeom>
          <a:noFill/>
        </p:spPr>
        <p:txBody>
          <a:bodyPr wrap="square" rtlCol="0">
            <a:spAutoFit/>
          </a:bodyPr>
          <a:lstStyle/>
          <a:p>
            <a:r>
              <a:rPr lang="en-US" sz="700" dirty="0"/>
              <a:t>Source: </a:t>
            </a:r>
            <a:r>
              <a:rPr lang="en-US" sz="700" dirty="0">
                <a:hlinkClick r:id="rId4"/>
              </a:rPr>
              <a:t>https://www.perkinelmer.com/lab-products-and-services/application-support-knowledgebase/radiometric/35s-gtp-binding-assays.html</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670300" y="5615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RNA Splicing (post-tolerance)</a:t>
            </a:r>
            <a:endParaRPr/>
          </a:p>
        </p:txBody>
      </p:sp>
      <p:sp>
        <p:nvSpPr>
          <p:cNvPr id="134" name="Google Shape;134;p20"/>
          <p:cNvSpPr txBox="1">
            <a:spLocks noGrp="1"/>
          </p:cNvSpPr>
          <p:nvPr>
            <p:ph type="body" idx="1"/>
          </p:nvPr>
        </p:nvSpPr>
        <p:spPr>
          <a:xfrm>
            <a:off x="4656225" y="1678399"/>
            <a:ext cx="3762000" cy="282894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mRNA splices analyzed w/ qPCR assays similar to pre-tolerance</a:t>
            </a:r>
            <a:endParaRPr sz="1800" dirty="0"/>
          </a:p>
          <a:p>
            <a:pPr marL="457200" lvl="0" indent="0" algn="l" rtl="0">
              <a:spcBef>
                <a:spcPts val="1600"/>
              </a:spcBef>
              <a:spcAft>
                <a:spcPts val="0"/>
              </a:spcAft>
              <a:buNone/>
            </a:pPr>
            <a:endParaRPr sz="1800" dirty="0"/>
          </a:p>
          <a:p>
            <a:pPr marL="457200" lvl="0" indent="-342900" algn="l" rtl="0">
              <a:spcBef>
                <a:spcPts val="1600"/>
              </a:spcBef>
              <a:spcAft>
                <a:spcPts val="0"/>
              </a:spcAft>
              <a:buSzPts val="1800"/>
              <a:buChar char="●"/>
            </a:pPr>
            <a:r>
              <a:rPr lang="en" sz="1800" dirty="0"/>
              <a:t>Post-tolerance and pre-tolerance splices compared–composition, changes, and why</a:t>
            </a:r>
            <a:endParaRPr sz="1800" dirty="0"/>
          </a:p>
        </p:txBody>
      </p:sp>
      <p:pic>
        <p:nvPicPr>
          <p:cNvPr id="135" name="Google Shape;135;p20"/>
          <p:cNvPicPr preferRelativeResize="0"/>
          <p:nvPr/>
        </p:nvPicPr>
        <p:blipFill>
          <a:blip r:embed="rId3">
            <a:alphaModFix/>
          </a:blip>
          <a:stretch>
            <a:fillRect/>
          </a:stretch>
        </p:blipFill>
        <p:spPr>
          <a:xfrm>
            <a:off x="141575" y="1487400"/>
            <a:ext cx="4286250" cy="2057400"/>
          </a:xfrm>
          <a:prstGeom prst="rect">
            <a:avLst/>
          </a:prstGeom>
          <a:noFill/>
          <a:ln>
            <a:noFill/>
          </a:ln>
        </p:spPr>
      </p:pic>
      <p:sp>
        <p:nvSpPr>
          <p:cNvPr id="2" name="TextBox 1">
            <a:extLst>
              <a:ext uri="{FF2B5EF4-FFF2-40B4-BE49-F238E27FC236}">
                <a16:creationId xmlns:a16="http://schemas.microsoft.com/office/drawing/2014/main" id="{C719D4F6-4EAD-0242-9CCF-B74F80B3D228}"/>
              </a:ext>
            </a:extLst>
          </p:cNvPr>
          <p:cNvSpPr txBox="1"/>
          <p:nvPr/>
        </p:nvSpPr>
        <p:spPr>
          <a:xfrm>
            <a:off x="670300" y="3833091"/>
            <a:ext cx="2460827" cy="338554"/>
          </a:xfrm>
          <a:prstGeom prst="rect">
            <a:avLst/>
          </a:prstGeom>
          <a:noFill/>
        </p:spPr>
        <p:txBody>
          <a:bodyPr wrap="square" rtlCol="0">
            <a:spAutoFit/>
          </a:bodyPr>
          <a:lstStyle/>
          <a:p>
            <a:r>
              <a:rPr lang="en-US" sz="800" dirty="0"/>
              <a:t>Source: </a:t>
            </a:r>
            <a:r>
              <a:rPr lang="en-US" sz="800" dirty="0">
                <a:hlinkClick r:id="rId4"/>
              </a:rPr>
              <a:t>https://en.wikipedia.org/wiki/Alternative_splicing</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727650" y="5823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Possible Alternate Method</a:t>
            </a:r>
            <a:endParaRPr/>
          </a:p>
        </p:txBody>
      </p:sp>
      <p:sp>
        <p:nvSpPr>
          <p:cNvPr id="141" name="Google Shape;141;p21"/>
          <p:cNvSpPr txBox="1">
            <a:spLocks noGrp="1"/>
          </p:cNvSpPr>
          <p:nvPr>
            <p:ph type="body" idx="1"/>
          </p:nvPr>
        </p:nvSpPr>
        <p:spPr>
          <a:xfrm>
            <a:off x="4806150" y="1510824"/>
            <a:ext cx="3783668" cy="326437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dirty="0"/>
              <a:t>Molecular docking</a:t>
            </a:r>
          </a:p>
          <a:p>
            <a:pPr marL="114300" lvl="0" indent="0" algn="l" rtl="0">
              <a:spcBef>
                <a:spcPts val="0"/>
              </a:spcBef>
              <a:spcAft>
                <a:spcPts val="0"/>
              </a:spcAft>
              <a:buSzPts val="1800"/>
              <a:buNone/>
            </a:pPr>
            <a:endParaRPr lang="en-US" sz="1800" dirty="0"/>
          </a:p>
          <a:p>
            <a:pPr marL="1371600" lvl="2" indent="-342900" algn="l" rtl="0">
              <a:spcBef>
                <a:spcPts val="0"/>
              </a:spcBef>
              <a:spcAft>
                <a:spcPts val="0"/>
              </a:spcAft>
              <a:buSzPts val="1800"/>
              <a:buChar char="■"/>
            </a:pPr>
            <a:r>
              <a:rPr lang="en-US" sz="1800" dirty="0"/>
              <a:t>Can assess binding affinity of ligands to receptors in different binding positions</a:t>
            </a:r>
          </a:p>
          <a:p>
            <a:pPr marL="1028700" lvl="2" indent="0" algn="l" rtl="0">
              <a:spcBef>
                <a:spcPts val="0"/>
              </a:spcBef>
              <a:spcAft>
                <a:spcPts val="0"/>
              </a:spcAft>
              <a:buSzPts val="1800"/>
              <a:buNone/>
            </a:pPr>
            <a:endParaRPr lang="en-US" sz="1800" dirty="0"/>
          </a:p>
          <a:p>
            <a:pPr marL="1371600" lvl="2" indent="-342900" algn="l" rtl="0">
              <a:spcBef>
                <a:spcPts val="0"/>
              </a:spcBef>
              <a:spcAft>
                <a:spcPts val="0"/>
              </a:spcAft>
              <a:buSzPts val="1800"/>
              <a:buChar char="■"/>
            </a:pPr>
            <a:r>
              <a:rPr lang="en-US" sz="1800" dirty="0"/>
              <a:t>G-protein gamma assay=more specific</a:t>
            </a:r>
          </a:p>
        </p:txBody>
      </p:sp>
      <p:pic>
        <p:nvPicPr>
          <p:cNvPr id="142" name="Google Shape;142;p21"/>
          <p:cNvPicPr preferRelativeResize="0"/>
          <p:nvPr/>
        </p:nvPicPr>
        <p:blipFill>
          <a:blip r:embed="rId3">
            <a:alphaModFix/>
          </a:blip>
          <a:stretch>
            <a:fillRect/>
          </a:stretch>
        </p:blipFill>
        <p:spPr>
          <a:xfrm>
            <a:off x="47276" y="1586800"/>
            <a:ext cx="4219126" cy="2799524"/>
          </a:xfrm>
          <a:prstGeom prst="rect">
            <a:avLst/>
          </a:prstGeom>
          <a:noFill/>
          <a:ln>
            <a:noFill/>
          </a:ln>
        </p:spPr>
      </p:pic>
      <p:sp>
        <p:nvSpPr>
          <p:cNvPr id="2" name="TextBox 1">
            <a:extLst>
              <a:ext uri="{FF2B5EF4-FFF2-40B4-BE49-F238E27FC236}">
                <a16:creationId xmlns:a16="http://schemas.microsoft.com/office/drawing/2014/main" id="{DBBBD16E-5EFB-0C4F-9CED-4C32B17B4DAC}"/>
              </a:ext>
            </a:extLst>
          </p:cNvPr>
          <p:cNvSpPr txBox="1"/>
          <p:nvPr/>
        </p:nvSpPr>
        <p:spPr>
          <a:xfrm>
            <a:off x="635286" y="4453478"/>
            <a:ext cx="2893005" cy="215444"/>
          </a:xfrm>
          <a:prstGeom prst="rect">
            <a:avLst/>
          </a:prstGeom>
          <a:noFill/>
        </p:spPr>
        <p:txBody>
          <a:bodyPr wrap="square" rtlCol="0">
            <a:spAutoFit/>
          </a:bodyPr>
          <a:lstStyle/>
          <a:p>
            <a:r>
              <a:rPr lang="en-US" sz="800" dirty="0"/>
              <a:t>Source: </a:t>
            </a:r>
            <a:r>
              <a:rPr lang="en-US" sz="800" dirty="0">
                <a:hlinkClick r:id="rId4"/>
              </a:rPr>
              <a:t>https://en.wikipedia.org/wiki/Docking_(molecular)</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727650" y="5931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Should We Care?</a:t>
            </a:r>
            <a:endParaRPr/>
          </a:p>
        </p:txBody>
      </p:sp>
      <p:sp>
        <p:nvSpPr>
          <p:cNvPr id="148" name="Google Shape;148;p22"/>
          <p:cNvSpPr txBox="1">
            <a:spLocks noGrp="1"/>
          </p:cNvSpPr>
          <p:nvPr>
            <p:ph type="body" idx="1"/>
          </p:nvPr>
        </p:nvSpPr>
        <p:spPr>
          <a:xfrm>
            <a:off x="660525" y="1667575"/>
            <a:ext cx="7757700" cy="2672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Main cause of opioid addiction=lack of knowledge of how tolerance works</a:t>
            </a:r>
            <a:endParaRPr sz="1800"/>
          </a:p>
          <a:p>
            <a:pPr marL="457200" lvl="0" indent="0" algn="l" rtl="0">
              <a:spcBef>
                <a:spcPts val="1600"/>
              </a:spcBef>
              <a:spcAft>
                <a:spcPts val="0"/>
              </a:spcAft>
              <a:buNone/>
            </a:pPr>
            <a:endParaRPr sz="1800"/>
          </a:p>
          <a:p>
            <a:pPr marL="457200" lvl="0" indent="-342900" algn="l" rtl="0">
              <a:spcBef>
                <a:spcPts val="1600"/>
              </a:spcBef>
              <a:spcAft>
                <a:spcPts val="0"/>
              </a:spcAft>
              <a:buSzPts val="1800"/>
              <a:buChar char="●"/>
            </a:pPr>
            <a:r>
              <a:rPr lang="en" sz="1800"/>
              <a:t>Exploring the relationship between splicing and tolerance can be very helpful medically</a:t>
            </a:r>
            <a:endParaRPr sz="18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1394</Words>
  <Application>Microsoft Macintosh PowerPoint</Application>
  <PresentationFormat>On-screen Show (16:9)</PresentationFormat>
  <Paragraphs>83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Raleway</vt:lpstr>
      <vt:lpstr>Lato</vt:lpstr>
      <vt:lpstr>Arial</vt:lpstr>
      <vt:lpstr>Streamline</vt:lpstr>
      <vt:lpstr>The effect of RNA splicing on opioid tolerance</vt:lpstr>
      <vt:lpstr>Opioid Tolerance</vt:lpstr>
      <vt:lpstr>GPCRs</vt:lpstr>
      <vt:lpstr>qPCR</vt:lpstr>
      <vt:lpstr>RNA Splicing (pre-tolerance)</vt:lpstr>
      <vt:lpstr>Opioid Tolerance Measurement</vt:lpstr>
      <vt:lpstr>RNA Splicing (post-tolerance)</vt:lpstr>
      <vt:lpstr>Possible Alternate Method</vt:lpstr>
      <vt:lpstr>Why Should We Care?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RNA splicing on opioid tolerance</dc:title>
  <cp:lastModifiedBy>Suha Minai</cp:lastModifiedBy>
  <cp:revision>10</cp:revision>
  <dcterms:modified xsi:type="dcterms:W3CDTF">2019-12-13T20:00:21Z</dcterms:modified>
</cp:coreProperties>
</file>