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21"/>
  </p:notesMasterIdLst>
  <p:handoutMasterIdLst>
    <p:handoutMasterId r:id="rId22"/>
  </p:handout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</p:sldIdLst>
  <p:sldSz cx="9144000" cy="51435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3" d="100"/>
          <a:sy n="103" d="100"/>
        </p:scale>
        <p:origin x="802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DEF193A-0C4F-4DDD-94EE-AA698EB369DA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6035" cy="456873"/>
          </a:xfrm>
          <a:prstGeom prst="rect">
            <a:avLst/>
          </a:prstGeom>
          <a:noFill/>
          <a:ln>
            <a:noFill/>
          </a:ln>
        </p:spPr>
        <p:txBody>
          <a:bodyPr wrap="none" lIns="80766" tIns="40383" rIns="80766" bIns="40383" anchorCtr="0" compatLnSpc="0">
            <a:noAutofit/>
          </a:bodyPr>
          <a:lstStyle/>
          <a:p>
            <a:pPr hangingPunct="0">
              <a:defRPr sz="1400"/>
            </a:pPr>
            <a:endParaRPr lang="en-US" sz="1300">
              <a:latin typeface="Liberation Sans" pitchFamily="18"/>
              <a:ea typeface="Noto Sans CJK SC" pitchFamily="2"/>
              <a:cs typeface="Lohit Devanagari" pitchFamily="2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7A10C6-4A96-4030-B40A-DFA6B525B57C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3881647" y="0"/>
            <a:ext cx="2976035" cy="456873"/>
          </a:xfrm>
          <a:prstGeom prst="rect">
            <a:avLst/>
          </a:prstGeom>
          <a:noFill/>
          <a:ln>
            <a:noFill/>
          </a:ln>
        </p:spPr>
        <p:txBody>
          <a:bodyPr wrap="none" lIns="80766" tIns="40383" rIns="80766" bIns="40383" anchorCtr="0" compatLnSpc="0">
            <a:noAutofit/>
          </a:bodyPr>
          <a:lstStyle/>
          <a:p>
            <a:pPr algn="r" hangingPunct="0">
              <a:defRPr sz="1400"/>
            </a:pPr>
            <a:endParaRPr lang="en-US" sz="1300">
              <a:latin typeface="Liberation Sans" pitchFamily="18"/>
              <a:ea typeface="Noto Sans CJK SC" pitchFamily="2"/>
              <a:cs typeface="Lohit Devanagari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3748E3-555B-4DAF-91DB-B7720C39DD5E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8686800"/>
            <a:ext cx="2976035" cy="456873"/>
          </a:xfrm>
          <a:prstGeom prst="rect">
            <a:avLst/>
          </a:prstGeom>
          <a:noFill/>
          <a:ln>
            <a:noFill/>
          </a:ln>
        </p:spPr>
        <p:txBody>
          <a:bodyPr wrap="none" lIns="80766" tIns="40383" rIns="80766" bIns="40383" anchor="b" anchorCtr="0" compatLnSpc="0">
            <a:noAutofit/>
          </a:bodyPr>
          <a:lstStyle/>
          <a:p>
            <a:pPr hangingPunct="0">
              <a:defRPr sz="1400"/>
            </a:pPr>
            <a:endParaRPr lang="en-US" sz="1300">
              <a:latin typeface="Liberation Sans" pitchFamily="18"/>
              <a:ea typeface="Noto Sans CJK SC" pitchFamily="2"/>
              <a:cs typeface="Lohit Devanagari" pitchFamily="2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DC093C-0858-401F-89ED-4A6EAFDB625E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3881647" y="8686800"/>
            <a:ext cx="2976035" cy="456873"/>
          </a:xfrm>
          <a:prstGeom prst="rect">
            <a:avLst/>
          </a:prstGeom>
          <a:noFill/>
          <a:ln>
            <a:noFill/>
          </a:ln>
        </p:spPr>
        <p:txBody>
          <a:bodyPr wrap="none" lIns="80766" tIns="40383" rIns="80766" bIns="40383" anchor="b" anchorCtr="0" compatLnSpc="0">
            <a:noAutofit/>
          </a:bodyPr>
          <a:lstStyle/>
          <a:p>
            <a:pPr algn="r" hangingPunct="0">
              <a:defRPr sz="1400"/>
            </a:pPr>
            <a:fld id="{8D586F42-6172-4C4F-A319-2D5B0B00EED7}" type="slidenum">
              <a:t>‹#›</a:t>
            </a:fld>
            <a:endParaRPr lang="en-US" sz="1300">
              <a:latin typeface="Liberation Sans" pitchFamily="18"/>
              <a:ea typeface="Noto Sans CJK SC" pitchFamily="2"/>
              <a:cs typeface="Lohit Devanagari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40442213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05BF364-7942-4DBD-BAC1-67FCF3906FC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0D2F76E-8594-4128-A320-DE6149C4CCD1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77239" y="4777560"/>
            <a:ext cx="6217560" cy="4525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E986B609-31A7-4CD9-81C6-AD2BCE8C221C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hangingPunct="0">
              <a:buNone/>
              <a:tabLst/>
              <a:defRPr lang="en-US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00C3FE-54F4-4657-B469-88FF2B9EAAA5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hangingPunct="0">
              <a:buNone/>
              <a:tabLst/>
              <a:defRPr lang="en-US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317A43-AAE7-4B36-8658-3E2B96D1E785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hangingPunct="0">
              <a:buNone/>
              <a:tabLst/>
              <a:defRPr lang="en-US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1CD467-051A-4263-9A80-2FFD71CB4171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algn="r" hangingPunct="0">
              <a:buNone/>
              <a:tabLst/>
              <a:defRPr lang="en-US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fld id="{7912811B-9CDE-4969-897F-6FFF8BA6654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942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hangingPunct="0">
      <a:tabLst/>
      <a:defRPr lang="en-US" sz="2000" b="0" i="0" u="none" strike="noStrike" kern="1200" cap="none">
        <a:ln>
          <a:noFill/>
        </a:ln>
        <a:highlight>
          <a:scrgbClr r="0" g="0" b="0">
            <a:alpha val="0"/>
          </a:scrgbClr>
        </a:highlight>
        <a:latin typeface="Liberation Sans" pitchFamily="18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E1A471-EE31-49A2-8E87-A22FF30E026B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11C7066B-6B12-4D2B-9FBC-378C2CFE01C9}" type="slidenum">
              <a:t>1</a:t>
            </a:fld>
            <a:endParaRPr lang="en-US"/>
          </a:p>
        </p:txBody>
      </p:sp>
      <p:sp>
        <p:nvSpPr>
          <p:cNvPr id="2" name="Google Shape;51;p:notes">
            <a:extLst>
              <a:ext uri="{FF2B5EF4-FFF2-40B4-BE49-F238E27FC236}">
                <a16:creationId xmlns:a16="http://schemas.microsoft.com/office/drawing/2014/main" id="{BCA5DA6A-DEF4-460A-A81F-277CAB1FE501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380880" y="685799"/>
            <a:ext cx="6095519" cy="3428639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Google Shape;52;p:notes">
            <a:extLst>
              <a:ext uri="{FF2B5EF4-FFF2-40B4-BE49-F238E27FC236}">
                <a16:creationId xmlns:a16="http://schemas.microsoft.com/office/drawing/2014/main" id="{C9C05B5C-8BF9-4BCE-8C5B-49BB26672AB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440"/>
          </a:xfrm>
        </p:spPr>
        <p:txBody>
          <a:bodyPr wrap="square" lIns="91440" tIns="91440" rIns="91440" bIns="91440" anchor="t">
            <a:no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C7CB7C-C882-44FF-BA09-32BE74CCD8A6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682008DF-ECB7-41B9-8DCB-ED6E39C9C9AA}" type="slidenum">
              <a:t>10</a:t>
            </a:fld>
            <a:endParaRPr lang="en-US"/>
          </a:p>
        </p:txBody>
      </p:sp>
      <p:sp>
        <p:nvSpPr>
          <p:cNvPr id="2" name="Google Shape;111;g6c4060bf2d_0_10:notes">
            <a:extLst>
              <a:ext uri="{FF2B5EF4-FFF2-40B4-BE49-F238E27FC236}">
                <a16:creationId xmlns:a16="http://schemas.microsoft.com/office/drawing/2014/main" id="{9F3AA621-12F0-4433-9B12-A1A6ABA94C6D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380880" y="685799"/>
            <a:ext cx="6095519" cy="3428639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Google Shape;112;g6c4060bf2d_0_10:notes">
            <a:extLst>
              <a:ext uri="{FF2B5EF4-FFF2-40B4-BE49-F238E27FC236}">
                <a16:creationId xmlns:a16="http://schemas.microsoft.com/office/drawing/2014/main" id="{BC799B8B-0901-4407-AD6C-7CF5D8F18CC7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440"/>
          </a:xfrm>
        </p:spPr>
        <p:txBody>
          <a:bodyPr wrap="square" lIns="91440" tIns="91440" rIns="91440" bIns="91440" anchor="t">
            <a:no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0532A1-9A10-4D19-8956-590816DF6C6C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4C93F12F-D61B-4D4D-B713-0454D53CF005}" type="slidenum">
              <a:t>11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9CC8955-FA09-4270-A167-8565C7EA89E1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381240" y="694800"/>
            <a:ext cx="6095160" cy="3428639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8850975-2D30-4930-A976-3D0F3825599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44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094C45-993B-46BC-B428-FE760F7D309E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1736C0CA-92B7-474C-A960-BD6FF2ADDA32}" type="slidenum">
              <a:t>12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D51CDE9-131B-4B0D-B695-DB5D47AF45C7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381240" y="694800"/>
            <a:ext cx="6095160" cy="3428639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5377218-8677-44AC-A9C7-0762FE890D3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44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7672CF-9F87-4DB1-8410-3A4C7D6FEA7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AC1A299A-314A-495E-A761-447BF54D27CB}" type="slidenum">
              <a:t>13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9F7D3F3-B6BB-449E-B919-3F27176A2DAB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381240" y="694800"/>
            <a:ext cx="6095160" cy="3428639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1BAF14D-6EB4-495E-99B4-B3D2F3A57B9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44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186F4D-A472-439E-BD00-4A402B1A099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76E970E1-9C17-4169-B12D-0D00233ADDEB}" type="slidenum">
              <a:t>14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25FC1AE-E071-475B-A89B-557A596F2307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381240" y="694800"/>
            <a:ext cx="6095160" cy="3428639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2D21EA8-F6CA-4200-8BAC-30F592662F0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44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9E7823-FC0F-4CF4-91C4-0EEC5EE83572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E32F603-3151-43FB-A3CA-811C138EB61A}" type="slidenum">
              <a:t>15</a:t>
            </a:fld>
            <a:endParaRPr lang="en-US"/>
          </a:p>
        </p:txBody>
      </p:sp>
      <p:sp>
        <p:nvSpPr>
          <p:cNvPr id="2" name="Google Shape;132;g6c12071ca0_0_5:notes">
            <a:extLst>
              <a:ext uri="{FF2B5EF4-FFF2-40B4-BE49-F238E27FC236}">
                <a16:creationId xmlns:a16="http://schemas.microsoft.com/office/drawing/2014/main" id="{28C7C6F3-8910-45A2-AFAD-7F92538ED49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380880" y="685799"/>
            <a:ext cx="6095519" cy="3428639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Google Shape;133;g6c12071ca0_0_5:notes">
            <a:extLst>
              <a:ext uri="{FF2B5EF4-FFF2-40B4-BE49-F238E27FC236}">
                <a16:creationId xmlns:a16="http://schemas.microsoft.com/office/drawing/2014/main" id="{A634CFD1-3863-467D-A3CE-625EFC008287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440"/>
          </a:xfrm>
        </p:spPr>
        <p:txBody>
          <a:bodyPr wrap="square" lIns="91440" tIns="91440" rIns="91440" bIns="91440" anchor="t">
            <a:no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2FFD53-D0D4-4F2B-B262-258C5405F10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080ADF36-60DF-4C57-AA10-4140E48C6908}" type="slidenum">
              <a:t>16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EC57443-889A-4346-A00F-8DEB8754F8CD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381240" y="694800"/>
            <a:ext cx="6095160" cy="3428639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56E4229-D200-480D-8BDE-164812DA303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44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218153-56E8-402D-804D-42BFB9D87070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E4D1396A-F539-499E-BB07-DA600DCFF031}" type="slidenum">
              <a:t>17</a:t>
            </a:fld>
            <a:endParaRPr lang="en-US"/>
          </a:p>
        </p:txBody>
      </p:sp>
      <p:sp>
        <p:nvSpPr>
          <p:cNvPr id="2" name="Google Shape;138;g6c4060bf2d_0_20:notes">
            <a:extLst>
              <a:ext uri="{FF2B5EF4-FFF2-40B4-BE49-F238E27FC236}">
                <a16:creationId xmlns:a16="http://schemas.microsoft.com/office/drawing/2014/main" id="{75AB91AF-3D90-4BDC-BB31-06C785229EBA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380880" y="685799"/>
            <a:ext cx="6095519" cy="3428639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Google Shape;139;g6c4060bf2d_0_20:notes">
            <a:extLst>
              <a:ext uri="{FF2B5EF4-FFF2-40B4-BE49-F238E27FC236}">
                <a16:creationId xmlns:a16="http://schemas.microsoft.com/office/drawing/2014/main" id="{C6469BB0-81DE-4A5C-B23E-ECE4796DBB7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440"/>
          </a:xfrm>
        </p:spPr>
        <p:txBody>
          <a:bodyPr wrap="square" lIns="91440" tIns="91440" rIns="91440" bIns="91440" anchor="t">
            <a:no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DF2AB7-9982-4FF0-8DBF-A6725E1CD3F0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D0FFE650-4B9D-4FA8-97AA-4E0C2309BD4F}" type="slidenum">
              <a:t>2</a:t>
            </a:fld>
            <a:endParaRPr lang="en-US"/>
          </a:p>
        </p:txBody>
      </p:sp>
      <p:sp>
        <p:nvSpPr>
          <p:cNvPr id="2" name="Google Shape;57;g75be8529db_0_0:notes">
            <a:extLst>
              <a:ext uri="{FF2B5EF4-FFF2-40B4-BE49-F238E27FC236}">
                <a16:creationId xmlns:a16="http://schemas.microsoft.com/office/drawing/2014/main" id="{E60F2133-0B1C-45CD-933E-196037DE9787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380880" y="685799"/>
            <a:ext cx="6095519" cy="3428639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Google Shape;58;g75be8529db_0_0:notes">
            <a:extLst>
              <a:ext uri="{FF2B5EF4-FFF2-40B4-BE49-F238E27FC236}">
                <a16:creationId xmlns:a16="http://schemas.microsoft.com/office/drawing/2014/main" id="{714B816E-2F5C-4FAE-A469-C2C46981703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440"/>
          </a:xfrm>
        </p:spPr>
        <p:txBody>
          <a:bodyPr wrap="square" lIns="91440" tIns="91440" rIns="91440" bIns="91440" anchor="t">
            <a:no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78C7F9-CCFA-48E3-944D-9E7D496299A2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648B5DD2-38B5-439A-B8CD-372A6466F980}" type="slidenum">
              <a:t>3</a:t>
            </a:fld>
            <a:endParaRPr lang="en-US"/>
          </a:p>
        </p:txBody>
      </p:sp>
      <p:sp>
        <p:nvSpPr>
          <p:cNvPr id="2" name="Google Shape;63;g75c4aae9e5_0_12:notes">
            <a:extLst>
              <a:ext uri="{FF2B5EF4-FFF2-40B4-BE49-F238E27FC236}">
                <a16:creationId xmlns:a16="http://schemas.microsoft.com/office/drawing/2014/main" id="{05F131E6-F5A3-4D6A-BD2D-7ED2CA8145F2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380880" y="685799"/>
            <a:ext cx="6095519" cy="3428639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Google Shape;64;g75c4aae9e5_0_12:notes">
            <a:extLst>
              <a:ext uri="{FF2B5EF4-FFF2-40B4-BE49-F238E27FC236}">
                <a16:creationId xmlns:a16="http://schemas.microsoft.com/office/drawing/2014/main" id="{1865A370-B0E5-4243-882C-2DE02003430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440"/>
          </a:xfrm>
        </p:spPr>
        <p:txBody>
          <a:bodyPr wrap="square" lIns="91440" tIns="91440" rIns="91440" bIns="91440" anchor="t">
            <a:no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2425C5-2DEE-4761-A0F2-FA31A982264A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B4523C2F-D014-4C82-96E8-B52BA87BC3F2}" type="slidenum">
              <a:t>4</a:t>
            </a:fld>
            <a:endParaRPr lang="en-US"/>
          </a:p>
        </p:txBody>
      </p:sp>
      <p:sp>
        <p:nvSpPr>
          <p:cNvPr id="2" name="Google Shape;70;g75c4aae9e5_0_7:notes">
            <a:extLst>
              <a:ext uri="{FF2B5EF4-FFF2-40B4-BE49-F238E27FC236}">
                <a16:creationId xmlns:a16="http://schemas.microsoft.com/office/drawing/2014/main" id="{AD53D379-2405-425D-B510-7C861623DC48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380880" y="685799"/>
            <a:ext cx="6095519" cy="3428639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Google Shape;71;g75c4aae9e5_0_7:notes">
            <a:extLst>
              <a:ext uri="{FF2B5EF4-FFF2-40B4-BE49-F238E27FC236}">
                <a16:creationId xmlns:a16="http://schemas.microsoft.com/office/drawing/2014/main" id="{3E9E5E2C-A912-4AA7-99B2-AF7016D527E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440"/>
          </a:xfrm>
        </p:spPr>
        <p:txBody>
          <a:bodyPr wrap="square" lIns="91440" tIns="91440" rIns="91440" bIns="91440" anchor="t">
            <a:no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E4DD28-5AE2-4B33-B352-CC2C16A7F2AD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8A60C97F-CB43-4173-B8ED-4C096F5C01FB}" type="slidenum">
              <a:t>5</a:t>
            </a:fld>
            <a:endParaRPr lang="en-US"/>
          </a:p>
        </p:txBody>
      </p:sp>
      <p:sp>
        <p:nvSpPr>
          <p:cNvPr id="2" name="Google Shape;78;g75c4aae9e5_0_28:notes">
            <a:extLst>
              <a:ext uri="{FF2B5EF4-FFF2-40B4-BE49-F238E27FC236}">
                <a16:creationId xmlns:a16="http://schemas.microsoft.com/office/drawing/2014/main" id="{DAE081DD-9DAF-4935-8543-3DBE1D1ABAC0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380880" y="685799"/>
            <a:ext cx="6095519" cy="3428639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Google Shape;79;g75c4aae9e5_0_28:notes">
            <a:extLst>
              <a:ext uri="{FF2B5EF4-FFF2-40B4-BE49-F238E27FC236}">
                <a16:creationId xmlns:a16="http://schemas.microsoft.com/office/drawing/2014/main" id="{302FA8B4-ED3F-4ADE-B79A-19A4C4D88F0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440"/>
          </a:xfrm>
        </p:spPr>
        <p:txBody>
          <a:bodyPr wrap="square" lIns="91440" tIns="91440" rIns="91440" bIns="91440" anchor="t">
            <a:no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3F4F6D-F95B-4372-BECE-271140A27A9B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FC1975A7-8B8F-4F64-9FFE-D0DB3960A046}" type="slidenum">
              <a:t>6</a:t>
            </a:fld>
            <a:endParaRPr lang="en-US"/>
          </a:p>
        </p:txBody>
      </p:sp>
      <p:sp>
        <p:nvSpPr>
          <p:cNvPr id="2" name="Google Shape;86;g75c4aae9e5_0_105:notes">
            <a:extLst>
              <a:ext uri="{FF2B5EF4-FFF2-40B4-BE49-F238E27FC236}">
                <a16:creationId xmlns:a16="http://schemas.microsoft.com/office/drawing/2014/main" id="{F07BF382-4845-4839-8A14-230FFBE9D689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380880" y="685799"/>
            <a:ext cx="6095519" cy="3428639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Google Shape;87;g75c4aae9e5_0_105:notes">
            <a:extLst>
              <a:ext uri="{FF2B5EF4-FFF2-40B4-BE49-F238E27FC236}">
                <a16:creationId xmlns:a16="http://schemas.microsoft.com/office/drawing/2014/main" id="{400960A3-9DB6-4993-94E5-CBEAE1004A9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440"/>
          </a:xfrm>
        </p:spPr>
        <p:txBody>
          <a:bodyPr wrap="square" lIns="91440" tIns="91440" rIns="91440" bIns="91440" anchor="t">
            <a:no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3FBFAD-2777-423F-83F8-2841A0870C11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BD896DEF-222B-466E-ACBC-83721ECAE556}" type="slidenum">
              <a:t>7</a:t>
            </a:fld>
            <a:endParaRPr lang="en-US"/>
          </a:p>
        </p:txBody>
      </p:sp>
      <p:sp>
        <p:nvSpPr>
          <p:cNvPr id="2" name="Google Shape;93;g75c4aae9e5_0_38:notes">
            <a:extLst>
              <a:ext uri="{FF2B5EF4-FFF2-40B4-BE49-F238E27FC236}">
                <a16:creationId xmlns:a16="http://schemas.microsoft.com/office/drawing/2014/main" id="{FA9DF72E-D9DD-4D36-BB5B-F94F8CC8CC8F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380880" y="685799"/>
            <a:ext cx="6095519" cy="3428639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Google Shape;94;g75c4aae9e5_0_38:notes">
            <a:extLst>
              <a:ext uri="{FF2B5EF4-FFF2-40B4-BE49-F238E27FC236}">
                <a16:creationId xmlns:a16="http://schemas.microsoft.com/office/drawing/2014/main" id="{4195E826-0965-4BA9-9C2F-40A48E1FE398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440"/>
          </a:xfrm>
        </p:spPr>
        <p:txBody>
          <a:bodyPr wrap="square" lIns="91440" tIns="91440" rIns="91440" bIns="91440" anchor="t">
            <a:no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77AA55-E580-4F06-9B8C-0016BC5DD97A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390B871A-295E-4D5C-B071-4250212C6C9E}" type="slidenum">
              <a:t>8</a:t>
            </a:fld>
            <a:endParaRPr lang="en-US"/>
          </a:p>
        </p:txBody>
      </p:sp>
      <p:sp>
        <p:nvSpPr>
          <p:cNvPr id="2" name="Google Shape;99;g75c4aae9e5_0_43:notes">
            <a:extLst>
              <a:ext uri="{FF2B5EF4-FFF2-40B4-BE49-F238E27FC236}">
                <a16:creationId xmlns:a16="http://schemas.microsoft.com/office/drawing/2014/main" id="{EC4E034E-CCC6-4601-811A-CE4321D13430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380880" y="685799"/>
            <a:ext cx="6095519" cy="3428639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Google Shape;100;g75c4aae9e5_0_43:notes">
            <a:extLst>
              <a:ext uri="{FF2B5EF4-FFF2-40B4-BE49-F238E27FC236}">
                <a16:creationId xmlns:a16="http://schemas.microsoft.com/office/drawing/2014/main" id="{F56C968E-B6E2-4432-AE97-0A6CBE52F2B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440"/>
          </a:xfrm>
        </p:spPr>
        <p:txBody>
          <a:bodyPr wrap="square" lIns="91440" tIns="91440" rIns="91440" bIns="91440" anchor="t">
            <a:no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BEFF3A-3641-4702-B454-46580B37A1D0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09B66DE4-B3D1-4ADA-8C20-CA9BCDD3E0A5}" type="slidenum">
              <a:t>9</a:t>
            </a:fld>
            <a:endParaRPr lang="en-US"/>
          </a:p>
        </p:txBody>
      </p:sp>
      <p:sp>
        <p:nvSpPr>
          <p:cNvPr id="2" name="Google Shape;105;g6c12071ca0_0_0:notes">
            <a:extLst>
              <a:ext uri="{FF2B5EF4-FFF2-40B4-BE49-F238E27FC236}">
                <a16:creationId xmlns:a16="http://schemas.microsoft.com/office/drawing/2014/main" id="{61B4B849-013E-4191-B7EE-029AA25CB3D5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380880" y="685799"/>
            <a:ext cx="6095519" cy="3428639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Google Shape;106;g6c12071ca0_0_0:notes">
            <a:extLst>
              <a:ext uri="{FF2B5EF4-FFF2-40B4-BE49-F238E27FC236}">
                <a16:creationId xmlns:a16="http://schemas.microsoft.com/office/drawing/2014/main" id="{8C0856B0-6E66-4F66-800F-26E53F638F5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114440"/>
          </a:xfrm>
        </p:spPr>
        <p:txBody>
          <a:bodyPr wrap="square" lIns="91440" tIns="91440" rIns="91440" bIns="91440" anchor="t">
            <a:no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54D23-AF97-4EB8-9693-E168780085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375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3F5195-6361-4A83-BE94-0E20AEB33B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925"/>
            <a:ext cx="6858000" cy="12414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05BE44-0AE0-49A3-9B75-E9926FCA74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7B4FD883-6EC5-4230-AE8F-6B3B29F58AA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214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5331F-08C0-489B-ADFD-F39BFE369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09C7D1-8D36-4B68-B59F-B3EC431682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5CB8FA-4681-448B-87EB-DDFE89C22F0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A10FF323-90C5-4AAE-8173-6E08FAD555B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332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65844F-D339-4B73-ABDC-35CCB85B63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02425" y="744538"/>
            <a:ext cx="2128838" cy="34417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C5CC9E-55E4-4E35-90B0-777C2415A0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11150" y="744538"/>
            <a:ext cx="6238875" cy="34417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1644A8-8069-4751-8B6B-70EDF7B21FF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848A1DCC-41FD-4E96-A288-8BBA3154C98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3650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22015-1597-40A0-9DF3-58C81EE4F1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375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5A2596-A8DC-49B1-995D-F225A92C22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925"/>
            <a:ext cx="6858000" cy="12414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2DB655-664F-44C1-895F-F6D4555A88A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F84BA2E0-B7C1-4297-801E-2CCC405BFD6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8474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C2037-B0B4-4743-9BCC-494D28D39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6B514F-AC7C-4380-854F-2D582D022C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7C6E10-F143-4850-946C-50C350AC705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BD998BE8-6F71-489F-9570-3465E4A3F56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6568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888267-52B3-4F25-B6C3-94DF4711A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700"/>
            <a:ext cx="7886700" cy="21399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C3FB8F-37DF-46C1-8822-D2D1AE3173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1700"/>
            <a:ext cx="7886700" cy="112553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1AC5F5-5908-46DF-B078-4C3C4101D8A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C3826443-232B-4AEB-BEAA-845A47A0782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1651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AB86C-F841-499C-98B3-D1565F19B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8F7C9C-853B-4750-BD6B-ED86A544B7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11150" y="1152525"/>
            <a:ext cx="4183063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F13A6F-D47C-4663-BCEE-1034F17FAA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6613" y="1152525"/>
            <a:ext cx="4184650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D733BC-B01A-4B0B-BB5C-9E5CC6191DE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D837A6C0-D00D-49CA-A1CF-1B166D42E73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7864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696A1-B997-4C7E-B13B-3EA2E2A9C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274638"/>
            <a:ext cx="7886700" cy="9937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689764-22B6-4113-B634-B03D42ED81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260475"/>
            <a:ext cx="3868737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762DDD-A2BB-48FA-9C97-2FE5439F5B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1879600"/>
            <a:ext cx="3868737" cy="2762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6279A5-A4A0-438D-95B7-BA6F1B15D7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475"/>
            <a:ext cx="3887788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D614EA-D9B5-4C07-8B41-92239D0F82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9600"/>
            <a:ext cx="3887788" cy="2762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BE42B0-6260-441E-85DE-210EF4D3255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A5F17FEB-6209-4572-8D83-A2659E0788F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23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F73C2-133F-4F76-878F-9A0ABBED4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B285D10-B0A8-4AC1-A16C-97B3EA265FF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8DB253D2-3ACB-4799-8D96-D5EEE725ACB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6801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CD4D71F-645A-4401-A620-46D67B6426B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CC8B0995-91B4-4F18-AF42-8F2AE15452A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327293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A78DB-1C6E-422D-9916-14EBB4882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1A25A7-D6B0-46C9-9E96-9AC9049426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4BD572-F71A-4DAE-A2E7-C38A73935F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B517D4-6851-4A67-9EE1-21383339776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145D4E23-6242-4A79-B493-3E2F223E0D7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69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81909-423A-4E51-9906-801F3C6AD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37B00-18C7-4C73-B66B-C2547A4320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D8FA11-F03D-4BEC-BDE7-5C7B99F0F8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B9A81D82-7D51-4F41-807E-690E967FE52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629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ADF78-738C-4307-AE79-0D0FA9B46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CA7D23-537D-4C4B-9BD6-2C0F73FC2E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293847-1331-487E-B5D3-7BAE418EB4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A6B46F-B110-4E3B-9E57-4100763A759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02B4B5BD-82EA-4548-BFC3-9654CC7A6B4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1930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85F6C-4ACD-4444-B8F9-4ED1CD2B7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AAA7CA-BBAC-4A93-97B1-2448660145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A1EEB6-3120-46CD-B53D-FF64DF8F400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FDB236A8-ED47-40C5-9666-C3D5C1B6BFD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708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519819-4978-4A48-B0D9-B4673CCFBE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02425" y="444500"/>
            <a:ext cx="2128838" cy="41243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EEBD99-1F08-4C2A-B9DA-5BD7176195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11150" y="444500"/>
            <a:ext cx="6238875" cy="41243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69374B-41DC-469D-B7A2-95F1095E379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B7049F43-3CEC-462D-B8FC-BE5C0B13D19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0583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F3D7A8-6E65-46FD-ABB4-12C05C80BB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375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1B94E4-745C-4021-B31A-2314E55C3E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925"/>
            <a:ext cx="6858000" cy="12414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38A9B8-C361-44F4-9809-E31EC0664FC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8371200B-7093-486B-A2DA-4F1D5964E71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79447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08D57-FF13-4347-8AE0-5E73BD5B7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B9B2F7-BA8A-4186-8FD4-D4DAD98A65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84056A-DFEB-4220-8018-02D44D70C30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9A0425F8-5226-46FB-ADC5-B0D18629E87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6143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7948E-B188-4A68-9CAC-AE0B4BC03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700"/>
            <a:ext cx="7886700" cy="21399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7DB10D-4DF0-4437-86E7-DB6E11DC5E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1700"/>
            <a:ext cx="7886700" cy="112553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60C135-26EC-493A-A12E-FBD1BA11460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00139528-025E-4FC2-A446-5999CB8DE39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11316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877AD-1A2D-4ED4-BCF2-BACF1DAC9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37C85D-C654-4B60-ADB2-FA63B0AEB2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11150" y="1389063"/>
            <a:ext cx="1327150" cy="3179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C37F10-F96B-40EF-9C0C-E70F565FF4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790700" y="1389063"/>
            <a:ext cx="1328738" cy="3179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F763A6-FA80-4259-922B-53EDFE058DA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D83D2B66-3853-4E53-BE36-3223627399E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85503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B3E21-6A49-4602-B6A1-0621B267A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274638"/>
            <a:ext cx="7886700" cy="9937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C66C51-D6D5-40E5-BD9B-5D1A3B2DFD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260475"/>
            <a:ext cx="3868737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909260-82FB-4F4E-903E-235C17A6F0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1879600"/>
            <a:ext cx="3868737" cy="2762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BF1BEF-C8B0-4818-8942-A30698717B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475"/>
            <a:ext cx="3887788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D5F118-639C-4727-A219-FB815D31AE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9600"/>
            <a:ext cx="3887788" cy="2762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635702-3D8D-4CFB-8987-B77E49D0A84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00C91907-3D88-49A3-AF34-7EAF81E7E3A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40734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58310-C74B-4394-97FB-D3C586CBD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E22173F-B869-4763-B4F0-554244BA43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097A373A-C44A-490D-A50F-0F619E98E8E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09985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F73E53D-69D8-4371-BF1C-A0F60C75002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2CCE045D-60E8-434E-AB29-8945A7A8842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847673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28523-DD5D-4C1F-B4F8-945D216F6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700"/>
            <a:ext cx="7886700" cy="21399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A4EAEA-6064-4A1D-8705-2B065168EF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1700"/>
            <a:ext cx="7886700" cy="112553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487FDB-F7CE-4166-A517-46A91878361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CFCE4C18-2017-4D26-941D-8C52E14207C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47235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DB7F6-28A7-4759-BD74-2DD074BEF5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A6504D-9A6E-4503-AC01-433CDD9CA2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CA8157-CAD0-463C-AAF6-235B20D2A1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EA594F-CFF1-4717-8E39-9CD30D4E7A2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96CDF2BE-80C4-47B5-8C70-1AD53E9590A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59007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0F3F3-B2B7-43AB-A46D-02C934AE0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7F7BDA-0861-40B6-90E3-FAEE9478EB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C5816-CD81-4528-8460-6696CE365C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07F0B2-95D7-4458-A7A7-52C678F2DE1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286CF590-AB33-4F1C-8E5B-B134EB1B849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74873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EA216-77B0-4D8D-9C8D-E40C9403C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C17014-7A6F-454B-AD6D-685566D050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1B5FE9-D16C-4EDE-BA40-EF7F28475C1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8CD494CE-003A-420D-BD2E-3A70785E231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7612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779C274-ADBA-4CA4-8EF2-7A322FDC58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2417763" y="555625"/>
            <a:ext cx="701675" cy="4013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4CFB61-C47B-43FD-B2D9-D2D27D9986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11150" y="555625"/>
            <a:ext cx="1954213" cy="4013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3502BF-72FE-43AD-A1E3-3FD256DF269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F1CC35C0-1FA7-42E3-A14C-8FE2E9A1A65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878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D887B-0189-49C4-ACE8-BCD7ADBDE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35EC00-AF75-4502-97F2-19128AE598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203325"/>
            <a:ext cx="4038600" cy="29829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8E5167-1867-4E78-89F7-D5E7D413F6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203325"/>
            <a:ext cx="4038600" cy="29829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47E61F-5314-4389-A84F-EB8D0C9412D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955384D1-0ACE-4431-8AFF-B03029A3F29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827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56135-8DF0-488B-A168-92345617A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274638"/>
            <a:ext cx="7886700" cy="9937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FD87EC-B15D-43CC-88D9-34FB3861E3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260475"/>
            <a:ext cx="3868737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855E73-6A91-4DC8-AAC1-2C53C43E18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1879600"/>
            <a:ext cx="3868737" cy="2762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5E6261-8929-407E-A35F-2FCA8E83C4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475"/>
            <a:ext cx="3887788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C5F5F1-CBF3-49E3-A4D2-F2B10861E9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9600"/>
            <a:ext cx="3887788" cy="2762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127E7C-25A9-4CAB-BD81-EC9966AC096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C4E18371-13BC-46A5-8EE3-469C49779A8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899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EB6B2-5BD2-42D7-9824-D4AB3ED25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F227D59-37EA-41BD-8E82-30139710753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7C9D9B6B-1AC0-4F70-B19A-73ACF26B911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639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7587DE5-038A-431E-BB7F-8C171DD847B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6C194FE7-1008-4D5F-9D1D-D5A6F54A150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768461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F0E08-4B7F-4DFE-B9EB-12C9B7BD4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C32405-972B-4D6E-A122-C2A5C1367B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D54A7C-9639-4A4B-BC77-5E3826C4FE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3DE56E-B332-43A7-A551-71A5A0F1858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59E4A5A6-EFE6-44E6-86BB-ECE11D3DB2F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503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46F00-227D-46F5-AAAF-5D12A0390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0B480F-101F-47F2-897F-5E29097DDA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7BFD5D-F90A-41E7-B83F-06DAC2A027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4CA6C9-1F81-4EAB-A9CD-FA33FB48B7F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D4CB4AD9-052E-4C80-8E5B-4EE7BEF0FF0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991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0;p2">
            <a:extLst>
              <a:ext uri="{FF2B5EF4-FFF2-40B4-BE49-F238E27FC236}">
                <a16:creationId xmlns:a16="http://schemas.microsoft.com/office/drawing/2014/main" id="{F25159E7-0448-4AFC-B7C3-9BCDA9CE5E5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11760" y="744480"/>
            <a:ext cx="8520120" cy="20523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3" name="Google Shape;12;p2">
            <a:extLst>
              <a:ext uri="{FF2B5EF4-FFF2-40B4-BE49-F238E27FC236}">
                <a16:creationId xmlns:a16="http://schemas.microsoft.com/office/drawing/2014/main" id="{2539B223-4BD3-4890-8542-2E0451C2382A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472600" y="4663080"/>
            <a:ext cx="548280" cy="393120"/>
          </a:xfrm>
          <a:prstGeom prst="rect">
            <a:avLst/>
          </a:prstGeom>
          <a:noFill/>
          <a:ln>
            <a:noFill/>
          </a:ln>
        </p:spPr>
        <p:txBody>
          <a:bodyPr wrap="square" lIns="91440" tIns="91440" rIns="91440" bIns="91440" anchor="ctr" anchorCtr="0">
            <a:noAutofit/>
          </a:bodyPr>
          <a:lstStyle>
            <a:lvl1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</a:tabLst>
              <a:defRPr lang="en-US" sz="1000" b="0" i="0" u="none" strike="noStrike" kern="1200" cap="none" spc="0" baseline="0">
                <a:solidFill>
                  <a:srgbClr val="595959"/>
                </a:solidFill>
                <a:latin typeface="Arial"/>
                <a:ea typeface="Arial"/>
                <a:cs typeface="Arial"/>
              </a:defRPr>
            </a:lvl1pPr>
          </a:lstStyle>
          <a:p>
            <a:pPr lvl="0"/>
            <a:fld id="{0DF17D91-CE0B-4B6B-907D-1A3DB26459F8}" type="slidenum">
              <a:t>‹#›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8B35BE-F289-411C-8961-90FF907D70F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indent="0" algn="l" hangingPunct="0">
        <a:lnSpc>
          <a:spcPct val="100000"/>
        </a:lnSpc>
        <a:tabLst/>
        <a:defRPr lang="en-US" sz="1400" b="0" i="0" u="none" strike="noStrike" kern="1200" cap="none" spc="0" baseline="0">
          <a:ln>
            <a:noFill/>
          </a:ln>
          <a:solidFill>
            <a:srgbClr val="000000"/>
          </a:solidFill>
          <a:highlight>
            <a:scrgbClr r="0" g="0" b="0">
              <a:alpha val="0"/>
            </a:scrgbClr>
          </a:highlight>
          <a:latin typeface="Arial"/>
          <a:cs typeface="Arial"/>
        </a:defRPr>
      </a:lvl1pPr>
    </p:titleStyle>
    <p:bodyStyle>
      <a:lvl1pPr marL="0" marR="0" indent="0" algn="l" hangingPunct="0">
        <a:lnSpc>
          <a:spcPct val="100000"/>
        </a:lnSpc>
        <a:spcBef>
          <a:spcPts val="1417"/>
        </a:spcBef>
        <a:spcAft>
          <a:spcPts val="0"/>
        </a:spcAft>
        <a:tabLst/>
        <a:defRPr lang="en-US" sz="1400" b="0" i="0" u="none" strike="noStrike" kern="1200" cap="none" spc="0" baseline="0">
          <a:ln>
            <a:noFill/>
          </a:ln>
          <a:solidFill>
            <a:srgbClr val="000000"/>
          </a:solidFill>
          <a:highlight>
            <a:scrgbClr r="0" g="0" b="0">
              <a:alpha val="0"/>
            </a:scrgbClr>
          </a:highlight>
          <a:latin typeface="Arial"/>
          <a:cs typeface="Arial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7;p4">
            <a:extLst>
              <a:ext uri="{FF2B5EF4-FFF2-40B4-BE49-F238E27FC236}">
                <a16:creationId xmlns:a16="http://schemas.microsoft.com/office/drawing/2014/main" id="{B5BDF55A-9365-4692-8A93-90A9F76BBF4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3" name="Google Shape;18;p4">
            <a:extLst>
              <a:ext uri="{FF2B5EF4-FFF2-40B4-BE49-F238E27FC236}">
                <a16:creationId xmlns:a16="http://schemas.microsoft.com/office/drawing/2014/main" id="{92501FEC-36FD-430E-A3FA-93BB4414786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Google Shape;19;p4">
            <a:extLst>
              <a:ext uri="{FF2B5EF4-FFF2-40B4-BE49-F238E27FC236}">
                <a16:creationId xmlns:a16="http://schemas.microsoft.com/office/drawing/2014/main" id="{C72678B3-BFBE-4419-A784-855427D7B928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472600" y="4663080"/>
            <a:ext cx="548280" cy="393120"/>
          </a:xfrm>
          <a:prstGeom prst="rect">
            <a:avLst/>
          </a:prstGeom>
          <a:noFill/>
          <a:ln>
            <a:noFill/>
          </a:ln>
        </p:spPr>
        <p:txBody>
          <a:bodyPr wrap="square" lIns="91440" tIns="91440" rIns="91440" bIns="91440" anchor="ctr" anchorCtr="0">
            <a:noAutofit/>
          </a:bodyPr>
          <a:lstStyle>
            <a:lvl1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</a:tabLst>
              <a:defRPr lang="en-US" sz="1000" b="0" i="0" u="none" strike="noStrike" kern="1200" cap="none" spc="0" baseline="0">
                <a:solidFill>
                  <a:srgbClr val="595959"/>
                </a:solidFill>
                <a:latin typeface="Arial"/>
                <a:ea typeface="Arial"/>
                <a:cs typeface="Arial"/>
              </a:defRPr>
            </a:lvl1pPr>
          </a:lstStyle>
          <a:p>
            <a:pPr lvl="0"/>
            <a:fld id="{C65756A0-FC5C-4D28-AF40-C5394B001399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0" marR="0" indent="0" algn="l" hangingPunct="0">
        <a:lnSpc>
          <a:spcPct val="100000"/>
        </a:lnSpc>
        <a:tabLst/>
        <a:defRPr lang="en-US" sz="1400" b="0" i="0" u="none" strike="noStrike" kern="1200" cap="none" spc="0" baseline="0">
          <a:ln>
            <a:noFill/>
          </a:ln>
          <a:solidFill>
            <a:srgbClr val="000000"/>
          </a:solidFill>
          <a:highlight>
            <a:scrgbClr r="0" g="0" b="0">
              <a:alpha val="0"/>
            </a:scrgbClr>
          </a:highlight>
          <a:latin typeface="Arial"/>
          <a:cs typeface="Arial"/>
        </a:defRPr>
      </a:lvl1pPr>
    </p:titleStyle>
    <p:bodyStyle>
      <a:lvl1pPr marL="0" marR="0" indent="0" algn="l" hangingPunct="0">
        <a:lnSpc>
          <a:spcPct val="100000"/>
        </a:lnSpc>
        <a:spcBef>
          <a:spcPts val="1417"/>
        </a:spcBef>
        <a:spcAft>
          <a:spcPts val="0"/>
        </a:spcAft>
        <a:tabLst/>
        <a:defRPr lang="en-US" sz="1400" b="0" i="0" u="none" strike="noStrike" kern="1200" cap="none" spc="0" baseline="0">
          <a:ln>
            <a:noFill/>
          </a:ln>
          <a:solidFill>
            <a:srgbClr val="000000"/>
          </a:solidFill>
          <a:highlight>
            <a:scrgbClr r="0" g="0" b="0">
              <a:alpha val="0"/>
            </a:scrgbClr>
          </a:highlight>
          <a:latin typeface="Arial"/>
          <a:cs typeface="Arial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9;p7">
            <a:extLst>
              <a:ext uri="{FF2B5EF4-FFF2-40B4-BE49-F238E27FC236}">
                <a16:creationId xmlns:a16="http://schemas.microsoft.com/office/drawing/2014/main" id="{E79107AF-2FFD-4C16-AFA3-1E10F98C2B3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11760" y="555480"/>
            <a:ext cx="2807640" cy="755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3" name="Google Shape;30;p7">
            <a:extLst>
              <a:ext uri="{FF2B5EF4-FFF2-40B4-BE49-F238E27FC236}">
                <a16:creationId xmlns:a16="http://schemas.microsoft.com/office/drawing/2014/main" id="{6AC11489-0B62-4839-AA5A-2F20C9B26E9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11760" y="1389600"/>
            <a:ext cx="2807640" cy="3179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Google Shape;31;p7">
            <a:extLst>
              <a:ext uri="{FF2B5EF4-FFF2-40B4-BE49-F238E27FC236}">
                <a16:creationId xmlns:a16="http://schemas.microsoft.com/office/drawing/2014/main" id="{B844E303-A4A2-4ECC-A84C-DB95338A70B7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472600" y="4663080"/>
            <a:ext cx="548280" cy="393120"/>
          </a:xfrm>
          <a:prstGeom prst="rect">
            <a:avLst/>
          </a:prstGeom>
          <a:noFill/>
          <a:ln>
            <a:noFill/>
          </a:ln>
        </p:spPr>
        <p:txBody>
          <a:bodyPr wrap="square" lIns="91440" tIns="91440" rIns="91440" bIns="91440" anchor="ctr" anchorCtr="0">
            <a:noAutofit/>
          </a:bodyPr>
          <a:lstStyle>
            <a:lvl1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</a:tabLst>
              <a:defRPr lang="en-US" sz="1000" b="0" i="0" u="none" strike="noStrike" kern="1200" cap="none" spc="0" baseline="0">
                <a:solidFill>
                  <a:srgbClr val="595959"/>
                </a:solidFill>
                <a:latin typeface="Arial"/>
                <a:ea typeface="Arial"/>
                <a:cs typeface="Arial"/>
              </a:defRPr>
            </a:lvl1pPr>
          </a:lstStyle>
          <a:p>
            <a:pPr lvl="0"/>
            <a:fld id="{B124A664-DAB1-42CE-A434-60B415261141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0" marR="0" indent="0" algn="l" hangingPunct="0">
        <a:lnSpc>
          <a:spcPct val="100000"/>
        </a:lnSpc>
        <a:tabLst/>
        <a:defRPr lang="en-US" sz="1400" b="0" i="0" u="none" strike="noStrike" kern="1200" cap="none" spc="0" baseline="0">
          <a:ln>
            <a:noFill/>
          </a:ln>
          <a:solidFill>
            <a:srgbClr val="000000"/>
          </a:solidFill>
          <a:highlight>
            <a:scrgbClr r="0" g="0" b="0">
              <a:alpha val="0"/>
            </a:scrgbClr>
          </a:highlight>
          <a:latin typeface="Arial"/>
          <a:cs typeface="Arial"/>
        </a:defRPr>
      </a:lvl1pPr>
    </p:titleStyle>
    <p:bodyStyle>
      <a:lvl1pPr marL="0" marR="0" indent="0" algn="l" hangingPunct="0">
        <a:lnSpc>
          <a:spcPct val="100000"/>
        </a:lnSpc>
        <a:spcBef>
          <a:spcPts val="1417"/>
        </a:spcBef>
        <a:spcAft>
          <a:spcPts val="0"/>
        </a:spcAft>
        <a:tabLst/>
        <a:defRPr lang="en-US" sz="1400" b="0" i="0" u="none" strike="noStrike" kern="1200" cap="none" spc="0" baseline="0">
          <a:ln>
            <a:noFill/>
          </a:ln>
          <a:solidFill>
            <a:srgbClr val="000000"/>
          </a:solidFill>
          <a:highlight>
            <a:scrgbClr r="0" g="0" b="0">
              <a:alpha val="0"/>
            </a:scrgbClr>
          </a:highlight>
          <a:latin typeface="Arial"/>
          <a:cs typeface="Arial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54;p13">
            <a:extLst>
              <a:ext uri="{FF2B5EF4-FFF2-40B4-BE49-F238E27FC236}">
                <a16:creationId xmlns:a16="http://schemas.microsoft.com/office/drawing/2014/main" id="{B59241ED-C974-4C15-9991-E78B5CC7FCC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 wrap="square" lIns="91440" tIns="91440" rIns="91440" bIns="91440" anchor="b">
            <a:noAutofit/>
          </a:bodyPr>
          <a:lstStyle/>
          <a:p>
            <a:pPr lvl="0" algn="ctr" rtl="0">
              <a:tabLst>
                <a:tab pos="0" algn="l"/>
              </a:tabLst>
            </a:pPr>
            <a:r>
              <a:rPr lang="en-US" sz="5200"/>
              <a:t>BK Channel Clustering in </a:t>
            </a:r>
            <a:r>
              <a:rPr lang="en-US" sz="5200" i="1"/>
              <a:t>slo-1</a:t>
            </a:r>
            <a:r>
              <a:rPr lang="en-US" sz="5200"/>
              <a:t> Mutants</a:t>
            </a:r>
          </a:p>
        </p:txBody>
      </p:sp>
      <p:sp>
        <p:nvSpPr>
          <p:cNvPr id="3" name="Google Shape;55;p13">
            <a:extLst>
              <a:ext uri="{FF2B5EF4-FFF2-40B4-BE49-F238E27FC236}">
                <a16:creationId xmlns:a16="http://schemas.microsoft.com/office/drawing/2014/main" id="{C5BF8DB5-E742-42FF-9CB5-83A727623D19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311760" y="2834280"/>
            <a:ext cx="8520120" cy="792360"/>
          </a:xfrm>
        </p:spPr>
        <p:txBody>
          <a:bodyPr wrap="square" lIns="91440" tIns="91440" rIns="91440" bIns="91440" anchor="t">
            <a:noAutofit/>
          </a:bodyPr>
          <a:lstStyle/>
          <a:p>
            <a:pPr lvl="0" algn="ctr" rtl="0">
              <a:spcBef>
                <a:spcPts val="0"/>
              </a:spcBef>
              <a:tabLst>
                <a:tab pos="0" algn="l"/>
              </a:tabLst>
            </a:pPr>
            <a:r>
              <a:rPr lang="en-US" sz="2800">
                <a:solidFill>
                  <a:srgbClr val="595959"/>
                </a:solidFill>
                <a:latin typeface="Arial" pitchFamily="18"/>
                <a:cs typeface="Arial" pitchFamily="2"/>
              </a:rPr>
              <a:t>By Dylan Lee</a:t>
            </a:r>
          </a:p>
          <a:p>
            <a:pPr lvl="0" algn="ctr" rtl="0">
              <a:spcBef>
                <a:spcPts val="0"/>
              </a:spcBef>
              <a:tabLst>
                <a:tab pos="0" algn="l"/>
              </a:tabLst>
            </a:pPr>
            <a:endParaRPr lang="en-US" sz="2800">
              <a:solidFill>
                <a:srgbClr val="595959"/>
              </a:solidFill>
              <a:latin typeface="Arial" pitchFamily="18"/>
              <a:cs typeface="Arial" pitchFamily="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14;p22">
            <a:extLst>
              <a:ext uri="{FF2B5EF4-FFF2-40B4-BE49-F238E27FC236}">
                <a16:creationId xmlns:a16="http://schemas.microsoft.com/office/drawing/2014/main" id="{3358A3E6-AA42-4CD0-97B2-3498636E0EB8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 wrap="square" lIns="91440" tIns="91440" rIns="91440" bIns="91440" anchor="t">
            <a:noAutofit/>
          </a:bodyPr>
          <a:lstStyle/>
          <a:p>
            <a:pPr lvl="0" rtl="0"/>
            <a:r>
              <a:rPr lang="en-US" sz="2800" i="1">
                <a:latin typeface="Liberation Sans" pitchFamily="34"/>
              </a:rPr>
              <a:t>Peft-3::Cas-9::tbb-23’UTR</a:t>
            </a:r>
          </a:p>
        </p:txBody>
      </p:sp>
      <p:sp>
        <p:nvSpPr>
          <p:cNvPr id="3" name="Google Shape;115;p22">
            <a:extLst>
              <a:ext uri="{FF2B5EF4-FFF2-40B4-BE49-F238E27FC236}">
                <a16:creationId xmlns:a16="http://schemas.microsoft.com/office/drawing/2014/main" id="{B0B65620-7141-4EFA-9F57-E08843660435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 wrap="square" lIns="91440" tIns="91440" rIns="91440" bIns="91440" anchor="t">
            <a:noAutofit/>
          </a:bodyPr>
          <a:lstStyle/>
          <a:p>
            <a:endParaRPr lang="en-US"/>
          </a:p>
        </p:txBody>
      </p:sp>
      <p:pic>
        <p:nvPicPr>
          <p:cNvPr id="4" name="">
            <a:extLst>
              <a:ext uri="{FF2B5EF4-FFF2-40B4-BE49-F238E27FC236}">
                <a16:creationId xmlns:a16="http://schemas.microsoft.com/office/drawing/2014/main" id="{CCE685EC-F2A9-49CD-BA9B-F7C38223D8F7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3372480" y="1453680"/>
            <a:ext cx="2456639" cy="246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88320F-128E-4398-858D-250D6AD8232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US" sz="2800">
                <a:latin typeface="Liberation Sans" pitchFamily="34"/>
              </a:rPr>
              <a:t>CRISPR Cas9 Methods cont.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01B2FB-1819-407C-8E91-311DB6D5BC36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 rtl="0">
              <a:lnSpc>
                <a:spcPct val="115000"/>
              </a:lnSpc>
              <a:spcBef>
                <a:spcPts val="0"/>
              </a:spcBef>
              <a:buSzPct val="45000"/>
              <a:buFont typeface="StarSymbol"/>
              <a:buChar char="●"/>
            </a:pPr>
            <a:r>
              <a:rPr lang="en-US" sz="1800">
                <a:latin typeface="Liberation Sans" pitchFamily="34"/>
              </a:rPr>
              <a:t>Micro inject the </a:t>
            </a:r>
            <a:r>
              <a:rPr lang="en-US" sz="1800" i="1">
                <a:latin typeface="Liberation Sans" pitchFamily="34"/>
              </a:rPr>
              <a:t>Peft-3::Cas-9::tbb-23’UTR</a:t>
            </a:r>
            <a:r>
              <a:rPr lang="en-US" sz="1800">
                <a:latin typeface="Liberation Sans" pitchFamily="34"/>
              </a:rPr>
              <a:t> ssRNA and ssDNA into the </a:t>
            </a:r>
            <a:r>
              <a:rPr lang="en-US" sz="1800" i="1">
                <a:latin typeface="Liberation Sans" pitchFamily="34"/>
              </a:rPr>
              <a:t>C.elegans </a:t>
            </a:r>
            <a:r>
              <a:rPr lang="en-US" sz="1800">
                <a:latin typeface="Liberation Sans" pitchFamily="34"/>
              </a:rPr>
              <a:t>gonad.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SzPct val="45000"/>
              <a:buFont typeface="StarSymbol"/>
              <a:buChar char="●"/>
            </a:pPr>
            <a:r>
              <a:rPr lang="en-US" sz="1800">
                <a:latin typeface="Liberation Sans" pitchFamily="34"/>
              </a:rPr>
              <a:t>Transfect the </a:t>
            </a:r>
            <a:r>
              <a:rPr lang="en-US" sz="1800" i="1">
                <a:latin typeface="Liberation Sans" pitchFamily="34"/>
              </a:rPr>
              <a:t>C.elegans</a:t>
            </a:r>
            <a:r>
              <a:rPr lang="en-US" sz="1800">
                <a:latin typeface="Liberation Sans" pitchFamily="34"/>
              </a:rPr>
              <a:t> gonad using </a:t>
            </a:r>
            <a:r>
              <a:rPr lang="en-US" sz="1800" i="1">
                <a:latin typeface="Liberation Sans" pitchFamily="34"/>
              </a:rPr>
              <a:t> Peft-3::Cas-9::tbb-23’UTR </a:t>
            </a:r>
            <a:r>
              <a:rPr lang="en-US" sz="1800">
                <a:latin typeface="Liberation Sans" pitchFamily="34"/>
              </a:rPr>
              <a:t>so that the transfected worm produces Cas9.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SzPct val="45000"/>
              <a:buFont typeface="StarSymbol"/>
              <a:buChar char="●"/>
            </a:pPr>
            <a:r>
              <a:rPr lang="en-US" sz="1800">
                <a:latin typeface="Liberation Sans" pitchFamily="34"/>
              </a:rPr>
              <a:t>The Cas9 that is produced will bind to the sgRNA and be guided to the cut site.</a:t>
            </a:r>
          </a:p>
          <a:p>
            <a:pPr lvl="0">
              <a:buSzPct val="45000"/>
              <a:buFont typeface="StarSymbol"/>
              <a:buChar char="●"/>
            </a:pPr>
            <a:r>
              <a:rPr lang="en-US" sz="1800">
                <a:latin typeface="Liberation Sans" pitchFamily="34"/>
              </a:rPr>
              <a:t>Once the cut is made homologous repair will take place using the oligo repair template  that was created.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F275A-C7E3-4671-8CD0-D26728D926EC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 wrap="square" lIns="91440" tIns="91440" rIns="91440" bIns="91440" anchor="t">
            <a:noAutofit/>
          </a:bodyPr>
          <a:lstStyle/>
          <a:p>
            <a:endParaRPr lang="en-US"/>
          </a:p>
        </p:txBody>
      </p:sp>
      <p:pic>
        <p:nvPicPr>
          <p:cNvPr id="3" name="Picture 4">
            <a:extLst>
              <a:ext uri="{FF2B5EF4-FFF2-40B4-BE49-F238E27FC236}">
                <a16:creationId xmlns:a16="http://schemas.microsoft.com/office/drawing/2014/main" id="{045B08F2-F16F-453B-969E-0044429096DB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631520" y="0"/>
            <a:ext cx="5447520" cy="486756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18A8EE85-E3B9-456E-89D9-301DC15BCDCB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 wrap="square" lIns="91440" tIns="91440" rIns="91440" bIns="91440" anchor="t">
            <a:no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61A39-F3E8-4A9C-9902-6C2543367505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 wrap="square" lIns="91440" tIns="91440" rIns="91440" bIns="91440" anchor="t">
            <a:noAutofit/>
          </a:bodyPr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1DA117-ADD0-4D3C-BE5F-679D521B6BC2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 wrap="square" lIns="91440" tIns="91440" rIns="91440" bIns="91440" anchor="t">
            <a:noAutofit/>
          </a:bodyPr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385B3D0-EDE6-492C-A78A-B71C2C0ED126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647360" y="0"/>
            <a:ext cx="5849279" cy="51433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E7A60-8B97-4FE3-A3BA-C6610CA641F1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US" sz="2800"/>
              <a:t>PCR Screen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5D2EA9-4F9D-4D6C-8D39-D62FC4E4DBC6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>
              <a:buSzPct val="45000"/>
              <a:buFont typeface="StarSymbol"/>
              <a:buChar char="●"/>
            </a:pPr>
            <a:r>
              <a:rPr lang="en-US" sz="1800"/>
              <a:t>Lyse a </a:t>
            </a:r>
            <a:r>
              <a:rPr lang="en-US" sz="1800" i="1"/>
              <a:t>C. elegans</a:t>
            </a:r>
            <a:r>
              <a:rPr lang="en-US" sz="1800"/>
              <a:t> worm from the F</a:t>
            </a:r>
            <a:r>
              <a:rPr lang="en-US" sz="1800" baseline="-33000"/>
              <a:t>2</a:t>
            </a:r>
            <a:r>
              <a:rPr lang="en-US" sz="1800"/>
              <a:t> generation after allowing it to lay eggs.</a:t>
            </a:r>
          </a:p>
          <a:p>
            <a:pPr lvl="0">
              <a:buSzPct val="45000"/>
              <a:buFont typeface="StarSymbol"/>
              <a:buChar char="●"/>
            </a:pPr>
            <a:r>
              <a:rPr lang="en-US" sz="1800"/>
              <a:t>Design PCR primers to copy a stretch of DNA from unmutated worms such that the start primer overlaps with the mutation.</a:t>
            </a:r>
          </a:p>
          <a:p>
            <a:pPr lvl="0">
              <a:buSzPct val="45000"/>
              <a:buFont typeface="StarSymbol"/>
              <a:buChar char="●"/>
            </a:pPr>
            <a:r>
              <a:rPr lang="en-US" sz="1800"/>
              <a:t>If the primer works then the mutation was not successful</a:t>
            </a:r>
          </a:p>
          <a:p>
            <a:pPr lvl="0">
              <a:buSzPct val="45000"/>
              <a:buFont typeface="StarSymbol"/>
              <a:buChar char="●"/>
            </a:pPr>
            <a:r>
              <a:rPr lang="en-US" sz="1800"/>
              <a:t>If the primer doesn’t work the mutation was successful</a:t>
            </a:r>
          </a:p>
          <a:p>
            <a:pPr lvl="0">
              <a:lnSpc>
                <a:spcPct val="115000"/>
              </a:lnSpc>
            </a:pPr>
            <a:r>
              <a:rPr lang="en-US" sz="1800"/>
              <a:t>start primer : TGTGGCCATATCA</a:t>
            </a:r>
            <a:r>
              <a:rPr lang="en-US" sz="1800">
                <a:highlight>
                  <a:srgbClr val="FFF200"/>
                </a:highlight>
              </a:rPr>
              <a:t>C</a:t>
            </a:r>
            <a:r>
              <a:rPr lang="en-US" sz="1800"/>
              <a:t>C</a:t>
            </a:r>
          </a:p>
          <a:p>
            <a:pPr lvl="0">
              <a:lnSpc>
                <a:spcPct val="115000"/>
              </a:lnSpc>
            </a:pPr>
            <a:r>
              <a:rPr lang="en-US" sz="1800"/>
              <a:t>end primer :taagaagaaaatcttaaaa</a:t>
            </a:r>
          </a:p>
          <a:p>
            <a:pPr lvl="0">
              <a:lnSpc>
                <a:spcPct val="115000"/>
              </a:lnSpc>
            </a:pPr>
            <a:r>
              <a:rPr lang="en-US" sz="1800"/>
              <a:t>Primers were designed with biobike</a:t>
            </a:r>
          </a:p>
          <a:p>
            <a:pPr lvl="0">
              <a:lnSpc>
                <a:spcPct val="115000"/>
              </a:lnSpc>
            </a:pPr>
            <a:r>
              <a:rPr lang="en-US" sz="1800">
                <a:solidFill>
                  <a:srgbClr val="FFFFFF"/>
                </a:solidFill>
              </a:rPr>
              <a:t>blue = mutation point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icros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35;p25">
            <a:extLst>
              <a:ext uri="{FF2B5EF4-FFF2-40B4-BE49-F238E27FC236}">
                <a16:creationId xmlns:a16="http://schemas.microsoft.com/office/drawing/2014/main" id="{35E02180-6A94-42A0-8003-2F3F790B9B3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 wrap="square" lIns="91440" tIns="91440" rIns="91440" bIns="91440" anchor="t">
            <a:noAutofit/>
          </a:bodyPr>
          <a:lstStyle/>
          <a:p>
            <a:pPr lvl="0" rtl="0">
              <a:tabLst>
                <a:tab pos="0" algn="l"/>
              </a:tabLst>
            </a:pPr>
            <a:r>
              <a:rPr lang="en-US" sz="2800"/>
              <a:t>Microscopy</a:t>
            </a:r>
          </a:p>
        </p:txBody>
      </p:sp>
      <p:sp>
        <p:nvSpPr>
          <p:cNvPr id="3" name="Google Shape;136;p25">
            <a:extLst>
              <a:ext uri="{FF2B5EF4-FFF2-40B4-BE49-F238E27FC236}">
                <a16:creationId xmlns:a16="http://schemas.microsoft.com/office/drawing/2014/main" id="{C9D8EAF6-4E94-42C1-9077-2421C04193C0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 wrap="square" lIns="91440" tIns="91440" rIns="91440" bIns="91440" anchor="t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tabLst>
                <a:tab pos="0" algn="l"/>
              </a:tabLst>
            </a:pPr>
            <a:r>
              <a:rPr lang="en-US" sz="1800"/>
              <a:t>Magnify a dorsal ridge neuron sacrolemma and egg laying nerve using a microscope.</a:t>
            </a:r>
          </a:p>
          <a:p>
            <a:pPr lvl="0" rtl="0">
              <a:lnSpc>
                <a:spcPct val="115000"/>
              </a:lnSpc>
              <a:spcBef>
                <a:spcPts val="1599"/>
              </a:spcBef>
              <a:tabLst>
                <a:tab pos="0" algn="l"/>
              </a:tabLst>
            </a:pPr>
            <a:r>
              <a:rPr lang="en-US" sz="1800"/>
              <a:t>Illuminate </a:t>
            </a:r>
            <a:r>
              <a:rPr lang="en-US" sz="1800" i="1"/>
              <a:t>ctn-1(eg1167)I;cimEx100[odr-1p::slo-1::gfp, unc-122p::mCherry]</a:t>
            </a:r>
          </a:p>
          <a:p>
            <a:pPr lvl="0" rtl="0">
              <a:lnSpc>
                <a:spcPct val="115000"/>
              </a:lnSpc>
              <a:spcBef>
                <a:spcPts val="1599"/>
              </a:spcBef>
              <a:tabLst>
                <a:tab pos="0" algn="l"/>
              </a:tabLst>
            </a:pPr>
            <a:r>
              <a:rPr lang="en-US" sz="1800"/>
              <a:t> </a:t>
            </a:r>
            <a:r>
              <a:rPr lang="en-US" sz="1800" i="1"/>
              <a:t>slo-1[T381I]::gfp</a:t>
            </a:r>
            <a:r>
              <a:rPr lang="en-US" sz="1800"/>
              <a:t> worm, </a:t>
            </a:r>
            <a:r>
              <a:rPr lang="en-US" sz="1800" i="1"/>
              <a:t>slo-1::gfp </a:t>
            </a:r>
            <a:r>
              <a:rPr lang="en-US" sz="1800"/>
              <a:t> with fluorescenct light.</a:t>
            </a:r>
          </a:p>
          <a:p>
            <a:pPr lvl="0" rtl="0">
              <a:lnSpc>
                <a:spcPct val="115000"/>
              </a:lnSpc>
              <a:spcBef>
                <a:spcPts val="1599"/>
              </a:spcBef>
              <a:tabLst>
                <a:tab pos="0" algn="l"/>
              </a:tabLst>
            </a:pPr>
            <a:r>
              <a:rPr lang="en-US" sz="1800"/>
              <a:t>Zoom in  look and see.  </a:t>
            </a:r>
          </a:p>
          <a:p>
            <a:pPr lvl="0" rtl="0">
              <a:lnSpc>
                <a:spcPct val="115000"/>
              </a:lnSpc>
              <a:spcBef>
                <a:spcPts val="1599"/>
              </a:spcBef>
              <a:tabLst>
                <a:tab pos="0" algn="l"/>
              </a:tabLst>
            </a:pPr>
            <a:r>
              <a:rPr lang="en-US" sz="1800"/>
              <a:t>Count the number of puncta in a 150  pixel box one each of the different strains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59912-FC2E-4B67-A45D-416354974BC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US" sz="2800">
                <a:latin typeface="Liberation Sans" pitchFamily="34"/>
              </a:rPr>
              <a:t>Interpretation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FA3C02-9266-448F-BB72-5516C13C9E08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>
              <a:buSzPct val="45000"/>
              <a:buFont typeface="StarSymbol"/>
              <a:buChar char="●"/>
            </a:pPr>
            <a:r>
              <a:rPr lang="en-US" sz="1800"/>
              <a:t>If the number of puncta of </a:t>
            </a:r>
            <a:r>
              <a:rPr lang="en-US" sz="1800" i="1"/>
              <a:t>slo-1[T381I]::gfp </a:t>
            </a:r>
            <a:r>
              <a:rPr lang="en-US" sz="1800"/>
              <a:t>is nearer the number of puncta displayed by. </a:t>
            </a:r>
            <a:r>
              <a:rPr lang="en-US" sz="1800" i="1"/>
              <a:t>slo-1::gfp </a:t>
            </a:r>
            <a:r>
              <a:rPr lang="en-US" sz="1800"/>
              <a:t>then it will have been confirmed that the 381</a:t>
            </a:r>
            <a:r>
              <a:rPr lang="en-US" sz="1800" baseline="30000"/>
              <a:t>st</a:t>
            </a:r>
            <a:r>
              <a:rPr lang="en-US" sz="1800"/>
              <a:t> threonine does not have a role in the anchoring of the BK Channel.</a:t>
            </a:r>
          </a:p>
          <a:p>
            <a:pPr lvl="0" rtl="0">
              <a:lnSpc>
                <a:spcPct val="115000"/>
              </a:lnSpc>
              <a:spcBef>
                <a:spcPts val="1599"/>
              </a:spcBef>
              <a:buSzPct val="45000"/>
              <a:buFont typeface="StarSymbol"/>
              <a:buChar char="●"/>
              <a:tabLst>
                <a:tab pos="0" algn="l"/>
              </a:tabLst>
            </a:pPr>
            <a:r>
              <a:rPr lang="en-US" sz="1800">
                <a:latin typeface="Liberation Sans" pitchFamily="34"/>
              </a:rPr>
              <a:t>If the number of puncta of </a:t>
            </a:r>
            <a:r>
              <a:rPr lang="en-US" sz="1800" i="1">
                <a:latin typeface="Liberation Sans" pitchFamily="34"/>
              </a:rPr>
              <a:t>slo-1[T381I]::gfp </a:t>
            </a:r>
            <a:r>
              <a:rPr lang="en-US" sz="1800">
                <a:latin typeface="Liberation Sans" pitchFamily="34"/>
              </a:rPr>
              <a:t>is near the number of puncta displayed by</a:t>
            </a:r>
            <a:r>
              <a:rPr lang="en-US" sz="1800" i="1">
                <a:latin typeface="Liberation Sans" pitchFamily="34"/>
              </a:rPr>
              <a:t> ctn-1(eg1167)I;cimEx100[odr-1p::slo-1::gfp, unc-122p::mCherry] </a:t>
            </a:r>
            <a:r>
              <a:rPr lang="en-US" sz="1800">
                <a:latin typeface="Liberation Sans" pitchFamily="34"/>
              </a:rPr>
              <a:t>then there will be evidence to show that the 381</a:t>
            </a:r>
            <a:r>
              <a:rPr lang="en-US" sz="1800" baseline="30000">
                <a:latin typeface="Liberation Sans" pitchFamily="34"/>
              </a:rPr>
              <a:t>st</a:t>
            </a:r>
            <a:r>
              <a:rPr lang="en-US" sz="1800">
                <a:latin typeface="Liberation Sans" pitchFamily="34"/>
              </a:rPr>
              <a:t> threonine has a role in the anchoring of the BK Channel.</a:t>
            </a:r>
          </a:p>
          <a:p>
            <a:pPr lvl="0">
              <a:buSzPct val="45000"/>
              <a:buFont typeface="StarSymbol"/>
              <a:buChar char="●"/>
            </a:pPr>
            <a:endParaRPr lang="en-US" sz="1800">
              <a:solidFill>
                <a:srgbClr val="595959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Bibliograp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41;p26">
            <a:extLst>
              <a:ext uri="{FF2B5EF4-FFF2-40B4-BE49-F238E27FC236}">
                <a16:creationId xmlns:a16="http://schemas.microsoft.com/office/drawing/2014/main" id="{62F4C6D2-4CD3-4D70-832A-400801CCBFA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 wrap="square" lIns="91440" tIns="91440" rIns="91440" bIns="91440" anchor="t">
            <a:noAutofit/>
          </a:bodyPr>
          <a:lstStyle/>
          <a:p>
            <a:pPr lvl="0" rtl="0">
              <a:tabLst>
                <a:tab pos="0" algn="l"/>
              </a:tabLst>
            </a:pPr>
            <a:r>
              <a:rPr lang="en-US" sz="2800"/>
              <a:t>Bibliography</a:t>
            </a:r>
          </a:p>
        </p:txBody>
      </p:sp>
      <p:sp>
        <p:nvSpPr>
          <p:cNvPr id="3" name="Google Shape;142;p26">
            <a:extLst>
              <a:ext uri="{FF2B5EF4-FFF2-40B4-BE49-F238E27FC236}">
                <a16:creationId xmlns:a16="http://schemas.microsoft.com/office/drawing/2014/main" id="{07666CB0-F750-4034-A42A-92036489EECF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 wrap="square" lIns="91440" tIns="91440" rIns="91440" bIns="91440" anchor="t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tabLst>
                <a:tab pos="0" algn="l"/>
              </a:tabLst>
            </a:pPr>
            <a:r>
              <a:rPr lang="en-US" sz="1200">
                <a:solidFill>
                  <a:srgbClr val="595959"/>
                </a:solidFill>
              </a:rPr>
              <a:t>Davies AG, Pierce-Shimomura JT, Kim H, et al. A Central Role of the BK Potassium Channel in Behavioral Responses to Ethanol in C. elegans. Cell. 2003;115(6):655-666. doi:10.1016/s0092-8674(03)00979-6.</a:t>
            </a:r>
          </a:p>
          <a:p>
            <a:pPr lvl="0" rtl="0">
              <a:lnSpc>
                <a:spcPct val="115000"/>
              </a:lnSpc>
              <a:spcBef>
                <a:spcPts val="1599"/>
              </a:spcBef>
              <a:tabLst>
                <a:tab pos="0" algn="l"/>
              </a:tabLst>
            </a:pPr>
            <a:r>
              <a:rPr lang="en-US" sz="1200">
                <a:solidFill>
                  <a:srgbClr val="595959"/>
                </a:solidFill>
              </a:rPr>
              <a:t>Davis SJ, Scott LL, Hu K, Pierce-Shimomura JT. Conserved single residue in the BK potassium channel required for activation by alcohol and intoxication in C. elegans. J Neurosci. 2014;34(29):9562–9573. doi:10.1523/JNEUROSCI.0838-14.2014</a:t>
            </a:r>
          </a:p>
          <a:p>
            <a:pPr lvl="0" rtl="0">
              <a:lnSpc>
                <a:spcPct val="115000"/>
              </a:lnSpc>
              <a:spcBef>
                <a:spcPts val="1599"/>
              </a:spcBef>
              <a:tabLst>
                <a:tab pos="0" algn="l"/>
              </a:tabLst>
            </a:pPr>
            <a:r>
              <a:rPr lang="en-US" sz="1200">
                <a:solidFill>
                  <a:srgbClr val="595959"/>
                </a:solidFill>
              </a:rPr>
              <a:t>Dickinson DJ, Ward JD, Reiner DJ, Goldstein B. Engineering the Caenorhabditis elegans genome using Cas9-triggered homologous recombination. Nat Methods. 2013;10(10):1028–1034. doi:10.1038/nmeth.2641</a:t>
            </a:r>
          </a:p>
          <a:p>
            <a:pPr lvl="0" rtl="0">
              <a:lnSpc>
                <a:spcPct val="115000"/>
              </a:lnSpc>
              <a:spcBef>
                <a:spcPts val="1599"/>
              </a:spcBef>
              <a:tabLst>
                <a:tab pos="0" algn="l"/>
              </a:tabLst>
            </a:pPr>
            <a:r>
              <a:rPr lang="en-US" sz="1200">
                <a:solidFill>
                  <a:srgbClr val="595959"/>
                </a:solidFill>
              </a:rPr>
              <a:t>Oh KH, Kim H. BK channel clustering is required for normal behavioral alcohol sensitivity in C. elegans. Sci Rep. 2019;9(1):10224. Published 2019 Jul 15. doi:10.1038/s41598-019-46615-9</a:t>
            </a:r>
          </a:p>
          <a:p>
            <a:pPr lvl="0" rtl="0">
              <a:lnSpc>
                <a:spcPct val="115000"/>
              </a:lnSpc>
              <a:spcBef>
                <a:spcPts val="1599"/>
              </a:spcBef>
              <a:spcAft>
                <a:spcPts val="1599"/>
              </a:spcAft>
              <a:tabLst>
                <a:tab pos="0" algn="l"/>
              </a:tabLst>
            </a:pPr>
            <a:r>
              <a:rPr lang="en-US" sz="1200">
                <a:solidFill>
                  <a:srgbClr val="595959"/>
                </a:solidFill>
              </a:rPr>
              <a:t>5 https://benchling.com/protocols/wTQojorb/option-1-clone-grnas-into-plasmids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Ethanol Targets C. elegans and The BK Chann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60;p14">
            <a:extLst>
              <a:ext uri="{FF2B5EF4-FFF2-40B4-BE49-F238E27FC236}">
                <a16:creationId xmlns:a16="http://schemas.microsoft.com/office/drawing/2014/main" id="{3DC0AC21-D5C2-4230-A326-8353CA8C25E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11760" y="480240"/>
            <a:ext cx="8520120" cy="572400"/>
          </a:xfrm>
        </p:spPr>
        <p:txBody>
          <a:bodyPr wrap="square" lIns="91440" tIns="91440" rIns="91440" bIns="91440" anchor="t">
            <a:noAutofit/>
          </a:bodyPr>
          <a:lstStyle/>
          <a:p>
            <a:pPr lvl="0" rtl="0">
              <a:tabLst>
                <a:tab pos="0" algn="l"/>
              </a:tabLst>
            </a:pPr>
            <a:r>
              <a:rPr lang="en-US" sz="2800"/>
              <a:t>Ethanol Targets </a:t>
            </a:r>
            <a:r>
              <a:rPr lang="en-US" sz="2800" i="1"/>
              <a:t>C. elegans </a:t>
            </a:r>
            <a:r>
              <a:rPr lang="en-US" sz="2800"/>
              <a:t>and The BK Channel</a:t>
            </a:r>
          </a:p>
        </p:txBody>
      </p:sp>
      <p:sp>
        <p:nvSpPr>
          <p:cNvPr id="3" name="Google Shape;61;p14">
            <a:extLst>
              <a:ext uri="{FF2B5EF4-FFF2-40B4-BE49-F238E27FC236}">
                <a16:creationId xmlns:a16="http://schemas.microsoft.com/office/drawing/2014/main" id="{B9C5515D-DD56-4F40-94DF-B935A843E70F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 wrap="square" lIns="91440" tIns="91440" rIns="91440" bIns="91440" anchor="t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rgbClr val="595959"/>
              </a:buClr>
              <a:buSzPct val="100000"/>
              <a:buFont typeface="Arial"/>
              <a:buChar char="●"/>
            </a:pPr>
            <a:r>
              <a:rPr lang="en-US" sz="2600"/>
              <a:t>Alcohol abuse is a large problem in society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rgbClr val="595959"/>
              </a:buClr>
              <a:buSzPct val="100000"/>
              <a:buFont typeface="Arial"/>
              <a:buChar char="●"/>
            </a:pPr>
            <a:r>
              <a:rPr lang="en-US" sz="2600"/>
              <a:t>The intoxicating effect of ethanol are not well understood and there are a variety of ethanol targets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rgbClr val="595959"/>
              </a:buClr>
              <a:buSzPct val="100000"/>
              <a:buFont typeface="Arial"/>
              <a:buChar char="●"/>
            </a:pPr>
            <a:r>
              <a:rPr lang="en-US" sz="2600"/>
              <a:t>The BK Channel is one of those targets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rgbClr val="595959"/>
              </a:buClr>
              <a:buSzPct val="100000"/>
              <a:buFont typeface="Arial"/>
              <a:buChar char="●"/>
            </a:pPr>
            <a:r>
              <a:rPr lang="en-US" sz="2600"/>
              <a:t>The BK Channel is a voltage- and calcium-gated ion channel.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aenorhabditis elega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66;p15">
            <a:extLst>
              <a:ext uri="{FF2B5EF4-FFF2-40B4-BE49-F238E27FC236}">
                <a16:creationId xmlns:a16="http://schemas.microsoft.com/office/drawing/2014/main" id="{6E9BB1F0-3D17-4F93-8AE8-6377A783ED2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 wrap="square" lIns="91440" tIns="91440" rIns="91440" bIns="91440" anchor="t">
            <a:noAutofit/>
          </a:bodyPr>
          <a:lstStyle/>
          <a:p>
            <a:pPr lvl="0" rtl="0">
              <a:tabLst>
                <a:tab pos="0" algn="l"/>
              </a:tabLst>
            </a:pPr>
            <a:r>
              <a:rPr lang="en-US" sz="2800" i="1"/>
              <a:t>Caenorhabditis elegans</a:t>
            </a:r>
          </a:p>
        </p:txBody>
      </p:sp>
      <p:sp>
        <p:nvSpPr>
          <p:cNvPr id="3" name="Google Shape;67;p15">
            <a:extLst>
              <a:ext uri="{FF2B5EF4-FFF2-40B4-BE49-F238E27FC236}">
                <a16:creationId xmlns:a16="http://schemas.microsoft.com/office/drawing/2014/main" id="{E637209E-08FB-48B5-934C-0C8F0CFD9185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 wrap="square" lIns="91440" tIns="91440" rIns="91440" bIns="91440" anchor="t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rgbClr val="595959"/>
              </a:buClr>
              <a:buSzPct val="100000"/>
              <a:buFont typeface="Arial"/>
              <a:buChar char="●"/>
            </a:pPr>
            <a:r>
              <a:rPr lang="en-US" sz="1800"/>
              <a:t>Lives on </a:t>
            </a:r>
            <a:r>
              <a:rPr lang="en-US" sz="1800" i="1"/>
              <a:t>E. coli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rgbClr val="595959"/>
              </a:buClr>
              <a:buSzPct val="100000"/>
              <a:buFont typeface="Arial"/>
              <a:buChar char="●"/>
            </a:pPr>
            <a:r>
              <a:rPr lang="en-US" sz="1800"/>
              <a:t>Hermaphrodite and Male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rgbClr val="595959"/>
              </a:buClr>
              <a:buSzPct val="100000"/>
              <a:buFont typeface="Arial"/>
              <a:buChar char="●"/>
            </a:pPr>
            <a:r>
              <a:rPr lang="en-US" sz="1800"/>
              <a:t>Produces about 100 offspring a day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rgbClr val="595959"/>
              </a:buClr>
              <a:buSzPct val="100000"/>
              <a:buFont typeface="Arial"/>
              <a:buChar char="●"/>
            </a:pPr>
            <a:r>
              <a:rPr lang="en-US" sz="1800"/>
              <a:t>Can be grown on Petri Dishes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rgbClr val="595959"/>
              </a:buClr>
              <a:buSzPct val="100000"/>
              <a:buFont typeface="Arial"/>
              <a:buChar char="●"/>
            </a:pPr>
            <a:r>
              <a:rPr lang="en-US" sz="1800"/>
              <a:t>Shares 60% of the human genome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rgbClr val="595959"/>
              </a:buClr>
              <a:buSzPct val="100000"/>
              <a:buFont typeface="Arial"/>
              <a:buChar char="●"/>
            </a:pPr>
            <a:r>
              <a:rPr lang="en-US" sz="1800"/>
              <a:t>Transparent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rgbClr val="595959"/>
              </a:buClr>
              <a:buSzPct val="100000"/>
              <a:buFont typeface="Arial"/>
              <a:buChar char="●"/>
            </a:pPr>
            <a:r>
              <a:rPr lang="en-US" sz="1800">
                <a:highlight>
                  <a:srgbClr val="FFF200"/>
                </a:highlight>
              </a:rPr>
              <a:t>Experiences ethanol intoxication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rgbClr val="595959"/>
              </a:buClr>
              <a:buSzPct val="100000"/>
              <a:buFont typeface="Arial"/>
              <a:buChar char="●"/>
            </a:pPr>
            <a:r>
              <a:rPr lang="en-US" sz="1800">
                <a:highlight>
                  <a:srgbClr val="FFF200"/>
                </a:highlight>
              </a:rPr>
              <a:t>Has BK Channels</a:t>
            </a:r>
          </a:p>
          <a:p>
            <a:pPr marL="457200" lvl="0" rtl="0">
              <a:lnSpc>
                <a:spcPct val="115000"/>
              </a:lnSpc>
              <a:spcBef>
                <a:spcPts val="1599"/>
              </a:spcBef>
              <a:spcAft>
                <a:spcPts val="1599"/>
              </a:spcAft>
              <a:tabLst>
                <a:tab pos="457200" algn="l"/>
              </a:tabLst>
            </a:pPr>
            <a:endParaRPr lang="en-US" sz="1800">
              <a:solidFill>
                <a:srgbClr val="595959"/>
              </a:solidFill>
            </a:endParaRPr>
          </a:p>
        </p:txBody>
      </p:sp>
      <p:pic>
        <p:nvPicPr>
          <p:cNvPr id="4" name="Google Shape;68;p15">
            <a:extLst>
              <a:ext uri="{FF2B5EF4-FFF2-40B4-BE49-F238E27FC236}">
                <a16:creationId xmlns:a16="http://schemas.microsoft.com/office/drawing/2014/main" id="{9DDBFDDB-C4A2-4379-8437-2539BF6C67D1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917960" y="1296000"/>
            <a:ext cx="3913920" cy="29203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o-1(lf) &amp; slo-1(T38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73;p16">
            <a:extLst>
              <a:ext uri="{FF2B5EF4-FFF2-40B4-BE49-F238E27FC236}">
                <a16:creationId xmlns:a16="http://schemas.microsoft.com/office/drawing/2014/main" id="{FE560E85-F661-4ED7-BD03-DAF9D40F4F9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11760" y="555480"/>
            <a:ext cx="3345839" cy="755280"/>
          </a:xfrm>
        </p:spPr>
        <p:txBody>
          <a:bodyPr wrap="square" lIns="91440" tIns="91440" rIns="91440" bIns="91440" anchor="b">
            <a:noAutofit/>
          </a:bodyPr>
          <a:lstStyle/>
          <a:p>
            <a:pPr lvl="0" rtl="0">
              <a:tabLst>
                <a:tab pos="0" algn="l"/>
              </a:tabLst>
            </a:pPr>
            <a:r>
              <a:rPr lang="en-US" sz="2400" i="1"/>
              <a:t>slo-1(lf)</a:t>
            </a:r>
            <a:r>
              <a:rPr lang="en-US" sz="2400"/>
              <a:t> &amp; </a:t>
            </a:r>
            <a:r>
              <a:rPr lang="en-US" sz="2400" i="1"/>
              <a:t>slo-1(T381)I</a:t>
            </a:r>
          </a:p>
        </p:txBody>
      </p:sp>
      <p:sp>
        <p:nvSpPr>
          <p:cNvPr id="3" name="Google Shape;74;p16">
            <a:extLst>
              <a:ext uri="{FF2B5EF4-FFF2-40B4-BE49-F238E27FC236}">
                <a16:creationId xmlns:a16="http://schemas.microsoft.com/office/drawing/2014/main" id="{CD4C739A-DA0B-4232-A7D7-384E5F7C2224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311760" y="1389600"/>
            <a:ext cx="3936239" cy="3426840"/>
          </a:xfrm>
        </p:spPr>
        <p:txBody>
          <a:bodyPr wrap="square" lIns="91440" tIns="91440" rIns="91440" bIns="91440" anchor="t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rgbClr val="595959"/>
              </a:buClr>
              <a:buSzPct val="100000"/>
              <a:buFont typeface="Arial"/>
              <a:buChar char="●"/>
            </a:pPr>
            <a:r>
              <a:rPr lang="en-US" sz="1600"/>
              <a:t>The BK Channel is encoded by the </a:t>
            </a:r>
            <a:r>
              <a:rPr lang="en-US" sz="1600" i="1"/>
              <a:t>slo-1 </a:t>
            </a:r>
            <a:r>
              <a:rPr lang="en-US" sz="1600"/>
              <a:t>gene.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rgbClr val="595959"/>
              </a:buClr>
              <a:buSzPct val="100000"/>
              <a:buFont typeface="Arial"/>
              <a:buChar char="●"/>
            </a:pPr>
            <a:r>
              <a:rPr lang="en-US" sz="1600" i="1"/>
              <a:t>slo-1 </a:t>
            </a:r>
            <a:r>
              <a:rPr lang="en-US" sz="1600"/>
              <a:t>loss-of-function displays a highly ethanol resistant phenotype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rgbClr val="595959"/>
              </a:buClr>
              <a:buSzPct val="100000"/>
              <a:buFont typeface="Arial"/>
              <a:buChar char="●"/>
            </a:pPr>
            <a:r>
              <a:rPr lang="en-US" sz="1600"/>
              <a:t>There is a highly conserved </a:t>
            </a:r>
            <a:r>
              <a:rPr lang="en-US" sz="1600" b="1"/>
              <a:t>cytosolic </a:t>
            </a:r>
            <a:r>
              <a:rPr lang="en-US" sz="1600"/>
              <a:t>threonine at the 381st position that when mutated to isoleucine in a WT animal gives said animal an ethanol resistance comparable to a </a:t>
            </a:r>
            <a:r>
              <a:rPr lang="en-US" sz="1600" i="1"/>
              <a:t>slo-1(lf) </a:t>
            </a:r>
            <a:r>
              <a:rPr lang="en-US" sz="1600"/>
              <a:t>mutant</a:t>
            </a:r>
          </a:p>
        </p:txBody>
      </p:sp>
      <p:pic>
        <p:nvPicPr>
          <p:cNvPr id="4" name="Google Shape;75;p16">
            <a:extLst>
              <a:ext uri="{FF2B5EF4-FFF2-40B4-BE49-F238E27FC236}">
                <a16:creationId xmlns:a16="http://schemas.microsoft.com/office/drawing/2014/main" id="{083B1B8B-883D-466F-A4F3-92B4D2EEC6D2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5212080" y="731519"/>
            <a:ext cx="3017520" cy="342936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FB30309-D1D6-41A2-A8BF-9659323E629F}"/>
              </a:ext>
            </a:extLst>
          </p:cNvPr>
          <p:cNvSpPr txBox="1"/>
          <p:nvPr/>
        </p:nvSpPr>
        <p:spPr>
          <a:xfrm>
            <a:off x="5669279" y="4297680"/>
            <a:ext cx="1737359" cy="36576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sp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200"/>
            </a:pPr>
            <a:r>
              <a:rPr lang="en-US" sz="1200" b="0" i="0" u="none" strike="noStrike" kern="1200" cap="none">
                <a:ln>
                  <a:noFill/>
                </a:ln>
                <a:latin typeface="Liberation Sans" pitchFamily="18"/>
                <a:ea typeface="Noto Sans CJK SC" pitchFamily="2"/>
                <a:cs typeface="Lohit Devanagari" pitchFamily="2"/>
              </a:rPr>
              <a:t>Davis et al 2012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tn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81;p17">
            <a:extLst>
              <a:ext uri="{FF2B5EF4-FFF2-40B4-BE49-F238E27FC236}">
                <a16:creationId xmlns:a16="http://schemas.microsoft.com/office/drawing/2014/main" id="{811CCB2C-4A54-43A7-AEA8-CAD5025C46A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121759" y="555480"/>
            <a:ext cx="2807640" cy="755280"/>
          </a:xfrm>
        </p:spPr>
        <p:txBody>
          <a:bodyPr wrap="square" lIns="91440" tIns="91440" rIns="91440" bIns="91440" anchor="b">
            <a:noAutofit/>
          </a:bodyPr>
          <a:lstStyle/>
          <a:p>
            <a:pPr lvl="0" algn="ctr" rtl="0">
              <a:tabLst>
                <a:tab pos="0" algn="l"/>
              </a:tabLst>
            </a:pPr>
            <a:r>
              <a:rPr lang="en-US" sz="2400" i="1"/>
              <a:t>Ctn-1</a:t>
            </a:r>
          </a:p>
        </p:txBody>
      </p:sp>
      <p:sp>
        <p:nvSpPr>
          <p:cNvPr id="3" name="Google Shape;82;p17">
            <a:extLst>
              <a:ext uri="{FF2B5EF4-FFF2-40B4-BE49-F238E27FC236}">
                <a16:creationId xmlns:a16="http://schemas.microsoft.com/office/drawing/2014/main" id="{96686B95-C139-4F25-821C-7B517C1623E4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311760" y="1389600"/>
            <a:ext cx="4774680" cy="3179160"/>
          </a:xfrm>
        </p:spPr>
        <p:txBody>
          <a:bodyPr wrap="square" lIns="91440" tIns="91440" rIns="91440" bIns="91440" anchor="t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rgbClr val="595959"/>
              </a:buClr>
              <a:buSzPct val="100000"/>
              <a:buFont typeface="Arial"/>
              <a:buChar char="●"/>
            </a:pPr>
            <a:r>
              <a:rPr lang="en-US" sz="1800"/>
              <a:t>There exists a dystrophin mutation  c</a:t>
            </a:r>
            <a:r>
              <a:rPr lang="en-US" sz="1800" i="1"/>
              <a:t>tn-1</a:t>
            </a:r>
            <a:r>
              <a:rPr lang="en-US" sz="1800"/>
              <a:t> that is resistant to ethanol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rgbClr val="595959"/>
              </a:buClr>
              <a:buSzPct val="100000"/>
              <a:buFont typeface="Arial"/>
              <a:buChar char="●"/>
            </a:pPr>
            <a:r>
              <a:rPr lang="en-US" sz="1800" i="1"/>
              <a:t>ctn-1</a:t>
            </a:r>
            <a:r>
              <a:rPr lang="en-US" sz="1800"/>
              <a:t> acts on the BK Channel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rgbClr val="595959"/>
              </a:buClr>
              <a:buSzPct val="100000"/>
              <a:buFont typeface="Arial"/>
              <a:buChar char="●"/>
            </a:pPr>
            <a:r>
              <a:rPr lang="en-US" sz="1800"/>
              <a:t>The c</a:t>
            </a:r>
            <a:r>
              <a:rPr lang="en-US" sz="1800" i="1"/>
              <a:t>tn-1</a:t>
            </a:r>
            <a:r>
              <a:rPr lang="en-US" sz="1800"/>
              <a:t> mutation causes the BK channel to form a diffuse phenotype on muscle cells and neurons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rgbClr val="595959"/>
              </a:buClr>
              <a:buSzPct val="100000"/>
              <a:buFont typeface="Arial"/>
              <a:buChar char="●"/>
            </a:pPr>
            <a:r>
              <a:rPr lang="en-US" sz="1800"/>
              <a:t>Worms with the </a:t>
            </a:r>
            <a:r>
              <a:rPr lang="en-US" sz="1800" i="1"/>
              <a:t>ctn-1</a:t>
            </a:r>
            <a:r>
              <a:rPr lang="en-US" sz="1800"/>
              <a:t> mutation express an alcohol resistant phenotype comparable to </a:t>
            </a:r>
            <a:r>
              <a:rPr lang="en-US" sz="1800" i="1"/>
              <a:t>slo-1(lf)</a:t>
            </a:r>
            <a:r>
              <a:rPr lang="en-US" sz="1800"/>
              <a:t>.</a:t>
            </a:r>
          </a:p>
          <a:p>
            <a:pPr marL="457200" lvl="0" rtl="0">
              <a:lnSpc>
                <a:spcPct val="115000"/>
              </a:lnSpc>
              <a:spcBef>
                <a:spcPts val="1599"/>
              </a:spcBef>
              <a:spcAft>
                <a:spcPts val="1599"/>
              </a:spcAft>
              <a:tabLst>
                <a:tab pos="457200" algn="l"/>
              </a:tabLst>
            </a:pPr>
            <a:endParaRPr lang="en-US" sz="1200">
              <a:solidFill>
                <a:srgbClr val="595959"/>
              </a:solidFill>
            </a:endParaRPr>
          </a:p>
        </p:txBody>
      </p:sp>
      <p:pic>
        <p:nvPicPr>
          <p:cNvPr id="4" name="Google Shape;83;p17">
            <a:extLst>
              <a:ext uri="{FF2B5EF4-FFF2-40B4-BE49-F238E27FC236}">
                <a16:creationId xmlns:a16="http://schemas.microsoft.com/office/drawing/2014/main" id="{0F307A36-D4D2-43B2-BAEA-A431C6A352CB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5176440" y="277200"/>
            <a:ext cx="2807640" cy="253368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oogle Shape;84;p17">
            <a:extLst>
              <a:ext uri="{FF2B5EF4-FFF2-40B4-BE49-F238E27FC236}">
                <a16:creationId xmlns:a16="http://schemas.microsoft.com/office/drawing/2014/main" id="{6CF03CD8-A929-4935-80C1-16BABB384CB5}"/>
              </a:ext>
            </a:extLst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5176440" y="2877120"/>
            <a:ext cx="2447640" cy="186659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2F12AE1-C143-41AF-9273-881021E0E9F9}"/>
              </a:ext>
            </a:extLst>
          </p:cNvPr>
          <p:cNvSpPr txBox="1"/>
          <p:nvPr/>
        </p:nvSpPr>
        <p:spPr>
          <a:xfrm>
            <a:off x="7984080" y="1097280"/>
            <a:ext cx="1068480" cy="24588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sp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100"/>
            </a:pPr>
            <a:r>
              <a:rPr lang="en-US" sz="1100" b="0" i="0" u="none" strike="noStrike" kern="1200" cap="none">
                <a:ln>
                  <a:noFill/>
                </a:ln>
                <a:latin typeface="Liberation Sans" pitchFamily="18"/>
                <a:ea typeface="Noto Sans CJK SC" pitchFamily="2"/>
                <a:cs typeface="Lohit Devanagari" pitchFamily="2"/>
              </a:rPr>
              <a:t>Oh et al 2019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41ACA70-2C3E-4EC8-B9E7-4933EB469BCA}"/>
              </a:ext>
            </a:extLst>
          </p:cNvPr>
          <p:cNvSpPr txBox="1"/>
          <p:nvPr/>
        </p:nvSpPr>
        <p:spPr>
          <a:xfrm>
            <a:off x="5176440" y="4663440"/>
            <a:ext cx="2047319" cy="34632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sp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cap="none">
                <a:ln>
                  <a:noFill/>
                </a:ln>
                <a:latin typeface="Liberation Sans" pitchFamily="18"/>
                <a:ea typeface="Noto Sans CJK SC" pitchFamily="2"/>
                <a:cs typeface="Lohit Devanagari" pitchFamily="2"/>
              </a:rPr>
              <a:t>Wikipedia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89;p18">
            <a:extLst>
              <a:ext uri="{FF2B5EF4-FFF2-40B4-BE49-F238E27FC236}">
                <a16:creationId xmlns:a16="http://schemas.microsoft.com/office/drawing/2014/main" id="{AA6E6672-0105-46E4-810D-892F25FD9DF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 wrap="square" lIns="91440" tIns="91440" rIns="91440" bIns="91440" anchor="b">
            <a:noAutofit/>
          </a:bodyPr>
          <a:lstStyle/>
          <a:p>
            <a:endParaRPr lang="en-US"/>
          </a:p>
        </p:txBody>
      </p:sp>
      <p:pic>
        <p:nvPicPr>
          <p:cNvPr id="3" name="">
            <a:extLst>
              <a:ext uri="{FF2B5EF4-FFF2-40B4-BE49-F238E27FC236}">
                <a16:creationId xmlns:a16="http://schemas.microsoft.com/office/drawing/2014/main" id="{049935B7-194F-42B1-8984-20A00A8CF035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90639" y="365760"/>
            <a:ext cx="7521840" cy="1920239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">
            <a:extLst>
              <a:ext uri="{FF2B5EF4-FFF2-40B4-BE49-F238E27FC236}">
                <a16:creationId xmlns:a16="http://schemas.microsoft.com/office/drawing/2014/main" id="{B569E9C1-0321-4445-9135-E68F5E66E0C7}"/>
              </a:ext>
            </a:extLst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890639" y="2305080"/>
            <a:ext cx="7498080" cy="18288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32C09B6-6288-4FDD-86C3-3BE187F94C05}"/>
              </a:ext>
            </a:extLst>
          </p:cNvPr>
          <p:cNvSpPr txBox="1"/>
          <p:nvPr/>
        </p:nvSpPr>
        <p:spPr>
          <a:xfrm>
            <a:off x="1034639" y="4417560"/>
            <a:ext cx="1068480" cy="24588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sp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100"/>
            </a:pPr>
            <a:r>
              <a:rPr lang="en-US" sz="1100" b="0" i="0" u="none" strike="noStrike" kern="1200" cap="none">
                <a:ln>
                  <a:noFill/>
                </a:ln>
                <a:latin typeface="Liberation Sans" pitchFamily="18"/>
                <a:ea typeface="Noto Sans CJK SC" pitchFamily="2"/>
                <a:cs typeface="Lohit Devanagari" pitchFamily="2"/>
              </a:rPr>
              <a:t>Oh et al 2019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Hypothes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96;p19">
            <a:extLst>
              <a:ext uri="{FF2B5EF4-FFF2-40B4-BE49-F238E27FC236}">
                <a16:creationId xmlns:a16="http://schemas.microsoft.com/office/drawing/2014/main" id="{EC2BD597-C67E-4D83-90B7-0E10EB34409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288000" y="159840"/>
            <a:ext cx="8520120" cy="572400"/>
          </a:xfrm>
        </p:spPr>
        <p:txBody>
          <a:bodyPr wrap="square" lIns="91440" tIns="91440" rIns="91440" bIns="91440" anchor="t">
            <a:noAutofit/>
          </a:bodyPr>
          <a:lstStyle/>
          <a:p>
            <a:pPr lvl="0" algn="ctr" rtl="0">
              <a:tabLst>
                <a:tab pos="0" algn="l"/>
              </a:tabLst>
            </a:pPr>
            <a:r>
              <a:rPr lang="en-US" sz="2800"/>
              <a:t>Hypothesis</a:t>
            </a:r>
          </a:p>
        </p:txBody>
      </p:sp>
      <p:sp>
        <p:nvSpPr>
          <p:cNvPr id="3" name="Google Shape;97;p19">
            <a:extLst>
              <a:ext uri="{FF2B5EF4-FFF2-40B4-BE49-F238E27FC236}">
                <a16:creationId xmlns:a16="http://schemas.microsoft.com/office/drawing/2014/main" id="{C8A8D35F-52BC-4D30-821D-935961CECAD9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288000" y="867599"/>
            <a:ext cx="8520120" cy="3416040"/>
          </a:xfrm>
        </p:spPr>
        <p:txBody>
          <a:bodyPr wrap="square" lIns="91440" tIns="91440" rIns="91440" bIns="91440" anchor="t">
            <a:noAutofit/>
          </a:bodyPr>
          <a:lstStyle/>
          <a:p>
            <a:pPr lvl="0" algn="ctr" rtl="0">
              <a:lnSpc>
                <a:spcPct val="115000"/>
              </a:lnSpc>
              <a:spcBef>
                <a:spcPts val="0"/>
              </a:spcBef>
              <a:spcAft>
                <a:spcPts val="1599"/>
              </a:spcAft>
              <a:tabLst>
                <a:tab pos="0" algn="l"/>
              </a:tabLst>
            </a:pPr>
            <a:r>
              <a:rPr lang="en-US" sz="2500"/>
              <a:t>The important amino acid at 381 is on the cytosolic side of the protein; dystrophin is inside the cell, so AA381 is in the right place to be used by dystrophin to localize SLO-1.</a:t>
            </a:r>
          </a:p>
          <a:p>
            <a:pPr lvl="0" algn="ctr" rtl="0">
              <a:lnSpc>
                <a:spcPct val="115000"/>
              </a:lnSpc>
              <a:spcBef>
                <a:spcPts val="0"/>
              </a:spcBef>
              <a:spcAft>
                <a:spcPts val="1599"/>
              </a:spcAft>
              <a:tabLst>
                <a:tab pos="0" algn="l"/>
              </a:tabLst>
            </a:pPr>
            <a:r>
              <a:rPr lang="en-US" sz="2500" b="1"/>
              <a:t>I hypothesize that the amino acid at 381 is important in the function of dystrophin to localize SLO-1.</a:t>
            </a:r>
          </a:p>
          <a:p>
            <a:pPr lvl="0" algn="ctr" rtl="0">
              <a:lnSpc>
                <a:spcPct val="115000"/>
              </a:lnSpc>
              <a:spcBef>
                <a:spcPts val="0"/>
              </a:spcBef>
              <a:spcAft>
                <a:spcPts val="1599"/>
              </a:spcAft>
              <a:tabLst>
                <a:tab pos="0" algn="l"/>
              </a:tabLst>
            </a:pPr>
            <a:r>
              <a:rPr lang="en-US" sz="2500"/>
              <a:t>I will use the T381I mutation to test the function of this AA in clustering. Does a SLO-1 BK channel with T381I have a clustered or nonclustered phenotype?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roposed Metho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02;p20">
            <a:extLst>
              <a:ext uri="{FF2B5EF4-FFF2-40B4-BE49-F238E27FC236}">
                <a16:creationId xmlns:a16="http://schemas.microsoft.com/office/drawing/2014/main" id="{57731783-CCB7-4CFF-962A-AF993EE76978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 wrap="square" lIns="91440" tIns="91440" rIns="91440" bIns="91440" anchor="t">
            <a:noAutofit/>
          </a:bodyPr>
          <a:lstStyle/>
          <a:p>
            <a:pPr lvl="0" algn="ctr" rtl="0">
              <a:tabLst>
                <a:tab pos="0" algn="l"/>
              </a:tabLst>
            </a:pPr>
            <a:r>
              <a:rPr lang="en-US" sz="2800"/>
              <a:t>Proposed Methods</a:t>
            </a:r>
          </a:p>
        </p:txBody>
      </p:sp>
      <p:sp>
        <p:nvSpPr>
          <p:cNvPr id="3" name="Google Shape;103;p20">
            <a:extLst>
              <a:ext uri="{FF2B5EF4-FFF2-40B4-BE49-F238E27FC236}">
                <a16:creationId xmlns:a16="http://schemas.microsoft.com/office/drawing/2014/main" id="{8744690E-846C-4E04-83FE-E663632C5303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 wrap="square" lIns="91440" tIns="91440" rIns="91440" bIns="91440" anchor="t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tabLst>
                <a:tab pos="0" algn="l"/>
              </a:tabLst>
            </a:pPr>
            <a:r>
              <a:rPr lang="en-US" sz="1800"/>
              <a:t>Select a strain of worms with GFP illuminated BK Channels. Oh </a:t>
            </a:r>
            <a:r>
              <a:rPr lang="en-US" sz="1800" i="1"/>
              <a:t>et al </a:t>
            </a:r>
            <a:r>
              <a:rPr lang="en-US" sz="1800"/>
              <a:t>2019</a:t>
            </a:r>
          </a:p>
          <a:p>
            <a:pPr lvl="0" rtl="0">
              <a:lnSpc>
                <a:spcPct val="115000"/>
              </a:lnSpc>
              <a:spcBef>
                <a:spcPts val="1599"/>
              </a:spcBef>
              <a:tabLst>
                <a:tab pos="0" algn="l"/>
              </a:tabLst>
            </a:pPr>
            <a:r>
              <a:rPr lang="en-US" sz="1800"/>
              <a:t>Use CRISPR-Cas9 and HDR to change the 381st Threonine to an Isoleucine</a:t>
            </a:r>
          </a:p>
          <a:p>
            <a:pPr lvl="0" rtl="0">
              <a:lnSpc>
                <a:spcPct val="115000"/>
              </a:lnSpc>
              <a:spcBef>
                <a:spcPts val="1599"/>
              </a:spcBef>
              <a:tabLst>
                <a:tab pos="0" algn="l"/>
              </a:tabLst>
            </a:pPr>
            <a:r>
              <a:rPr lang="en-US" sz="1800"/>
              <a:t>Confirm that CRISPR-Cas9 was successful using a PCR screen</a:t>
            </a:r>
          </a:p>
          <a:p>
            <a:pPr lvl="0" rtl="0">
              <a:lnSpc>
                <a:spcPct val="115000"/>
              </a:lnSpc>
              <a:spcBef>
                <a:spcPts val="1599"/>
              </a:spcBef>
              <a:tabLst>
                <a:tab pos="0" algn="l"/>
              </a:tabLst>
            </a:pPr>
            <a:r>
              <a:rPr lang="en-US" sz="1800"/>
              <a:t>Use microscopy to observe a clustered or non clustered phenotype.</a:t>
            </a:r>
          </a:p>
          <a:p>
            <a:pPr lvl="0" rtl="0">
              <a:lnSpc>
                <a:spcPct val="115000"/>
              </a:lnSpc>
              <a:spcBef>
                <a:spcPts val="1599"/>
              </a:spcBef>
              <a:tabLst>
                <a:tab pos="0" algn="l"/>
              </a:tabLst>
            </a:pPr>
            <a:endParaRPr lang="en-US" sz="1800"/>
          </a:p>
          <a:p>
            <a:pPr lvl="0" rtl="0">
              <a:lnSpc>
                <a:spcPct val="115000"/>
              </a:lnSpc>
              <a:spcBef>
                <a:spcPts val="1599"/>
              </a:spcBef>
              <a:tabLst>
                <a:tab pos="0" algn="l"/>
              </a:tabLst>
            </a:pPr>
            <a:endParaRPr lang="en-US" sz="1800"/>
          </a:p>
          <a:p>
            <a:pPr lvl="0" rtl="0">
              <a:lnSpc>
                <a:spcPct val="115000"/>
              </a:lnSpc>
              <a:spcBef>
                <a:spcPts val="1599"/>
              </a:spcBef>
              <a:tabLst>
                <a:tab pos="0" algn="l"/>
              </a:tabLst>
            </a:pPr>
            <a:endParaRPr lang="en-US" sz="1800"/>
          </a:p>
          <a:p>
            <a:pPr lvl="0" rtl="0">
              <a:lnSpc>
                <a:spcPct val="115000"/>
              </a:lnSpc>
              <a:spcBef>
                <a:spcPts val="1599"/>
              </a:spcBef>
              <a:tabLst>
                <a:tab pos="0" algn="l"/>
              </a:tabLst>
            </a:pPr>
            <a:endParaRPr lang="en-US" sz="1800">
              <a:solidFill>
                <a:srgbClr val="595959"/>
              </a:solidFill>
            </a:endParaRPr>
          </a:p>
          <a:p>
            <a:pPr lvl="0" rtl="0">
              <a:lnSpc>
                <a:spcPct val="115000"/>
              </a:lnSpc>
              <a:spcBef>
                <a:spcPts val="1599"/>
              </a:spcBef>
              <a:spcAft>
                <a:spcPts val="1599"/>
              </a:spcAft>
              <a:tabLst>
                <a:tab pos="0" algn="l"/>
              </a:tabLst>
            </a:pPr>
            <a:endParaRPr lang="en-US" sz="1800">
              <a:solidFill>
                <a:srgbClr val="595959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RISPR-Cas9 Metho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08;p21">
            <a:extLst>
              <a:ext uri="{FF2B5EF4-FFF2-40B4-BE49-F238E27FC236}">
                <a16:creationId xmlns:a16="http://schemas.microsoft.com/office/drawing/2014/main" id="{9830A3E3-0303-4223-A42E-28E382A4C04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 wrap="square" lIns="91440" tIns="91440" rIns="91440" bIns="91440" anchor="t">
            <a:noAutofit/>
          </a:bodyPr>
          <a:lstStyle/>
          <a:p>
            <a:pPr lvl="0" rtl="0">
              <a:tabLst>
                <a:tab pos="0" algn="l"/>
              </a:tabLst>
            </a:pPr>
            <a:r>
              <a:rPr lang="en-US" sz="2800"/>
              <a:t>CRISPR-Cas9 Methods</a:t>
            </a:r>
          </a:p>
        </p:txBody>
      </p:sp>
      <p:sp>
        <p:nvSpPr>
          <p:cNvPr id="3" name="Google Shape;109;p21">
            <a:extLst>
              <a:ext uri="{FF2B5EF4-FFF2-40B4-BE49-F238E27FC236}">
                <a16:creationId xmlns:a16="http://schemas.microsoft.com/office/drawing/2014/main" id="{ACB406C9-AD50-40EE-85B4-F9B74DDBFDB4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97920" y="1017720"/>
            <a:ext cx="8520120" cy="3784680"/>
          </a:xfrm>
        </p:spPr>
        <p:txBody>
          <a:bodyPr wrap="square" lIns="91440" tIns="91440" rIns="91440" bIns="91440" anchor="t">
            <a:noAutofit/>
          </a:bodyPr>
          <a:lstStyle/>
          <a:p>
            <a:pPr lvl="0" rtl="0">
              <a:lnSpc>
                <a:spcPct val="150000"/>
              </a:lnSpc>
              <a:spcBef>
                <a:spcPts val="0"/>
              </a:spcBef>
            </a:pPr>
            <a:endParaRPr lang="en-US" sz="1800">
              <a:solidFill>
                <a:srgbClr val="595959"/>
              </a:solidFill>
              <a:latin typeface="Liberation Sans" pitchFamily="34"/>
            </a:endParaRPr>
          </a:p>
          <a:p>
            <a:pPr lvl="0" rtl="0">
              <a:lnSpc>
                <a:spcPct val="150000"/>
              </a:lnSpc>
              <a:spcBef>
                <a:spcPts val="0"/>
              </a:spcBef>
              <a:buClr>
                <a:srgbClr val="595959"/>
              </a:buClr>
              <a:buSzPct val="100000"/>
              <a:buFont typeface="Arial"/>
              <a:buChar char="●"/>
            </a:pPr>
            <a:r>
              <a:rPr lang="en-US" sz="1800">
                <a:latin typeface="Liberation Sans" pitchFamily="34"/>
              </a:rPr>
              <a:t>Create a sgRNA template to select the location for Cas9 to cut.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Clr>
                <a:srgbClr val="595959"/>
              </a:buClr>
              <a:buSzPct val="100000"/>
              <a:buFont typeface="Arial"/>
              <a:buChar char="●"/>
            </a:pPr>
            <a:r>
              <a:rPr lang="en-US" sz="1800">
                <a:latin typeface="Liberation Sans" pitchFamily="34"/>
              </a:rPr>
              <a:t>Create a ssDNA sequence with homology arms flanking both sides of the edit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Clr>
                <a:srgbClr val="595959"/>
              </a:buClr>
              <a:buSzPct val="100000"/>
              <a:buFont typeface="Arial"/>
              <a:buChar char="●"/>
            </a:pPr>
            <a:r>
              <a:rPr lang="en-US" sz="1800">
                <a:latin typeface="Liberation Sans" pitchFamily="34"/>
              </a:rPr>
              <a:t>Obtain the Cas9 plasmid </a:t>
            </a:r>
            <a:r>
              <a:rPr lang="en-US" sz="1800" i="1">
                <a:latin typeface="Liberation Sans" pitchFamily="34"/>
              </a:rPr>
              <a:t>Peft-3::Cas-9::tbb-23’UTR</a:t>
            </a:r>
          </a:p>
          <a:p>
            <a:pPr marL="0" lvl="7" indent="0" hangingPunct="0">
              <a:lnSpc>
                <a:spcPct val="100000"/>
              </a:lnSpc>
              <a:spcBef>
                <a:spcPts val="1417"/>
              </a:spcBef>
              <a:buNone/>
            </a:pPr>
            <a:r>
              <a:rPr lang="en-US" i="1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Liberation Sans" pitchFamily="34"/>
                <a:cs typeface="Arial"/>
              </a:rPr>
              <a:t>ssDNA </a:t>
            </a:r>
            <a:r>
              <a:rPr lang="en-US">
                <a:solidFill>
                  <a:srgbClr val="000000"/>
                </a:solidFill>
                <a:highlight>
                  <a:scrgbClr r="0" g="0" b="0">
                    <a:alpha val="0"/>
                  </a:scrgbClr>
                </a:highlight>
                <a:latin typeface="Liberation Sans" pitchFamily="34"/>
                <a:cs typeface="Arial"/>
              </a:rPr>
              <a:t>Edit</a:t>
            </a:r>
          </a:p>
          <a:p>
            <a:pPr lvl="0" algn="ctr">
              <a:spcBef>
                <a:spcPts val="0"/>
              </a:spcBef>
            </a:pPr>
            <a:r>
              <a:rPr lang="en-US" sz="1800">
                <a:solidFill>
                  <a:srgbClr val="FFFFFF"/>
                </a:solidFill>
                <a:highlight>
                  <a:srgbClr val="21409A"/>
                </a:highlight>
                <a:latin typeface="Liberation Sans" pitchFamily="34"/>
              </a:rPr>
              <a:t>CACATAGTGGTCT</a:t>
            </a:r>
            <a:r>
              <a:rPr lang="en-US" sz="1800">
                <a:solidFill>
                  <a:srgbClr val="FFF200"/>
                </a:solidFill>
                <a:highlight>
                  <a:srgbClr val="000000"/>
                </a:highlight>
                <a:latin typeface="Liberation Sans" pitchFamily="34"/>
              </a:rPr>
              <a:t>GTG</a:t>
            </a:r>
            <a:r>
              <a:rPr lang="en-US" sz="1800">
                <a:solidFill>
                  <a:srgbClr val="FFF200"/>
                </a:solidFill>
                <a:highlight>
                  <a:srgbClr val="21409A"/>
                </a:highlight>
                <a:latin typeface="Liberation Sans" pitchFamily="34"/>
              </a:rPr>
              <a:t>GCC</a:t>
            </a:r>
            <a:r>
              <a:rPr lang="en-US" sz="1800">
                <a:solidFill>
                  <a:srgbClr val="FFFFFF"/>
                </a:solidFill>
                <a:highlight>
                  <a:srgbClr val="21409A"/>
                </a:highlight>
                <a:latin typeface="Liberation Sans" pitchFamily="34"/>
              </a:rPr>
              <a:t>ATA</a:t>
            </a:r>
            <a:r>
              <a:rPr lang="en-US" sz="1800">
                <a:highlight>
                  <a:srgbClr val="FFF200"/>
                </a:highlight>
                <a:latin typeface="Liberation Sans" pitchFamily="34"/>
              </a:rPr>
              <a:t>T</a:t>
            </a:r>
            <a:r>
              <a:rPr lang="en-US" sz="1800">
                <a:solidFill>
                  <a:srgbClr val="FFFFFF"/>
                </a:solidFill>
                <a:highlight>
                  <a:srgbClr val="21409A"/>
                </a:highlight>
                <a:latin typeface="Liberation Sans" pitchFamily="34"/>
              </a:rPr>
              <a:t>CATCTACGATTCGGTGTCCCATTTTN</a:t>
            </a:r>
          </a:p>
          <a:p>
            <a:pPr lvl="0" algn="ctr">
              <a:spcBef>
                <a:spcPts val="0"/>
              </a:spcBef>
            </a:pPr>
            <a:r>
              <a:rPr lang="en-US" sz="1800" i="1">
                <a:solidFill>
                  <a:srgbClr val="595959"/>
                </a:solidFill>
                <a:latin typeface="Liberation Sans" pitchFamily="34"/>
              </a:rPr>
              <a:t>Original</a:t>
            </a:r>
          </a:p>
          <a:p>
            <a:pPr lvl="0" algn="ctr">
              <a:spcBef>
                <a:spcPts val="0"/>
              </a:spcBef>
            </a:pPr>
            <a:r>
              <a:rPr lang="en-US" sz="1800">
                <a:solidFill>
                  <a:srgbClr val="FFFFFF"/>
                </a:solidFill>
                <a:highlight>
                  <a:srgbClr val="21409A"/>
                </a:highlight>
                <a:latin typeface="Liberation Sans" pitchFamily="34"/>
              </a:rPr>
              <a:t>CACATAGTGGTCT</a:t>
            </a:r>
            <a:r>
              <a:rPr lang="en-US" sz="1800">
                <a:solidFill>
                  <a:srgbClr val="FFF200"/>
                </a:solidFill>
                <a:highlight>
                  <a:srgbClr val="000000"/>
                </a:highlight>
                <a:latin typeface="Liberation Sans" pitchFamily="34"/>
              </a:rPr>
              <a:t>GTG</a:t>
            </a:r>
            <a:r>
              <a:rPr lang="en-US" sz="1800">
                <a:solidFill>
                  <a:srgbClr val="FFF200"/>
                </a:solidFill>
                <a:highlight>
                  <a:srgbClr val="21409A"/>
                </a:highlight>
                <a:latin typeface="Liberation Sans" pitchFamily="34"/>
              </a:rPr>
              <a:t>GCC</a:t>
            </a:r>
            <a:r>
              <a:rPr lang="en-US" sz="1800">
                <a:solidFill>
                  <a:srgbClr val="FFFFFF"/>
                </a:solidFill>
                <a:highlight>
                  <a:srgbClr val="21409A"/>
                </a:highlight>
                <a:latin typeface="Liberation Sans" pitchFamily="34"/>
              </a:rPr>
              <a:t>ATA</a:t>
            </a:r>
            <a:r>
              <a:rPr lang="en-US" sz="1800">
                <a:highlight>
                  <a:srgbClr val="FFF200"/>
                </a:highlight>
                <a:latin typeface="Liberation Sans" pitchFamily="34"/>
              </a:rPr>
              <a:t>C</a:t>
            </a:r>
            <a:r>
              <a:rPr lang="en-US" sz="1800">
                <a:solidFill>
                  <a:srgbClr val="FFFFFF"/>
                </a:solidFill>
                <a:highlight>
                  <a:srgbClr val="21409A"/>
                </a:highlight>
                <a:latin typeface="Liberation Sans" pitchFamily="34"/>
              </a:rPr>
              <a:t>CATCTACGATTCGGTGTCCCATTTT</a:t>
            </a:r>
          </a:p>
          <a:p>
            <a:pPr lvl="0" algn="ctr">
              <a:spcBef>
                <a:spcPts val="0"/>
              </a:spcBef>
            </a:pPr>
            <a:r>
              <a:rPr lang="en-US" sz="1800">
                <a:latin typeface="Liberation Sans" pitchFamily="34"/>
              </a:rPr>
              <a:t>Homology arms= </a:t>
            </a:r>
            <a:r>
              <a:rPr lang="en-US" sz="1800">
                <a:solidFill>
                  <a:srgbClr val="595959"/>
                </a:solidFill>
                <a:highlight>
                  <a:srgbClr val="21409A"/>
                </a:highlight>
                <a:latin typeface="Liberation Sans" pitchFamily="34"/>
              </a:rPr>
              <a:t>blue</a:t>
            </a:r>
          </a:p>
          <a:p>
            <a:pPr lvl="0" algn="ctr">
              <a:spcBef>
                <a:spcPts val="0"/>
              </a:spcBef>
            </a:pPr>
            <a:r>
              <a:rPr lang="en-US"/>
              <a:t>crRNA=GAAGCACAUAGUGGUCUGUG</a:t>
            </a:r>
          </a:p>
          <a:p>
            <a:pPr lvl="0" algn="ctr">
              <a:spcBef>
                <a:spcPts val="0"/>
              </a:spcBef>
            </a:pPr>
            <a:endParaRPr lang="en-US" sz="1800" i="1">
              <a:solidFill>
                <a:srgbClr val="595959"/>
              </a:solidFill>
              <a:latin typeface="Liberation Sans" pitchFamily="34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</a:pPr>
            <a:r>
              <a:rPr lang="en-US" sz="1800">
                <a:solidFill>
                  <a:srgbClr val="595959"/>
                </a:solidFill>
              </a:rPr>
              <a:t>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</a:pPr>
            <a:endParaRPr lang="en-US" sz="1800">
              <a:solidFill>
                <a:srgbClr val="595959"/>
              </a:solidFill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</a:pPr>
            <a:endParaRPr lang="en-US" sz="1800">
              <a:solidFill>
                <a:srgbClr val="595959"/>
              </a:solidFill>
            </a:endParaRPr>
          </a:p>
          <a:p>
            <a:pPr marL="457200" lvl="0" rtl="0">
              <a:lnSpc>
                <a:spcPct val="115000"/>
              </a:lnSpc>
              <a:spcBef>
                <a:spcPts val="1599"/>
              </a:spcBef>
              <a:tabLst>
                <a:tab pos="457200" algn="l"/>
              </a:tabLst>
            </a:pPr>
            <a:endParaRPr lang="en-US" sz="1800">
              <a:solidFill>
                <a:srgbClr val="595959"/>
              </a:solidFill>
            </a:endParaRPr>
          </a:p>
          <a:p>
            <a:pPr lvl="0" rtl="0">
              <a:lnSpc>
                <a:spcPct val="115000"/>
              </a:lnSpc>
              <a:spcBef>
                <a:spcPts val="1599"/>
              </a:spcBef>
              <a:tabLst>
                <a:tab pos="0" algn="l"/>
              </a:tabLst>
            </a:pPr>
            <a:endParaRPr lang="en-US" sz="1800">
              <a:solidFill>
                <a:srgbClr val="595959"/>
              </a:solidFill>
            </a:endParaRPr>
          </a:p>
          <a:p>
            <a:pPr lvl="0" rtl="0">
              <a:lnSpc>
                <a:spcPct val="115000"/>
              </a:lnSpc>
              <a:spcBef>
                <a:spcPts val="1599"/>
              </a:spcBef>
              <a:tabLst>
                <a:tab pos="0" algn="l"/>
              </a:tabLst>
            </a:pPr>
            <a:endParaRPr lang="en-US" sz="1800">
              <a:solidFill>
                <a:srgbClr val="595959"/>
              </a:solidFill>
            </a:endParaRPr>
          </a:p>
          <a:p>
            <a:pPr lvl="0" rtl="0">
              <a:lnSpc>
                <a:spcPct val="115000"/>
              </a:lnSpc>
              <a:spcBef>
                <a:spcPts val="1599"/>
              </a:spcBef>
              <a:tabLst>
                <a:tab pos="0" algn="l"/>
              </a:tabLst>
            </a:pPr>
            <a:endParaRPr lang="en-US" sz="1800">
              <a:solidFill>
                <a:srgbClr val="595959"/>
              </a:solidFill>
            </a:endParaRPr>
          </a:p>
          <a:p>
            <a:pPr lvl="0" rtl="0">
              <a:lnSpc>
                <a:spcPct val="115000"/>
              </a:lnSpc>
              <a:spcBef>
                <a:spcPts val="1599"/>
              </a:spcBef>
              <a:spcAft>
                <a:spcPts val="1599"/>
              </a:spcAft>
              <a:tabLst>
                <a:tab pos="0" algn="l"/>
              </a:tabLst>
            </a:pPr>
            <a:endParaRPr lang="en-US" sz="1800">
              <a:solidFill>
                <a:srgbClr val="595959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ITLE_AND_BODY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NE_COLUMN_TEX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</TotalTime>
  <Words>941</Words>
  <Application>Microsoft Office PowerPoint</Application>
  <PresentationFormat>Widescreen</PresentationFormat>
  <Paragraphs>106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Liberation Sans</vt:lpstr>
      <vt:lpstr>Liberation Serif</vt:lpstr>
      <vt:lpstr>StarSymbol</vt:lpstr>
      <vt:lpstr>TITLE</vt:lpstr>
      <vt:lpstr>TITLE_AND_BODY</vt:lpstr>
      <vt:lpstr>ONE_COLUMN_TEXT</vt:lpstr>
      <vt:lpstr>BK Channel Clustering in slo-1 Mutants</vt:lpstr>
      <vt:lpstr>Ethanol Targets C. elegans and The BK Channel</vt:lpstr>
      <vt:lpstr>Caenorhabditis elegans</vt:lpstr>
      <vt:lpstr>slo-1(lf) &amp; slo-1(T381)I</vt:lpstr>
      <vt:lpstr>Ctn-1</vt:lpstr>
      <vt:lpstr>PowerPoint Presentation</vt:lpstr>
      <vt:lpstr>Hypothesis</vt:lpstr>
      <vt:lpstr>Proposed Methods</vt:lpstr>
      <vt:lpstr>CRISPR-Cas9 Methods</vt:lpstr>
      <vt:lpstr>Peft-3::Cas-9::tbb-23’UTR</vt:lpstr>
      <vt:lpstr>CRISPR Cas9 Methods cont.</vt:lpstr>
      <vt:lpstr>PowerPoint Presentation</vt:lpstr>
      <vt:lpstr>PowerPoint Presentation</vt:lpstr>
      <vt:lpstr>PCR Screen</vt:lpstr>
      <vt:lpstr>Microscopy</vt:lpstr>
      <vt:lpstr>Interpretation</vt:lpstr>
      <vt:lpstr>Bibliography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BK Channel Clustering in slo-1 Mutants</dc:title>
  <cp:lastModifiedBy>jeffe</cp:lastModifiedBy>
  <cp:revision>13</cp:revision>
  <dcterms:modified xsi:type="dcterms:W3CDTF">2019-12-12T08:58:01Z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r8>0</vt:r8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r8>0</vt:r8>
  </property>
  <property fmtid="{D5CDD505-2E9C-101B-9397-08002B2CF9AE}" pid="7" name="Notes">
    <vt:r8>12</vt:r8>
  </property>
  <property fmtid="{D5CDD505-2E9C-101B-9397-08002B2CF9AE}" pid="8" name="PresentationFormat">
    <vt:lpwstr>On-screen Show (16:9)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r8>14</vt:r8>
  </property>
</Properties>
</file>