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Economica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bold.fntdata"/><Relationship Id="rId25" Type="http://schemas.openxmlformats.org/officeDocument/2006/relationships/font" Target="fonts/Economica-regular.fntdata"/><Relationship Id="rId28" Type="http://schemas.openxmlformats.org/officeDocument/2006/relationships/font" Target="fonts/Economica-boldItalic.fntdata"/><Relationship Id="rId27" Type="http://schemas.openxmlformats.org/officeDocument/2006/relationships/font" Target="fonts/Economic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5d8cf7d0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5d8cf7d0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5d8cf7d0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5d8cf7d0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5c6bbe5d2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5c6bbe5d2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5d8cf7d0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5d8cf7d0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5d8cf7d0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5d8cf7d0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5c6bbe5d2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5c6bbe5d2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5d8cf7d0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5d8cf7d0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5d8cf7d0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5d8cf7d0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5c6bbe5d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5c6bbe5d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5d8cf7d0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5d8cf7d0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5c6bbe5d2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5c6bbe5d2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5c6bbe5d2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5c6bbe5d2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5d8cf7d0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5d8cf7d0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5c6bbe5d2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5c6bbe5d2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5c6bbe5d2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5c6bbe5d2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d8cf7d0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5d8cf7d0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5c6bbe5d2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5c6bbe5d2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5c6bbe5d2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5c6bbe5d2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ECD: extracellular domain / above surface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TMD: transmembrane domain / can form H bond between carbonyl oxygen and amide nitrogen / contain hydrophobic residue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ICD: translocates nucleus to activate transcription important to metastasis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505700" y="2571749"/>
            <a:ext cx="3943200" cy="161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Comparison</a:t>
            </a:r>
            <a:r>
              <a:rPr lang="en" sz="4000"/>
              <a:t> of FGL2 protein and IGFBP2 protien in order to create a new antibody for Glioblastoma</a:t>
            </a:r>
            <a:endParaRPr sz="400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179450" y="43999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 Kwon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Western Blotting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Specific protein will be the only band showing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○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More thick the band is, the more protein present 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5275" y="2283001"/>
            <a:ext cx="6359100" cy="204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Antigen-Antibody Reaction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4181050" y="1347250"/>
            <a:ext cx="4828200" cy="29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Epitope: part of the antigen recognized by antibody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Paratope: Part of the antibody that attaches to the antigen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b="8047" l="12018" r="7049" t="5975"/>
          <a:stretch/>
        </p:blipFill>
        <p:spPr>
          <a:xfrm>
            <a:off x="115500" y="1277825"/>
            <a:ext cx="4196625" cy="30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0" y="93150"/>
            <a:ext cx="4831800" cy="135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Treg Cells</a:t>
            </a:r>
            <a:endParaRPr/>
          </a:p>
        </p:txBody>
      </p:sp>
      <p:sp>
        <p:nvSpPr>
          <p:cNvPr id="138" name="Google Shape;138;p24"/>
          <p:cNvSpPr txBox="1"/>
          <p:nvPr/>
        </p:nvSpPr>
        <p:spPr>
          <a:xfrm>
            <a:off x="693025" y="1559300"/>
            <a:ext cx="7911900" cy="30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Immunosuppressive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Suppress T cells from doing their job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Prevents autoimmunity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More Tregs, Faster Tumor growth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542700" y="420425"/>
            <a:ext cx="3904200" cy="12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Cytometry </a:t>
            </a:r>
            <a:endParaRPr/>
          </a:p>
        </p:txBody>
      </p:sp>
      <p:sp>
        <p:nvSpPr>
          <p:cNvPr id="144" name="Google Shape;144;p25"/>
          <p:cNvSpPr txBox="1"/>
          <p:nvPr/>
        </p:nvSpPr>
        <p:spPr>
          <a:xfrm>
            <a:off x="635275" y="1694050"/>
            <a:ext cx="4870500" cy="27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Fluorochrome is used to dye the cell (using antibodies)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When cell is inserted, will be separated by the laser and the fluorochrome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8800" y="826175"/>
            <a:ext cx="2808815" cy="36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196200" y="247150"/>
            <a:ext cx="4135200" cy="14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the sensors work</a:t>
            </a:r>
            <a:endParaRPr/>
          </a:p>
        </p:txBody>
      </p:sp>
      <p:sp>
        <p:nvSpPr>
          <p:cNvPr id="151" name="Google Shape;151;p26"/>
          <p:cNvSpPr txBox="1"/>
          <p:nvPr/>
        </p:nvSpPr>
        <p:spPr>
          <a:xfrm>
            <a:off x="196200" y="2117450"/>
            <a:ext cx="4135200" cy="1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Depends on the fluorochrome the cells are stained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Collected by sensors 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125" y="1617050"/>
            <a:ext cx="4774125" cy="27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from Flow Cytometry 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1700" y="1225225"/>
            <a:ext cx="4173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FoxP3 protein: Expressions are restricted to CD4 proteins; Treg markers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CD4 protein: Suppress T cell activities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 rotWithShape="1">
          <a:blip r:embed="rId3">
            <a:alphaModFix/>
          </a:blip>
          <a:srcRect b="11668" l="5132" r="39262" t="0"/>
          <a:stretch/>
        </p:blipFill>
        <p:spPr>
          <a:xfrm>
            <a:off x="4389125" y="1986175"/>
            <a:ext cx="4443175" cy="24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read the Graph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1700" y="1225225"/>
            <a:ext cx="4654800" cy="33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Q1: Only Red receptor present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Q2: Both Red &amp; Blue receptor present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Q3: Least or none of Red &amp; Blue receptor present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Q4: Blue receptor present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6500" y="1366162"/>
            <a:ext cx="3865800" cy="3042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542700" y="516675"/>
            <a:ext cx="3596100" cy="98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Experiment</a:t>
            </a:r>
            <a:endParaRPr/>
          </a:p>
        </p:txBody>
      </p:sp>
      <p:sp>
        <p:nvSpPr>
          <p:cNvPr id="172" name="Google Shape;172;p29"/>
          <p:cNvSpPr txBox="1"/>
          <p:nvPr/>
        </p:nvSpPr>
        <p:spPr>
          <a:xfrm>
            <a:off x="654525" y="1636300"/>
            <a:ext cx="7680900" cy="28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 rotWithShape="1">
          <a:blip r:embed="rId3">
            <a:alphaModFix/>
          </a:blip>
          <a:srcRect b="11668" l="5132" r="39262" t="0"/>
          <a:stretch/>
        </p:blipFill>
        <p:spPr>
          <a:xfrm>
            <a:off x="1578550" y="1501575"/>
            <a:ext cx="5473394" cy="298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4774125" y="1655550"/>
            <a:ext cx="1790400" cy="25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29"/>
          <p:cNvSpPr txBox="1"/>
          <p:nvPr/>
        </p:nvSpPr>
        <p:spPr>
          <a:xfrm>
            <a:off x="4572000" y="1501575"/>
            <a:ext cx="2694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Anti-IGFBP2 antibody</a:t>
            </a:r>
            <a:endParaRPr b="1" sz="2500">
              <a:solidFill>
                <a:srgbClr val="FF0000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CD44 receptors &amp; Treg cell level should be higher in the control group than the experimental group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anti-IGFBP2 antibodies will be useful to cancer therapy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Maybe combining anti-FGL2 antibodies and anti-IGFBP2 antibodies will boost the medication effect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THANK YOU</a:t>
            </a:r>
            <a:endParaRPr b="1"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773700" y="325075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Glioblastoma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0" l="0" r="29493" t="0"/>
          <a:stretch/>
        </p:blipFill>
        <p:spPr>
          <a:xfrm>
            <a:off x="6366050" y="459850"/>
            <a:ext cx="2351500" cy="252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1251275" y="1715125"/>
            <a:ext cx="4947300" cy="25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Common brain cancer in adults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Hard to treat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696725" y="131650"/>
            <a:ext cx="4452900" cy="144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Fibrinogen-Like Protein 2 (FGL2) Protein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577525" y="1443800"/>
            <a:ext cx="7950600" cy="31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Degenerates LGG to HGG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Immunosuppressive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Tumor progression &amp; FGL2 expression have direct relationship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What happens if this protein is blocked?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Conducted Experiment 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160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Control Group: Injected with IgG antibodies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Experimental</a:t>
            </a: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 Group: Injected with anti-FGL2 antibodies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Result:  Experimental group had longer survival rates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253950" y="227925"/>
            <a:ext cx="3230400" cy="140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789275" y="1482300"/>
            <a:ext cx="7815600" cy="2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Determine if creating and antibody for IGFBP2 Protein will be effective for treatment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Will determine by comparing CD44 </a:t>
            </a: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receptors</a:t>
            </a: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 and Treg cells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0" y="0"/>
            <a:ext cx="5582700" cy="146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Effectiveness of IGFBP2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288750" y="1463050"/>
            <a:ext cx="8431800" cy="31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Does IGFBP2 protein play the same role as FGL2 protein in glioblastoma progression?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773700" y="42040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/>
              <a:t>Control group: Injected with Glioma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/>
              <a:t>Experimental Group: Injected with Glioma + IGFBP2 protein</a:t>
            </a:r>
            <a:endParaRPr sz="3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0" l="11255" r="6106" t="0"/>
          <a:stretch/>
        </p:blipFill>
        <p:spPr>
          <a:xfrm>
            <a:off x="773700" y="1551475"/>
            <a:ext cx="2029850" cy="22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 rotWithShape="1">
          <a:blip r:embed="rId4">
            <a:alphaModFix/>
          </a:blip>
          <a:srcRect b="1835" l="0" r="9453" t="0"/>
          <a:stretch/>
        </p:blipFill>
        <p:spPr>
          <a:xfrm>
            <a:off x="2976800" y="1590475"/>
            <a:ext cx="2461086" cy="221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5775150" y="1655550"/>
            <a:ext cx="2772000" cy="23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Economica"/>
              <a:buChar char="●"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Result: Experimental Group has shorter life span </a:t>
            </a:r>
            <a:endParaRPr sz="30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0" y="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CD44 </a:t>
            </a:r>
            <a:r>
              <a:rPr lang="en"/>
              <a:t>Receptors</a:t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269500" y="1405300"/>
            <a:ext cx="5755800" cy="31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075" y="1405300"/>
            <a:ext cx="4447749" cy="20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5640425" y="993150"/>
            <a:ext cx="2483400" cy="31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Transmembrane glycoprotein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Common around cancer cells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Carries angiogenesis characteristic 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CD44 helps cancer cells spread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47224"/>
            <a:ext cx="4262141" cy="3660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4793375" y="1193525"/>
            <a:ext cx="40389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ECD(purple): extracellular domain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TMD(red): transmembrane domain / hydrophobic residue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ICD(green): activate transcription 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important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 for </a:t>
            </a:r>
            <a:r>
              <a:rPr lang="en" sz="2400" u="sng">
                <a:latin typeface="Economica"/>
                <a:ea typeface="Economica"/>
                <a:cs typeface="Economica"/>
                <a:sym typeface="Economica"/>
              </a:rPr>
              <a:t>metastasis</a:t>
            </a:r>
            <a:endParaRPr sz="2400" u="sng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Char char="●"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Metastasis: spreading of cancer cell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