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3" r:id="rId7"/>
    <p:sldId id="261" r:id="rId8"/>
    <p:sldId id="262" r:id="rId9"/>
    <p:sldId id="274" r:id="rId10"/>
    <p:sldId id="275" r:id="rId11"/>
    <p:sldId id="276" r:id="rId12"/>
    <p:sldId id="277" r:id="rId13"/>
    <p:sldId id="278" r:id="rId14"/>
    <p:sldId id="279" r:id="rId15"/>
    <p:sldId id="281" r:id="rId16"/>
    <p:sldId id="271" r:id="rId17"/>
    <p:sldId id="28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D027A-D0EB-4702-9C8A-72AB0FDB0456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57913C9-1A5A-4730-AAD6-5DDA8D105206}">
      <dgm:prSet/>
      <dgm:spPr/>
      <dgm:t>
        <a:bodyPr/>
        <a:lstStyle/>
        <a:p>
          <a:r>
            <a:rPr lang="en-US"/>
            <a:t>The experiment requires four steps:</a:t>
          </a:r>
        </a:p>
      </dgm:t>
    </dgm:pt>
    <dgm:pt modelId="{768E67B7-A0D4-4DDB-812C-2F81F5AF8B18}" type="parTrans" cxnId="{22095A1E-38B6-4AE9-B8F3-7C8EECCB5424}">
      <dgm:prSet/>
      <dgm:spPr/>
      <dgm:t>
        <a:bodyPr/>
        <a:lstStyle/>
        <a:p>
          <a:endParaRPr lang="en-US"/>
        </a:p>
      </dgm:t>
    </dgm:pt>
    <dgm:pt modelId="{77C05D26-418B-4502-8CAF-5F55A94BD8D5}" type="sibTrans" cxnId="{22095A1E-38B6-4AE9-B8F3-7C8EECCB5424}">
      <dgm:prSet/>
      <dgm:spPr/>
      <dgm:t>
        <a:bodyPr/>
        <a:lstStyle/>
        <a:p>
          <a:endParaRPr lang="en-US"/>
        </a:p>
      </dgm:t>
    </dgm:pt>
    <dgm:pt modelId="{B6B092E9-791A-401A-B5BE-C06D38BA3A0F}">
      <dgm:prSet/>
      <dgm:spPr/>
      <dgm:t>
        <a:bodyPr/>
        <a:lstStyle/>
        <a:p>
          <a:r>
            <a:rPr lang="en-US"/>
            <a:t>Isolation of the Nur77 gene</a:t>
          </a:r>
        </a:p>
      </dgm:t>
    </dgm:pt>
    <dgm:pt modelId="{DBEC7EDB-A8DD-49A8-BF7C-939DFF1086FE}" type="parTrans" cxnId="{6373F23F-15E7-4440-A139-2EDFB4CEB574}">
      <dgm:prSet/>
      <dgm:spPr/>
      <dgm:t>
        <a:bodyPr/>
        <a:lstStyle/>
        <a:p>
          <a:endParaRPr lang="en-US"/>
        </a:p>
      </dgm:t>
    </dgm:pt>
    <dgm:pt modelId="{F6C4D677-F9CB-46DC-8998-8AE048379928}" type="sibTrans" cxnId="{6373F23F-15E7-4440-A139-2EDFB4CEB574}">
      <dgm:prSet/>
      <dgm:spPr/>
      <dgm:t>
        <a:bodyPr/>
        <a:lstStyle/>
        <a:p>
          <a:endParaRPr lang="en-US"/>
        </a:p>
      </dgm:t>
    </dgm:pt>
    <dgm:pt modelId="{92C16766-4645-4CAA-A903-371A695D88E2}">
      <dgm:prSet/>
      <dgm:spPr/>
      <dgm:t>
        <a:bodyPr/>
        <a:lstStyle/>
        <a:p>
          <a:r>
            <a:rPr lang="en-US"/>
            <a:t>Plasmid creation</a:t>
          </a:r>
        </a:p>
      </dgm:t>
    </dgm:pt>
    <dgm:pt modelId="{C00CDD04-DFDF-4BC5-8E7A-2AA6E87C63D5}" type="parTrans" cxnId="{B8E62F10-8292-4315-8E17-4FF82A20D92B}">
      <dgm:prSet/>
      <dgm:spPr/>
      <dgm:t>
        <a:bodyPr/>
        <a:lstStyle/>
        <a:p>
          <a:endParaRPr lang="en-US"/>
        </a:p>
      </dgm:t>
    </dgm:pt>
    <dgm:pt modelId="{27F1EB9A-D8B5-4020-A283-A45EF52071F6}" type="sibTrans" cxnId="{B8E62F10-8292-4315-8E17-4FF82A20D92B}">
      <dgm:prSet/>
      <dgm:spPr/>
      <dgm:t>
        <a:bodyPr/>
        <a:lstStyle/>
        <a:p>
          <a:endParaRPr lang="en-US"/>
        </a:p>
      </dgm:t>
    </dgm:pt>
    <dgm:pt modelId="{62C2770D-7E95-4A49-87DE-467939E5D5AA}">
      <dgm:prSet/>
      <dgm:spPr/>
      <dgm:t>
        <a:bodyPr/>
        <a:lstStyle/>
        <a:p>
          <a:r>
            <a:rPr lang="en-US"/>
            <a:t>Integration into adenovirus virion</a:t>
          </a:r>
        </a:p>
      </dgm:t>
    </dgm:pt>
    <dgm:pt modelId="{773C11E5-68A5-4888-8A7A-44539A7D4BCA}" type="parTrans" cxnId="{B767FEBC-BF93-4621-BE30-DFDD33118B70}">
      <dgm:prSet/>
      <dgm:spPr/>
      <dgm:t>
        <a:bodyPr/>
        <a:lstStyle/>
        <a:p>
          <a:endParaRPr lang="en-US"/>
        </a:p>
      </dgm:t>
    </dgm:pt>
    <dgm:pt modelId="{9CF6A1F3-729D-4D6C-AD29-DF6F42E8C82D}" type="sibTrans" cxnId="{B767FEBC-BF93-4621-BE30-DFDD33118B70}">
      <dgm:prSet/>
      <dgm:spPr/>
      <dgm:t>
        <a:bodyPr/>
        <a:lstStyle/>
        <a:p>
          <a:endParaRPr lang="en-US"/>
        </a:p>
      </dgm:t>
    </dgm:pt>
    <dgm:pt modelId="{0C1E43EA-7D7D-4F62-9A82-9882AA14B421}">
      <dgm:prSet/>
      <dgm:spPr/>
      <dgm:t>
        <a:bodyPr/>
        <a:lstStyle/>
        <a:p>
          <a:r>
            <a:rPr lang="en-US"/>
            <a:t>treatment</a:t>
          </a:r>
        </a:p>
      </dgm:t>
    </dgm:pt>
    <dgm:pt modelId="{A9A6C277-6AE3-419F-9D06-F6C3F4839561}" type="parTrans" cxnId="{B767499C-AED3-42C2-BE11-B1F6921F83C6}">
      <dgm:prSet/>
      <dgm:spPr/>
      <dgm:t>
        <a:bodyPr/>
        <a:lstStyle/>
        <a:p>
          <a:endParaRPr lang="en-US"/>
        </a:p>
      </dgm:t>
    </dgm:pt>
    <dgm:pt modelId="{15F0AEC8-E3B4-46B0-A079-02A66C7D5312}" type="sibTrans" cxnId="{B767499C-AED3-42C2-BE11-B1F6921F83C6}">
      <dgm:prSet/>
      <dgm:spPr/>
      <dgm:t>
        <a:bodyPr/>
        <a:lstStyle/>
        <a:p>
          <a:endParaRPr lang="en-US"/>
        </a:p>
      </dgm:t>
    </dgm:pt>
    <dgm:pt modelId="{A5649636-60B2-47B8-8591-259D5689BDD8}" type="pres">
      <dgm:prSet presAssocID="{41DD027A-D0EB-4702-9C8A-72AB0FDB04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89A6B0D-C7C6-4B9E-871D-33A4DAD64BA7}" type="pres">
      <dgm:prSet presAssocID="{C57913C9-1A5A-4730-AAD6-5DDA8D105206}" presName="hierRoot1" presStyleCnt="0">
        <dgm:presLayoutVars>
          <dgm:hierBranch val="init"/>
        </dgm:presLayoutVars>
      </dgm:prSet>
      <dgm:spPr/>
    </dgm:pt>
    <dgm:pt modelId="{69A0053E-7516-476F-A4D4-91622D708203}" type="pres">
      <dgm:prSet presAssocID="{C57913C9-1A5A-4730-AAD6-5DDA8D105206}" presName="rootComposite1" presStyleCnt="0"/>
      <dgm:spPr/>
    </dgm:pt>
    <dgm:pt modelId="{C4DA20E5-1B47-4FFD-9DD2-E661DA512C86}" type="pres">
      <dgm:prSet presAssocID="{C57913C9-1A5A-4730-AAD6-5DDA8D105206}" presName="rootText1" presStyleLbl="node0" presStyleIdx="0" presStyleCnt="1">
        <dgm:presLayoutVars>
          <dgm:chPref val="3"/>
        </dgm:presLayoutVars>
      </dgm:prSet>
      <dgm:spPr/>
    </dgm:pt>
    <dgm:pt modelId="{CB9F646D-0AEA-4D1A-87B2-15A10289FFE9}" type="pres">
      <dgm:prSet presAssocID="{C57913C9-1A5A-4730-AAD6-5DDA8D105206}" presName="rootConnector1" presStyleLbl="node1" presStyleIdx="0" presStyleCnt="0"/>
      <dgm:spPr/>
    </dgm:pt>
    <dgm:pt modelId="{0BDC1416-E9F0-4CC4-9885-FE406D28E357}" type="pres">
      <dgm:prSet presAssocID="{C57913C9-1A5A-4730-AAD6-5DDA8D105206}" presName="hierChild2" presStyleCnt="0"/>
      <dgm:spPr/>
    </dgm:pt>
    <dgm:pt modelId="{64A5784D-FB98-4682-9616-593BC8335621}" type="pres">
      <dgm:prSet presAssocID="{DBEC7EDB-A8DD-49A8-BF7C-939DFF1086FE}" presName="Name64" presStyleLbl="parChTrans1D2" presStyleIdx="0" presStyleCnt="4"/>
      <dgm:spPr/>
    </dgm:pt>
    <dgm:pt modelId="{190E4A6E-A93C-4921-B975-1F5069BDCA52}" type="pres">
      <dgm:prSet presAssocID="{B6B092E9-791A-401A-B5BE-C06D38BA3A0F}" presName="hierRoot2" presStyleCnt="0">
        <dgm:presLayoutVars>
          <dgm:hierBranch val="init"/>
        </dgm:presLayoutVars>
      </dgm:prSet>
      <dgm:spPr/>
    </dgm:pt>
    <dgm:pt modelId="{A9986FDF-1EF6-476B-8891-03F87877063B}" type="pres">
      <dgm:prSet presAssocID="{B6B092E9-791A-401A-B5BE-C06D38BA3A0F}" presName="rootComposite" presStyleCnt="0"/>
      <dgm:spPr/>
    </dgm:pt>
    <dgm:pt modelId="{3A4EE7A9-14F6-48B9-A831-80DA60CE441F}" type="pres">
      <dgm:prSet presAssocID="{B6B092E9-791A-401A-B5BE-C06D38BA3A0F}" presName="rootText" presStyleLbl="node2" presStyleIdx="0" presStyleCnt="4">
        <dgm:presLayoutVars>
          <dgm:chPref val="3"/>
        </dgm:presLayoutVars>
      </dgm:prSet>
      <dgm:spPr/>
    </dgm:pt>
    <dgm:pt modelId="{820BB270-01C8-4D3D-BBF8-29ABFAA95B10}" type="pres">
      <dgm:prSet presAssocID="{B6B092E9-791A-401A-B5BE-C06D38BA3A0F}" presName="rootConnector" presStyleLbl="node2" presStyleIdx="0" presStyleCnt="4"/>
      <dgm:spPr/>
    </dgm:pt>
    <dgm:pt modelId="{32F560E4-C1CA-490C-B74A-7369496F1D2A}" type="pres">
      <dgm:prSet presAssocID="{B6B092E9-791A-401A-B5BE-C06D38BA3A0F}" presName="hierChild4" presStyleCnt="0"/>
      <dgm:spPr/>
    </dgm:pt>
    <dgm:pt modelId="{09CD4236-DB22-4142-97DE-A3D6BEEF9519}" type="pres">
      <dgm:prSet presAssocID="{B6B092E9-791A-401A-B5BE-C06D38BA3A0F}" presName="hierChild5" presStyleCnt="0"/>
      <dgm:spPr/>
    </dgm:pt>
    <dgm:pt modelId="{00CF9972-421C-488E-86AB-08DDB26ACDB2}" type="pres">
      <dgm:prSet presAssocID="{C00CDD04-DFDF-4BC5-8E7A-2AA6E87C63D5}" presName="Name64" presStyleLbl="parChTrans1D2" presStyleIdx="1" presStyleCnt="4"/>
      <dgm:spPr/>
    </dgm:pt>
    <dgm:pt modelId="{6928A3E2-AB84-44AA-B996-D3AB6C247275}" type="pres">
      <dgm:prSet presAssocID="{92C16766-4645-4CAA-A903-371A695D88E2}" presName="hierRoot2" presStyleCnt="0">
        <dgm:presLayoutVars>
          <dgm:hierBranch val="init"/>
        </dgm:presLayoutVars>
      </dgm:prSet>
      <dgm:spPr/>
    </dgm:pt>
    <dgm:pt modelId="{916E934D-89C5-4815-878C-877FD7A5F1BD}" type="pres">
      <dgm:prSet presAssocID="{92C16766-4645-4CAA-A903-371A695D88E2}" presName="rootComposite" presStyleCnt="0"/>
      <dgm:spPr/>
    </dgm:pt>
    <dgm:pt modelId="{DA6CE180-A4C8-4522-A43B-254C5C83680A}" type="pres">
      <dgm:prSet presAssocID="{92C16766-4645-4CAA-A903-371A695D88E2}" presName="rootText" presStyleLbl="node2" presStyleIdx="1" presStyleCnt="4">
        <dgm:presLayoutVars>
          <dgm:chPref val="3"/>
        </dgm:presLayoutVars>
      </dgm:prSet>
      <dgm:spPr/>
    </dgm:pt>
    <dgm:pt modelId="{C5E579F4-E7B9-42A2-9F15-8D0CED675652}" type="pres">
      <dgm:prSet presAssocID="{92C16766-4645-4CAA-A903-371A695D88E2}" presName="rootConnector" presStyleLbl="node2" presStyleIdx="1" presStyleCnt="4"/>
      <dgm:spPr/>
    </dgm:pt>
    <dgm:pt modelId="{7A60857B-C19A-44B3-BFC8-F19589A09701}" type="pres">
      <dgm:prSet presAssocID="{92C16766-4645-4CAA-A903-371A695D88E2}" presName="hierChild4" presStyleCnt="0"/>
      <dgm:spPr/>
    </dgm:pt>
    <dgm:pt modelId="{7CF407BF-3D51-4D37-9EA3-05A2E47906A5}" type="pres">
      <dgm:prSet presAssocID="{92C16766-4645-4CAA-A903-371A695D88E2}" presName="hierChild5" presStyleCnt="0"/>
      <dgm:spPr/>
    </dgm:pt>
    <dgm:pt modelId="{157809BA-CFE5-4141-A6B2-5748385BE243}" type="pres">
      <dgm:prSet presAssocID="{773C11E5-68A5-4888-8A7A-44539A7D4BCA}" presName="Name64" presStyleLbl="parChTrans1D2" presStyleIdx="2" presStyleCnt="4"/>
      <dgm:spPr/>
    </dgm:pt>
    <dgm:pt modelId="{8420F7FF-6082-4B2D-88AD-5B6114595ACE}" type="pres">
      <dgm:prSet presAssocID="{62C2770D-7E95-4A49-87DE-467939E5D5AA}" presName="hierRoot2" presStyleCnt="0">
        <dgm:presLayoutVars>
          <dgm:hierBranch val="init"/>
        </dgm:presLayoutVars>
      </dgm:prSet>
      <dgm:spPr/>
    </dgm:pt>
    <dgm:pt modelId="{2F586A67-0A44-4E63-A6EE-E797F06AC932}" type="pres">
      <dgm:prSet presAssocID="{62C2770D-7E95-4A49-87DE-467939E5D5AA}" presName="rootComposite" presStyleCnt="0"/>
      <dgm:spPr/>
    </dgm:pt>
    <dgm:pt modelId="{D3D3E27F-7C7F-4928-97C5-8BBF1D958411}" type="pres">
      <dgm:prSet presAssocID="{62C2770D-7E95-4A49-87DE-467939E5D5AA}" presName="rootText" presStyleLbl="node2" presStyleIdx="2" presStyleCnt="4">
        <dgm:presLayoutVars>
          <dgm:chPref val="3"/>
        </dgm:presLayoutVars>
      </dgm:prSet>
      <dgm:spPr/>
    </dgm:pt>
    <dgm:pt modelId="{869F5096-17A3-4161-947B-671D8019EB66}" type="pres">
      <dgm:prSet presAssocID="{62C2770D-7E95-4A49-87DE-467939E5D5AA}" presName="rootConnector" presStyleLbl="node2" presStyleIdx="2" presStyleCnt="4"/>
      <dgm:spPr/>
    </dgm:pt>
    <dgm:pt modelId="{D45BF1C7-A448-48C4-83EB-3F47EB7B536D}" type="pres">
      <dgm:prSet presAssocID="{62C2770D-7E95-4A49-87DE-467939E5D5AA}" presName="hierChild4" presStyleCnt="0"/>
      <dgm:spPr/>
    </dgm:pt>
    <dgm:pt modelId="{D3E229E6-0B62-4229-9FFB-EC34DD150559}" type="pres">
      <dgm:prSet presAssocID="{62C2770D-7E95-4A49-87DE-467939E5D5AA}" presName="hierChild5" presStyleCnt="0"/>
      <dgm:spPr/>
    </dgm:pt>
    <dgm:pt modelId="{545A0834-0D2F-472D-951B-EF4206A54DCE}" type="pres">
      <dgm:prSet presAssocID="{A9A6C277-6AE3-419F-9D06-F6C3F4839561}" presName="Name64" presStyleLbl="parChTrans1D2" presStyleIdx="3" presStyleCnt="4"/>
      <dgm:spPr/>
    </dgm:pt>
    <dgm:pt modelId="{B8D55132-E2ED-46DE-B8C4-6DBA3680AB0C}" type="pres">
      <dgm:prSet presAssocID="{0C1E43EA-7D7D-4F62-9A82-9882AA14B421}" presName="hierRoot2" presStyleCnt="0">
        <dgm:presLayoutVars>
          <dgm:hierBranch val="init"/>
        </dgm:presLayoutVars>
      </dgm:prSet>
      <dgm:spPr/>
    </dgm:pt>
    <dgm:pt modelId="{679D9B00-6DEA-452D-A7FC-925EFD33458B}" type="pres">
      <dgm:prSet presAssocID="{0C1E43EA-7D7D-4F62-9A82-9882AA14B421}" presName="rootComposite" presStyleCnt="0"/>
      <dgm:spPr/>
    </dgm:pt>
    <dgm:pt modelId="{FCB2CB13-1EDF-42A9-A1D1-59AEF07DAC89}" type="pres">
      <dgm:prSet presAssocID="{0C1E43EA-7D7D-4F62-9A82-9882AA14B421}" presName="rootText" presStyleLbl="node2" presStyleIdx="3" presStyleCnt="4">
        <dgm:presLayoutVars>
          <dgm:chPref val="3"/>
        </dgm:presLayoutVars>
      </dgm:prSet>
      <dgm:spPr/>
    </dgm:pt>
    <dgm:pt modelId="{A245B7F1-7921-4EC2-B485-29738AACF48E}" type="pres">
      <dgm:prSet presAssocID="{0C1E43EA-7D7D-4F62-9A82-9882AA14B421}" presName="rootConnector" presStyleLbl="node2" presStyleIdx="3" presStyleCnt="4"/>
      <dgm:spPr/>
    </dgm:pt>
    <dgm:pt modelId="{312C9609-7874-499A-86C3-21D8BB5F2C86}" type="pres">
      <dgm:prSet presAssocID="{0C1E43EA-7D7D-4F62-9A82-9882AA14B421}" presName="hierChild4" presStyleCnt="0"/>
      <dgm:spPr/>
    </dgm:pt>
    <dgm:pt modelId="{01D8F6D8-C865-4B97-86DF-F4B8347CEEA1}" type="pres">
      <dgm:prSet presAssocID="{0C1E43EA-7D7D-4F62-9A82-9882AA14B421}" presName="hierChild5" presStyleCnt="0"/>
      <dgm:spPr/>
    </dgm:pt>
    <dgm:pt modelId="{8B5FF5FE-4227-44DD-8B74-FA55E38A5200}" type="pres">
      <dgm:prSet presAssocID="{C57913C9-1A5A-4730-AAD6-5DDA8D105206}" presName="hierChild3" presStyleCnt="0"/>
      <dgm:spPr/>
    </dgm:pt>
  </dgm:ptLst>
  <dgm:cxnLst>
    <dgm:cxn modelId="{DB2CC80F-F948-463C-B70A-F34C2E9BECA3}" type="presOf" srcId="{DBEC7EDB-A8DD-49A8-BF7C-939DFF1086FE}" destId="{64A5784D-FB98-4682-9616-593BC8335621}" srcOrd="0" destOrd="0" presId="urn:microsoft.com/office/officeart/2009/3/layout/HorizontalOrganizationChart"/>
    <dgm:cxn modelId="{B8E62F10-8292-4315-8E17-4FF82A20D92B}" srcId="{C57913C9-1A5A-4730-AAD6-5DDA8D105206}" destId="{92C16766-4645-4CAA-A903-371A695D88E2}" srcOrd="1" destOrd="0" parTransId="{C00CDD04-DFDF-4BC5-8E7A-2AA6E87C63D5}" sibTransId="{27F1EB9A-D8B5-4020-A283-A45EF52071F6}"/>
    <dgm:cxn modelId="{22095A1E-38B6-4AE9-B8F3-7C8EECCB5424}" srcId="{41DD027A-D0EB-4702-9C8A-72AB0FDB0456}" destId="{C57913C9-1A5A-4730-AAD6-5DDA8D105206}" srcOrd="0" destOrd="0" parTransId="{768E67B7-A0D4-4DDB-812C-2F81F5AF8B18}" sibTransId="{77C05D26-418B-4502-8CAF-5F55A94BD8D5}"/>
    <dgm:cxn modelId="{6373F23F-15E7-4440-A139-2EDFB4CEB574}" srcId="{C57913C9-1A5A-4730-AAD6-5DDA8D105206}" destId="{B6B092E9-791A-401A-B5BE-C06D38BA3A0F}" srcOrd="0" destOrd="0" parTransId="{DBEC7EDB-A8DD-49A8-BF7C-939DFF1086FE}" sibTransId="{F6C4D677-F9CB-46DC-8998-8AE048379928}"/>
    <dgm:cxn modelId="{7364BC5F-F1A9-4BB2-8282-91DCEBB107A7}" type="presOf" srcId="{62C2770D-7E95-4A49-87DE-467939E5D5AA}" destId="{869F5096-17A3-4161-947B-671D8019EB66}" srcOrd="1" destOrd="0" presId="urn:microsoft.com/office/officeart/2009/3/layout/HorizontalOrganizationChart"/>
    <dgm:cxn modelId="{3A39EE46-EC99-4046-9D5E-992CBEF37234}" type="presOf" srcId="{92C16766-4645-4CAA-A903-371A695D88E2}" destId="{C5E579F4-E7B9-42A2-9F15-8D0CED675652}" srcOrd="1" destOrd="0" presId="urn:microsoft.com/office/officeart/2009/3/layout/HorizontalOrganizationChart"/>
    <dgm:cxn modelId="{3B1FED6A-9D2A-4FAF-8FF4-1DA498DA8563}" type="presOf" srcId="{0C1E43EA-7D7D-4F62-9A82-9882AA14B421}" destId="{A245B7F1-7921-4EC2-B485-29738AACF48E}" srcOrd="1" destOrd="0" presId="urn:microsoft.com/office/officeart/2009/3/layout/HorizontalOrganizationChart"/>
    <dgm:cxn modelId="{361E5253-575C-495F-840A-E461272C53A0}" type="presOf" srcId="{62C2770D-7E95-4A49-87DE-467939E5D5AA}" destId="{D3D3E27F-7C7F-4928-97C5-8BBF1D958411}" srcOrd="0" destOrd="0" presId="urn:microsoft.com/office/officeart/2009/3/layout/HorizontalOrganizationChart"/>
    <dgm:cxn modelId="{3F04A48B-BC6F-4AC4-BEEC-0787EE417D60}" type="presOf" srcId="{41DD027A-D0EB-4702-9C8A-72AB0FDB0456}" destId="{A5649636-60B2-47B8-8591-259D5689BDD8}" srcOrd="0" destOrd="0" presId="urn:microsoft.com/office/officeart/2009/3/layout/HorizontalOrganizationChart"/>
    <dgm:cxn modelId="{AD549493-47E2-4E38-9071-01F24F278CF9}" type="presOf" srcId="{C00CDD04-DFDF-4BC5-8E7A-2AA6E87C63D5}" destId="{00CF9972-421C-488E-86AB-08DDB26ACDB2}" srcOrd="0" destOrd="0" presId="urn:microsoft.com/office/officeart/2009/3/layout/HorizontalOrganizationChart"/>
    <dgm:cxn modelId="{B767499C-AED3-42C2-BE11-B1F6921F83C6}" srcId="{C57913C9-1A5A-4730-AAD6-5DDA8D105206}" destId="{0C1E43EA-7D7D-4F62-9A82-9882AA14B421}" srcOrd="3" destOrd="0" parTransId="{A9A6C277-6AE3-419F-9D06-F6C3F4839561}" sibTransId="{15F0AEC8-E3B4-46B0-A079-02A66C7D5312}"/>
    <dgm:cxn modelId="{7B1C6B9E-49E5-4C18-86BA-3680C7E52962}" type="presOf" srcId="{B6B092E9-791A-401A-B5BE-C06D38BA3A0F}" destId="{820BB270-01C8-4D3D-BBF8-29ABFAA95B10}" srcOrd="1" destOrd="0" presId="urn:microsoft.com/office/officeart/2009/3/layout/HorizontalOrganizationChart"/>
    <dgm:cxn modelId="{5AE6ACB9-93C9-41B0-976F-321A91ED881C}" type="presOf" srcId="{0C1E43EA-7D7D-4F62-9A82-9882AA14B421}" destId="{FCB2CB13-1EDF-42A9-A1D1-59AEF07DAC89}" srcOrd="0" destOrd="0" presId="urn:microsoft.com/office/officeart/2009/3/layout/HorizontalOrganizationChart"/>
    <dgm:cxn modelId="{B767FEBC-BF93-4621-BE30-DFDD33118B70}" srcId="{C57913C9-1A5A-4730-AAD6-5DDA8D105206}" destId="{62C2770D-7E95-4A49-87DE-467939E5D5AA}" srcOrd="2" destOrd="0" parTransId="{773C11E5-68A5-4888-8A7A-44539A7D4BCA}" sibTransId="{9CF6A1F3-729D-4D6C-AD29-DF6F42E8C82D}"/>
    <dgm:cxn modelId="{E2041CCA-A7DF-4C00-8378-D9EC7A0E6925}" type="presOf" srcId="{773C11E5-68A5-4888-8A7A-44539A7D4BCA}" destId="{157809BA-CFE5-4141-A6B2-5748385BE243}" srcOrd="0" destOrd="0" presId="urn:microsoft.com/office/officeart/2009/3/layout/HorizontalOrganizationChart"/>
    <dgm:cxn modelId="{AB6F01CD-89BD-4F21-B726-0C7EF354C71D}" type="presOf" srcId="{B6B092E9-791A-401A-B5BE-C06D38BA3A0F}" destId="{3A4EE7A9-14F6-48B9-A831-80DA60CE441F}" srcOrd="0" destOrd="0" presId="urn:microsoft.com/office/officeart/2009/3/layout/HorizontalOrganizationChart"/>
    <dgm:cxn modelId="{62E05ECE-B9EB-4065-B707-B3645F580CAB}" type="presOf" srcId="{92C16766-4645-4CAA-A903-371A695D88E2}" destId="{DA6CE180-A4C8-4522-A43B-254C5C83680A}" srcOrd="0" destOrd="0" presId="urn:microsoft.com/office/officeart/2009/3/layout/HorizontalOrganizationChart"/>
    <dgm:cxn modelId="{AC2008E0-6F1F-4014-8E9B-C89DB5B9053A}" type="presOf" srcId="{C57913C9-1A5A-4730-AAD6-5DDA8D105206}" destId="{CB9F646D-0AEA-4D1A-87B2-15A10289FFE9}" srcOrd="1" destOrd="0" presId="urn:microsoft.com/office/officeart/2009/3/layout/HorizontalOrganizationChart"/>
    <dgm:cxn modelId="{947283F3-F6B8-4A27-B693-E064D8AB29CD}" type="presOf" srcId="{A9A6C277-6AE3-419F-9D06-F6C3F4839561}" destId="{545A0834-0D2F-472D-951B-EF4206A54DCE}" srcOrd="0" destOrd="0" presId="urn:microsoft.com/office/officeart/2009/3/layout/HorizontalOrganizationChart"/>
    <dgm:cxn modelId="{3C400BF4-C8DF-4FF8-8BDB-2EC90C3CCB7A}" type="presOf" srcId="{C57913C9-1A5A-4730-AAD6-5DDA8D105206}" destId="{C4DA20E5-1B47-4FFD-9DD2-E661DA512C86}" srcOrd="0" destOrd="0" presId="urn:microsoft.com/office/officeart/2009/3/layout/HorizontalOrganizationChart"/>
    <dgm:cxn modelId="{41945B50-C5E7-4FE2-BD90-01051E400E42}" type="presParOf" srcId="{A5649636-60B2-47B8-8591-259D5689BDD8}" destId="{A89A6B0D-C7C6-4B9E-871D-33A4DAD64BA7}" srcOrd="0" destOrd="0" presId="urn:microsoft.com/office/officeart/2009/3/layout/HorizontalOrganizationChart"/>
    <dgm:cxn modelId="{E928414F-D1FB-48B8-B98D-FB0120A838BC}" type="presParOf" srcId="{A89A6B0D-C7C6-4B9E-871D-33A4DAD64BA7}" destId="{69A0053E-7516-476F-A4D4-91622D708203}" srcOrd="0" destOrd="0" presId="urn:microsoft.com/office/officeart/2009/3/layout/HorizontalOrganizationChart"/>
    <dgm:cxn modelId="{CC211020-4446-4F70-85D7-2635E329A613}" type="presParOf" srcId="{69A0053E-7516-476F-A4D4-91622D708203}" destId="{C4DA20E5-1B47-4FFD-9DD2-E661DA512C86}" srcOrd="0" destOrd="0" presId="urn:microsoft.com/office/officeart/2009/3/layout/HorizontalOrganizationChart"/>
    <dgm:cxn modelId="{F35EB309-29C3-40FC-93EF-91CE835E3DA4}" type="presParOf" srcId="{69A0053E-7516-476F-A4D4-91622D708203}" destId="{CB9F646D-0AEA-4D1A-87B2-15A10289FFE9}" srcOrd="1" destOrd="0" presId="urn:microsoft.com/office/officeart/2009/3/layout/HorizontalOrganizationChart"/>
    <dgm:cxn modelId="{24776F7D-B392-4146-A755-D604ABF624FA}" type="presParOf" srcId="{A89A6B0D-C7C6-4B9E-871D-33A4DAD64BA7}" destId="{0BDC1416-E9F0-4CC4-9885-FE406D28E357}" srcOrd="1" destOrd="0" presId="urn:microsoft.com/office/officeart/2009/3/layout/HorizontalOrganizationChart"/>
    <dgm:cxn modelId="{CAF48F2C-6438-4C48-B9D6-1C3F840D2AFA}" type="presParOf" srcId="{0BDC1416-E9F0-4CC4-9885-FE406D28E357}" destId="{64A5784D-FB98-4682-9616-593BC8335621}" srcOrd="0" destOrd="0" presId="urn:microsoft.com/office/officeart/2009/3/layout/HorizontalOrganizationChart"/>
    <dgm:cxn modelId="{A5B8E62D-518F-46B0-825E-5CBA2895BF8C}" type="presParOf" srcId="{0BDC1416-E9F0-4CC4-9885-FE406D28E357}" destId="{190E4A6E-A93C-4921-B975-1F5069BDCA52}" srcOrd="1" destOrd="0" presId="urn:microsoft.com/office/officeart/2009/3/layout/HorizontalOrganizationChart"/>
    <dgm:cxn modelId="{6922853E-2B97-46EC-9997-FB37DE4FC79D}" type="presParOf" srcId="{190E4A6E-A93C-4921-B975-1F5069BDCA52}" destId="{A9986FDF-1EF6-476B-8891-03F87877063B}" srcOrd="0" destOrd="0" presId="urn:microsoft.com/office/officeart/2009/3/layout/HorizontalOrganizationChart"/>
    <dgm:cxn modelId="{8E855F61-0DC2-43C1-B38A-F75E8AB72D7F}" type="presParOf" srcId="{A9986FDF-1EF6-476B-8891-03F87877063B}" destId="{3A4EE7A9-14F6-48B9-A831-80DA60CE441F}" srcOrd="0" destOrd="0" presId="urn:microsoft.com/office/officeart/2009/3/layout/HorizontalOrganizationChart"/>
    <dgm:cxn modelId="{6B4D08F7-3C25-45B0-8CE0-A9F2FF945100}" type="presParOf" srcId="{A9986FDF-1EF6-476B-8891-03F87877063B}" destId="{820BB270-01C8-4D3D-BBF8-29ABFAA95B10}" srcOrd="1" destOrd="0" presId="urn:microsoft.com/office/officeart/2009/3/layout/HorizontalOrganizationChart"/>
    <dgm:cxn modelId="{7778C5CE-152D-48AE-8E9C-FC2B11214A24}" type="presParOf" srcId="{190E4A6E-A93C-4921-B975-1F5069BDCA52}" destId="{32F560E4-C1CA-490C-B74A-7369496F1D2A}" srcOrd="1" destOrd="0" presId="urn:microsoft.com/office/officeart/2009/3/layout/HorizontalOrganizationChart"/>
    <dgm:cxn modelId="{5060A640-6F7F-40DE-AAEF-9729AE75248B}" type="presParOf" srcId="{190E4A6E-A93C-4921-B975-1F5069BDCA52}" destId="{09CD4236-DB22-4142-97DE-A3D6BEEF9519}" srcOrd="2" destOrd="0" presId="urn:microsoft.com/office/officeart/2009/3/layout/HorizontalOrganizationChart"/>
    <dgm:cxn modelId="{6539DDF6-FC95-4042-8EF3-C0844295AC07}" type="presParOf" srcId="{0BDC1416-E9F0-4CC4-9885-FE406D28E357}" destId="{00CF9972-421C-488E-86AB-08DDB26ACDB2}" srcOrd="2" destOrd="0" presId="urn:microsoft.com/office/officeart/2009/3/layout/HorizontalOrganizationChart"/>
    <dgm:cxn modelId="{C1257E19-C918-4689-B438-37F98BBA7C12}" type="presParOf" srcId="{0BDC1416-E9F0-4CC4-9885-FE406D28E357}" destId="{6928A3E2-AB84-44AA-B996-D3AB6C247275}" srcOrd="3" destOrd="0" presId="urn:microsoft.com/office/officeart/2009/3/layout/HorizontalOrganizationChart"/>
    <dgm:cxn modelId="{E0F791F5-0E96-4DEC-B333-D91A15AAD094}" type="presParOf" srcId="{6928A3E2-AB84-44AA-B996-D3AB6C247275}" destId="{916E934D-89C5-4815-878C-877FD7A5F1BD}" srcOrd="0" destOrd="0" presId="urn:microsoft.com/office/officeart/2009/3/layout/HorizontalOrganizationChart"/>
    <dgm:cxn modelId="{FB088688-7862-4CF2-BEE8-EC58B2B2C039}" type="presParOf" srcId="{916E934D-89C5-4815-878C-877FD7A5F1BD}" destId="{DA6CE180-A4C8-4522-A43B-254C5C83680A}" srcOrd="0" destOrd="0" presId="urn:microsoft.com/office/officeart/2009/3/layout/HorizontalOrganizationChart"/>
    <dgm:cxn modelId="{AEB2BAB1-5173-41DA-80BC-54B9CD83616F}" type="presParOf" srcId="{916E934D-89C5-4815-878C-877FD7A5F1BD}" destId="{C5E579F4-E7B9-42A2-9F15-8D0CED675652}" srcOrd="1" destOrd="0" presId="urn:microsoft.com/office/officeart/2009/3/layout/HorizontalOrganizationChart"/>
    <dgm:cxn modelId="{C0F570B0-7F7C-4C3D-B7B4-78B433554CB8}" type="presParOf" srcId="{6928A3E2-AB84-44AA-B996-D3AB6C247275}" destId="{7A60857B-C19A-44B3-BFC8-F19589A09701}" srcOrd="1" destOrd="0" presId="urn:microsoft.com/office/officeart/2009/3/layout/HorizontalOrganizationChart"/>
    <dgm:cxn modelId="{0B243CAC-22C2-4197-9CB0-02A457AC152F}" type="presParOf" srcId="{6928A3E2-AB84-44AA-B996-D3AB6C247275}" destId="{7CF407BF-3D51-4D37-9EA3-05A2E47906A5}" srcOrd="2" destOrd="0" presId="urn:microsoft.com/office/officeart/2009/3/layout/HorizontalOrganizationChart"/>
    <dgm:cxn modelId="{9D418B6F-1BCB-4769-88A1-EDCD7CAECEB4}" type="presParOf" srcId="{0BDC1416-E9F0-4CC4-9885-FE406D28E357}" destId="{157809BA-CFE5-4141-A6B2-5748385BE243}" srcOrd="4" destOrd="0" presId="urn:microsoft.com/office/officeart/2009/3/layout/HorizontalOrganizationChart"/>
    <dgm:cxn modelId="{EE6910AF-709A-4D0D-9E67-CC8FA5CAE2E8}" type="presParOf" srcId="{0BDC1416-E9F0-4CC4-9885-FE406D28E357}" destId="{8420F7FF-6082-4B2D-88AD-5B6114595ACE}" srcOrd="5" destOrd="0" presId="urn:microsoft.com/office/officeart/2009/3/layout/HorizontalOrganizationChart"/>
    <dgm:cxn modelId="{E53C2BED-4066-4681-ACB1-853260029D62}" type="presParOf" srcId="{8420F7FF-6082-4B2D-88AD-5B6114595ACE}" destId="{2F586A67-0A44-4E63-A6EE-E797F06AC932}" srcOrd="0" destOrd="0" presId="urn:microsoft.com/office/officeart/2009/3/layout/HorizontalOrganizationChart"/>
    <dgm:cxn modelId="{68DE1235-CA68-47F5-A99E-46070413D1E9}" type="presParOf" srcId="{2F586A67-0A44-4E63-A6EE-E797F06AC932}" destId="{D3D3E27F-7C7F-4928-97C5-8BBF1D958411}" srcOrd="0" destOrd="0" presId="urn:microsoft.com/office/officeart/2009/3/layout/HorizontalOrganizationChart"/>
    <dgm:cxn modelId="{1B36A045-263A-4A42-828F-AC012256CE12}" type="presParOf" srcId="{2F586A67-0A44-4E63-A6EE-E797F06AC932}" destId="{869F5096-17A3-4161-947B-671D8019EB66}" srcOrd="1" destOrd="0" presId="urn:microsoft.com/office/officeart/2009/3/layout/HorizontalOrganizationChart"/>
    <dgm:cxn modelId="{54BBE399-76B3-4403-B3E8-7C511C8A35A5}" type="presParOf" srcId="{8420F7FF-6082-4B2D-88AD-5B6114595ACE}" destId="{D45BF1C7-A448-48C4-83EB-3F47EB7B536D}" srcOrd="1" destOrd="0" presId="urn:microsoft.com/office/officeart/2009/3/layout/HorizontalOrganizationChart"/>
    <dgm:cxn modelId="{C013BF55-6C8F-44CA-B77F-589563C2E657}" type="presParOf" srcId="{8420F7FF-6082-4B2D-88AD-5B6114595ACE}" destId="{D3E229E6-0B62-4229-9FFB-EC34DD150559}" srcOrd="2" destOrd="0" presId="urn:microsoft.com/office/officeart/2009/3/layout/HorizontalOrganizationChart"/>
    <dgm:cxn modelId="{E74BFE85-94AE-49ED-AE66-B1198FDC75D9}" type="presParOf" srcId="{0BDC1416-E9F0-4CC4-9885-FE406D28E357}" destId="{545A0834-0D2F-472D-951B-EF4206A54DCE}" srcOrd="6" destOrd="0" presId="urn:microsoft.com/office/officeart/2009/3/layout/HorizontalOrganizationChart"/>
    <dgm:cxn modelId="{97845F82-9307-4CC1-AFC7-B1F3C22103D6}" type="presParOf" srcId="{0BDC1416-E9F0-4CC4-9885-FE406D28E357}" destId="{B8D55132-E2ED-46DE-B8C4-6DBA3680AB0C}" srcOrd="7" destOrd="0" presId="urn:microsoft.com/office/officeart/2009/3/layout/HorizontalOrganizationChart"/>
    <dgm:cxn modelId="{D12C330F-B473-4FD3-8CAB-65DAC697CDD7}" type="presParOf" srcId="{B8D55132-E2ED-46DE-B8C4-6DBA3680AB0C}" destId="{679D9B00-6DEA-452D-A7FC-925EFD33458B}" srcOrd="0" destOrd="0" presId="urn:microsoft.com/office/officeart/2009/3/layout/HorizontalOrganizationChart"/>
    <dgm:cxn modelId="{6616272C-EBA0-4E38-A0F6-B75E079FD744}" type="presParOf" srcId="{679D9B00-6DEA-452D-A7FC-925EFD33458B}" destId="{FCB2CB13-1EDF-42A9-A1D1-59AEF07DAC89}" srcOrd="0" destOrd="0" presId="urn:microsoft.com/office/officeart/2009/3/layout/HorizontalOrganizationChart"/>
    <dgm:cxn modelId="{34B1CBCF-634E-4094-B7E9-4FEAAA1F5716}" type="presParOf" srcId="{679D9B00-6DEA-452D-A7FC-925EFD33458B}" destId="{A245B7F1-7921-4EC2-B485-29738AACF48E}" srcOrd="1" destOrd="0" presId="urn:microsoft.com/office/officeart/2009/3/layout/HorizontalOrganizationChart"/>
    <dgm:cxn modelId="{659ADA17-4C2B-4C49-BD83-CA53CDFEF38B}" type="presParOf" srcId="{B8D55132-E2ED-46DE-B8C4-6DBA3680AB0C}" destId="{312C9609-7874-499A-86C3-21D8BB5F2C86}" srcOrd="1" destOrd="0" presId="urn:microsoft.com/office/officeart/2009/3/layout/HorizontalOrganizationChart"/>
    <dgm:cxn modelId="{99C2972E-E257-4B7F-84AE-33425F24DA84}" type="presParOf" srcId="{B8D55132-E2ED-46DE-B8C4-6DBA3680AB0C}" destId="{01D8F6D8-C865-4B97-86DF-F4B8347CEEA1}" srcOrd="2" destOrd="0" presId="urn:microsoft.com/office/officeart/2009/3/layout/HorizontalOrganizationChart"/>
    <dgm:cxn modelId="{0BFF8FF7-D048-49C9-8159-B7101B82EAB0}" type="presParOf" srcId="{A89A6B0D-C7C6-4B9E-871D-33A4DAD64BA7}" destId="{8B5FF5FE-4227-44DD-8B74-FA55E38A520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CB43CA-B8A2-4946-8000-6867C9238F94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011F3ED-E758-41F6-9CB5-240D342A03AD}">
      <dgm:prSet custT="1"/>
      <dgm:spPr/>
      <dgm:t>
        <a:bodyPr/>
        <a:lstStyle/>
        <a:p>
          <a:r>
            <a:rPr lang="en-US" sz="2400" dirty="0"/>
            <a:t>RNA-Primer mix</a:t>
          </a:r>
        </a:p>
      </dgm:t>
    </dgm:pt>
    <dgm:pt modelId="{BC59BE42-CBE1-4B50-BC54-5D09A40F8A44}" type="parTrans" cxnId="{C3EFE947-05B3-4AE3-8891-D85DE4D459FE}">
      <dgm:prSet/>
      <dgm:spPr/>
      <dgm:t>
        <a:bodyPr/>
        <a:lstStyle/>
        <a:p>
          <a:endParaRPr lang="en-US"/>
        </a:p>
      </dgm:t>
    </dgm:pt>
    <dgm:pt modelId="{86185535-8699-4AE4-A0B7-8A317313FF1B}" type="sibTrans" cxnId="{C3EFE947-05B3-4AE3-8891-D85DE4D459FE}">
      <dgm:prSet/>
      <dgm:spPr/>
      <dgm:t>
        <a:bodyPr/>
        <a:lstStyle/>
        <a:p>
          <a:endParaRPr lang="en-US"/>
        </a:p>
      </dgm:t>
    </dgm:pt>
    <dgm:pt modelId="{B26F6BAF-E710-4FB5-91EC-426CB6F92A03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/>
            <a:t>Random hexamer primers</a:t>
          </a:r>
        </a:p>
        <a:p>
          <a:pPr>
            <a:buFont typeface="Arial" panose="020B0604020202020204" pitchFamily="34" charset="0"/>
            <a:buChar char="•"/>
          </a:pPr>
          <a:r>
            <a:rPr lang="en-US" sz="2000" dirty="0"/>
            <a:t>Oligo(dT) primers</a:t>
          </a:r>
        </a:p>
        <a:p>
          <a:pPr>
            <a:buFont typeface="Arial" panose="020B0604020202020204" pitchFamily="34" charset="0"/>
            <a:buChar char="•"/>
          </a:pPr>
          <a:r>
            <a:rPr lang="en-US" sz="2000" dirty="0"/>
            <a:t>dNTP mix</a:t>
          </a:r>
        </a:p>
        <a:p>
          <a:pPr>
            <a:buFont typeface="Arial" panose="020B0604020202020204" pitchFamily="34" charset="0"/>
            <a:buChar char="•"/>
          </a:pPr>
          <a:r>
            <a:rPr lang="en-US" sz="2000" dirty="0"/>
            <a:t>RNA sample</a:t>
          </a:r>
        </a:p>
      </dgm:t>
    </dgm:pt>
    <dgm:pt modelId="{66EB3700-7C90-45FC-B67C-6679AA507C47}" type="parTrans" cxnId="{7188C760-8C15-4A68-A4C0-986DD4803BAD}">
      <dgm:prSet/>
      <dgm:spPr/>
      <dgm:t>
        <a:bodyPr/>
        <a:lstStyle/>
        <a:p>
          <a:endParaRPr lang="en-US"/>
        </a:p>
      </dgm:t>
    </dgm:pt>
    <dgm:pt modelId="{A9474F20-A21F-4E3E-97B2-0AA61912DEE2}" type="sibTrans" cxnId="{7188C760-8C15-4A68-A4C0-986DD4803BAD}">
      <dgm:prSet/>
      <dgm:spPr/>
      <dgm:t>
        <a:bodyPr/>
        <a:lstStyle/>
        <a:p>
          <a:endParaRPr lang="en-US"/>
        </a:p>
      </dgm:t>
    </dgm:pt>
    <dgm:pt modelId="{6104E4BA-CA72-4897-B732-4F09D9D409DC}">
      <dgm:prSet custT="1"/>
      <dgm:spPr/>
      <dgm:t>
        <a:bodyPr/>
        <a:lstStyle/>
        <a:p>
          <a:r>
            <a:rPr lang="en-US" sz="2400" dirty="0"/>
            <a:t>Buffer-enzyme mix</a:t>
          </a:r>
        </a:p>
      </dgm:t>
    </dgm:pt>
    <dgm:pt modelId="{E020AA02-D822-4447-9625-396D7BDE8441}" type="parTrans" cxnId="{EF51A4B1-51C6-4F9B-9E48-F4E9958B8F9E}">
      <dgm:prSet/>
      <dgm:spPr/>
      <dgm:t>
        <a:bodyPr/>
        <a:lstStyle/>
        <a:p>
          <a:endParaRPr lang="en-US"/>
        </a:p>
      </dgm:t>
    </dgm:pt>
    <dgm:pt modelId="{2CC5B140-D88A-4A3D-AE5B-A9C861E867CA}" type="sibTrans" cxnId="{EF51A4B1-51C6-4F9B-9E48-F4E9958B8F9E}">
      <dgm:prSet/>
      <dgm:spPr/>
      <dgm:t>
        <a:bodyPr/>
        <a:lstStyle/>
        <a:p>
          <a:endParaRPr lang="en-US"/>
        </a:p>
      </dgm:t>
    </dgm:pt>
    <dgm:pt modelId="{C6948FC5-70A3-4463-8552-1F71BBB32B0E}">
      <dgm:prSet custT="1"/>
      <dgm:spPr/>
      <dgm:t>
        <a:bodyPr/>
        <a:lstStyle/>
        <a:p>
          <a:r>
            <a:rPr lang="en-US" sz="2000" dirty="0"/>
            <a:t>cDNA synthesis buffer</a:t>
          </a:r>
        </a:p>
      </dgm:t>
    </dgm:pt>
    <dgm:pt modelId="{8519E258-A1D8-47BF-8709-EBA30AEBBA35}" type="parTrans" cxnId="{6214F121-1A8A-499A-93A6-67390B42CF66}">
      <dgm:prSet/>
      <dgm:spPr/>
      <dgm:t>
        <a:bodyPr/>
        <a:lstStyle/>
        <a:p>
          <a:endParaRPr lang="en-US"/>
        </a:p>
      </dgm:t>
    </dgm:pt>
    <dgm:pt modelId="{C447F566-08F4-49A9-A11C-C33AA10AD6FF}" type="sibTrans" cxnId="{6214F121-1A8A-499A-93A6-67390B42CF66}">
      <dgm:prSet/>
      <dgm:spPr/>
      <dgm:t>
        <a:bodyPr/>
        <a:lstStyle/>
        <a:p>
          <a:endParaRPr lang="en-US"/>
        </a:p>
      </dgm:t>
    </dgm:pt>
    <dgm:pt modelId="{AF7BC3A5-67DA-4A22-AF14-053D6045EEF2}">
      <dgm:prSet custT="1"/>
      <dgm:spPr/>
      <dgm:t>
        <a:bodyPr/>
        <a:lstStyle/>
        <a:p>
          <a:r>
            <a:rPr lang="en-US" sz="2000" dirty="0"/>
            <a:t>0.1 M dithiothreitol (DTT)</a:t>
          </a:r>
        </a:p>
      </dgm:t>
    </dgm:pt>
    <dgm:pt modelId="{EAE4B7E0-3A0A-48E1-991B-CED8802BAAB1}" type="parTrans" cxnId="{174FEBAB-F2D4-4F3A-ACE2-9EF19EDD3AA7}">
      <dgm:prSet/>
      <dgm:spPr/>
      <dgm:t>
        <a:bodyPr/>
        <a:lstStyle/>
        <a:p>
          <a:endParaRPr lang="en-US"/>
        </a:p>
      </dgm:t>
    </dgm:pt>
    <dgm:pt modelId="{6E63138C-2B30-4724-8A8C-748586165833}" type="sibTrans" cxnId="{174FEBAB-F2D4-4F3A-ACE2-9EF19EDD3AA7}">
      <dgm:prSet/>
      <dgm:spPr/>
      <dgm:t>
        <a:bodyPr/>
        <a:lstStyle/>
        <a:p>
          <a:endParaRPr lang="en-US"/>
        </a:p>
      </dgm:t>
    </dgm:pt>
    <dgm:pt modelId="{C9EF36B2-80B5-445D-BFEF-1A33B4FF5DCA}">
      <dgm:prSet custT="1"/>
      <dgm:spPr/>
      <dgm:t>
        <a:bodyPr/>
        <a:lstStyle/>
        <a:p>
          <a:r>
            <a:rPr lang="en-US" sz="2000" dirty="0" err="1"/>
            <a:t>RNaseOut</a:t>
          </a:r>
          <a:endParaRPr lang="en-US" sz="2000" dirty="0"/>
        </a:p>
      </dgm:t>
    </dgm:pt>
    <dgm:pt modelId="{6EB32985-38CE-45AA-8A3F-5F40FB8C868C}" type="parTrans" cxnId="{EE75CF40-F978-48DC-98DA-80752BA5F6D5}">
      <dgm:prSet/>
      <dgm:spPr/>
      <dgm:t>
        <a:bodyPr/>
        <a:lstStyle/>
        <a:p>
          <a:endParaRPr lang="en-US"/>
        </a:p>
      </dgm:t>
    </dgm:pt>
    <dgm:pt modelId="{B540DB2B-1D84-4CE0-8D29-AB7D070BA862}" type="sibTrans" cxnId="{EE75CF40-F978-48DC-98DA-80752BA5F6D5}">
      <dgm:prSet/>
      <dgm:spPr/>
      <dgm:t>
        <a:bodyPr/>
        <a:lstStyle/>
        <a:p>
          <a:endParaRPr lang="en-US"/>
        </a:p>
      </dgm:t>
    </dgm:pt>
    <dgm:pt modelId="{D872E735-8307-4B39-BEA2-0946AA3791B2}">
      <dgm:prSet custT="1"/>
      <dgm:spPr/>
      <dgm:t>
        <a:bodyPr/>
        <a:lstStyle/>
        <a:p>
          <a:r>
            <a:rPr lang="en-US" sz="2000" dirty="0"/>
            <a:t>Superscript III</a:t>
          </a:r>
        </a:p>
      </dgm:t>
    </dgm:pt>
    <dgm:pt modelId="{47ABF22D-6B82-4830-9CEA-465638119A61}" type="parTrans" cxnId="{3B07D4A9-1640-40F8-A26A-AE46E52AA8A5}">
      <dgm:prSet/>
      <dgm:spPr/>
      <dgm:t>
        <a:bodyPr/>
        <a:lstStyle/>
        <a:p>
          <a:endParaRPr lang="en-US"/>
        </a:p>
      </dgm:t>
    </dgm:pt>
    <dgm:pt modelId="{7EF1E521-25B2-4761-BE22-50FD0E8C3F58}" type="sibTrans" cxnId="{3B07D4A9-1640-40F8-A26A-AE46E52AA8A5}">
      <dgm:prSet/>
      <dgm:spPr/>
      <dgm:t>
        <a:bodyPr/>
        <a:lstStyle/>
        <a:p>
          <a:endParaRPr lang="en-US"/>
        </a:p>
      </dgm:t>
    </dgm:pt>
    <dgm:pt modelId="{F7885F94-5562-4AAC-9BCB-1F12A1348CA1}" type="pres">
      <dgm:prSet presAssocID="{BDCB43CA-B8A2-4946-8000-6867C9238F94}" presName="Name0" presStyleCnt="0">
        <dgm:presLayoutVars>
          <dgm:dir/>
          <dgm:animLvl val="lvl"/>
          <dgm:resizeHandles val="exact"/>
        </dgm:presLayoutVars>
      </dgm:prSet>
      <dgm:spPr/>
    </dgm:pt>
    <dgm:pt modelId="{D483F781-D362-4E49-8DFD-553F168CA8B8}" type="pres">
      <dgm:prSet presAssocID="{F011F3ED-E758-41F6-9CB5-240D342A03AD}" presName="linNode" presStyleCnt="0"/>
      <dgm:spPr/>
    </dgm:pt>
    <dgm:pt modelId="{934450CC-89CF-4248-90C2-8173DF92692B}" type="pres">
      <dgm:prSet presAssocID="{F011F3ED-E758-41F6-9CB5-240D342A03AD}" presName="parentText" presStyleLbl="solidFgAcc1" presStyleIdx="0" presStyleCnt="2">
        <dgm:presLayoutVars>
          <dgm:chMax val="1"/>
          <dgm:bulletEnabled/>
        </dgm:presLayoutVars>
      </dgm:prSet>
      <dgm:spPr/>
    </dgm:pt>
    <dgm:pt modelId="{2795CF00-5D2F-4D39-A609-291EF4F450F9}" type="pres">
      <dgm:prSet presAssocID="{F011F3ED-E758-41F6-9CB5-240D342A03AD}" presName="descendantText" presStyleLbl="alignNode1" presStyleIdx="0" presStyleCnt="2">
        <dgm:presLayoutVars>
          <dgm:bulletEnabled/>
        </dgm:presLayoutVars>
      </dgm:prSet>
      <dgm:spPr/>
    </dgm:pt>
    <dgm:pt modelId="{6FC83061-5DA3-4D53-A25A-CBDC0630606E}" type="pres">
      <dgm:prSet presAssocID="{86185535-8699-4AE4-A0B7-8A317313FF1B}" presName="sp" presStyleCnt="0"/>
      <dgm:spPr/>
    </dgm:pt>
    <dgm:pt modelId="{95FF36BF-F636-4279-9A47-A56309E5C04C}" type="pres">
      <dgm:prSet presAssocID="{6104E4BA-CA72-4897-B732-4F09D9D409DC}" presName="linNode" presStyleCnt="0"/>
      <dgm:spPr/>
    </dgm:pt>
    <dgm:pt modelId="{8ED757EB-4A63-4E93-AA24-AAF994B85F48}" type="pres">
      <dgm:prSet presAssocID="{6104E4BA-CA72-4897-B732-4F09D9D409DC}" presName="parentText" presStyleLbl="solidFgAcc1" presStyleIdx="1" presStyleCnt="2">
        <dgm:presLayoutVars>
          <dgm:chMax val="1"/>
          <dgm:bulletEnabled/>
        </dgm:presLayoutVars>
      </dgm:prSet>
      <dgm:spPr/>
    </dgm:pt>
    <dgm:pt modelId="{CB954386-248A-444B-B9DD-B01D2676EFE2}" type="pres">
      <dgm:prSet presAssocID="{6104E4BA-CA72-4897-B732-4F09D9D409DC}" presName="descendantText" presStyleLbl="alignNode1" presStyleIdx="1" presStyleCnt="2">
        <dgm:presLayoutVars>
          <dgm:bulletEnabled/>
        </dgm:presLayoutVars>
      </dgm:prSet>
      <dgm:spPr/>
    </dgm:pt>
  </dgm:ptLst>
  <dgm:cxnLst>
    <dgm:cxn modelId="{B414C415-21D0-4EAA-A3D8-9B7B71505364}" type="presOf" srcId="{B26F6BAF-E710-4FB5-91EC-426CB6F92A03}" destId="{2795CF00-5D2F-4D39-A609-291EF4F450F9}" srcOrd="0" destOrd="0" presId="urn:microsoft.com/office/officeart/2016/7/layout/VerticalHollowActionList"/>
    <dgm:cxn modelId="{6214F121-1A8A-499A-93A6-67390B42CF66}" srcId="{6104E4BA-CA72-4897-B732-4F09D9D409DC}" destId="{C6948FC5-70A3-4463-8552-1F71BBB32B0E}" srcOrd="0" destOrd="0" parTransId="{8519E258-A1D8-47BF-8709-EBA30AEBBA35}" sibTransId="{C447F566-08F4-49A9-A11C-C33AA10AD6FF}"/>
    <dgm:cxn modelId="{EE75CF40-F978-48DC-98DA-80752BA5F6D5}" srcId="{6104E4BA-CA72-4897-B732-4F09D9D409DC}" destId="{C9EF36B2-80B5-445D-BFEF-1A33B4FF5DCA}" srcOrd="2" destOrd="0" parTransId="{6EB32985-38CE-45AA-8A3F-5F40FB8C868C}" sibTransId="{B540DB2B-1D84-4CE0-8D29-AB7D070BA862}"/>
    <dgm:cxn modelId="{7188C760-8C15-4A68-A4C0-986DD4803BAD}" srcId="{F011F3ED-E758-41F6-9CB5-240D342A03AD}" destId="{B26F6BAF-E710-4FB5-91EC-426CB6F92A03}" srcOrd="0" destOrd="0" parTransId="{66EB3700-7C90-45FC-B67C-6679AA507C47}" sibTransId="{A9474F20-A21F-4E3E-97B2-0AA61912DEE2}"/>
    <dgm:cxn modelId="{C3EFE947-05B3-4AE3-8891-D85DE4D459FE}" srcId="{BDCB43CA-B8A2-4946-8000-6867C9238F94}" destId="{F011F3ED-E758-41F6-9CB5-240D342A03AD}" srcOrd="0" destOrd="0" parTransId="{BC59BE42-CBE1-4B50-BC54-5D09A40F8A44}" sibTransId="{86185535-8699-4AE4-A0B7-8A317313FF1B}"/>
    <dgm:cxn modelId="{3A9C1B76-2DCA-43F2-8D23-DC1B6FBE5D20}" type="presOf" srcId="{F011F3ED-E758-41F6-9CB5-240D342A03AD}" destId="{934450CC-89CF-4248-90C2-8173DF92692B}" srcOrd="0" destOrd="0" presId="urn:microsoft.com/office/officeart/2016/7/layout/VerticalHollowActionList"/>
    <dgm:cxn modelId="{5155FF9D-5802-46A3-9BB2-F3122963BC8F}" type="presOf" srcId="{6104E4BA-CA72-4897-B732-4F09D9D409DC}" destId="{8ED757EB-4A63-4E93-AA24-AAF994B85F48}" srcOrd="0" destOrd="0" presId="urn:microsoft.com/office/officeart/2016/7/layout/VerticalHollowActionList"/>
    <dgm:cxn modelId="{FCDC6BA5-552B-462A-B052-76173A2443CB}" type="presOf" srcId="{AF7BC3A5-67DA-4A22-AF14-053D6045EEF2}" destId="{CB954386-248A-444B-B9DD-B01D2676EFE2}" srcOrd="0" destOrd="1" presId="urn:microsoft.com/office/officeart/2016/7/layout/VerticalHollowActionList"/>
    <dgm:cxn modelId="{3B07D4A9-1640-40F8-A26A-AE46E52AA8A5}" srcId="{6104E4BA-CA72-4897-B732-4F09D9D409DC}" destId="{D872E735-8307-4B39-BEA2-0946AA3791B2}" srcOrd="3" destOrd="0" parTransId="{47ABF22D-6B82-4830-9CEA-465638119A61}" sibTransId="{7EF1E521-25B2-4761-BE22-50FD0E8C3F58}"/>
    <dgm:cxn modelId="{174FEBAB-F2D4-4F3A-ACE2-9EF19EDD3AA7}" srcId="{6104E4BA-CA72-4897-B732-4F09D9D409DC}" destId="{AF7BC3A5-67DA-4A22-AF14-053D6045EEF2}" srcOrd="1" destOrd="0" parTransId="{EAE4B7E0-3A0A-48E1-991B-CED8802BAAB1}" sibTransId="{6E63138C-2B30-4724-8A8C-748586165833}"/>
    <dgm:cxn modelId="{EF51A4B1-51C6-4F9B-9E48-F4E9958B8F9E}" srcId="{BDCB43CA-B8A2-4946-8000-6867C9238F94}" destId="{6104E4BA-CA72-4897-B732-4F09D9D409DC}" srcOrd="1" destOrd="0" parTransId="{E020AA02-D822-4447-9625-396D7BDE8441}" sibTransId="{2CC5B140-D88A-4A3D-AE5B-A9C861E867CA}"/>
    <dgm:cxn modelId="{C7BEA4BF-6932-4B8E-909B-69B5CD86FA37}" type="presOf" srcId="{C6948FC5-70A3-4463-8552-1F71BBB32B0E}" destId="{CB954386-248A-444B-B9DD-B01D2676EFE2}" srcOrd="0" destOrd="0" presId="urn:microsoft.com/office/officeart/2016/7/layout/VerticalHollowActionList"/>
    <dgm:cxn modelId="{D6D059C2-4CA5-4FED-B74E-3E5D97FDE2BA}" type="presOf" srcId="{D872E735-8307-4B39-BEA2-0946AA3791B2}" destId="{CB954386-248A-444B-B9DD-B01D2676EFE2}" srcOrd="0" destOrd="3" presId="urn:microsoft.com/office/officeart/2016/7/layout/VerticalHollowActionList"/>
    <dgm:cxn modelId="{45E7E0DB-A997-46FD-A7A8-5CA05B9E1B2C}" type="presOf" srcId="{C9EF36B2-80B5-445D-BFEF-1A33B4FF5DCA}" destId="{CB954386-248A-444B-B9DD-B01D2676EFE2}" srcOrd="0" destOrd="2" presId="urn:microsoft.com/office/officeart/2016/7/layout/VerticalHollowActionList"/>
    <dgm:cxn modelId="{D67032DE-9B11-40D0-A943-DF4E6AC154DF}" type="presOf" srcId="{BDCB43CA-B8A2-4946-8000-6867C9238F94}" destId="{F7885F94-5562-4AAC-9BCB-1F12A1348CA1}" srcOrd="0" destOrd="0" presId="urn:microsoft.com/office/officeart/2016/7/layout/VerticalHollowActionList"/>
    <dgm:cxn modelId="{CB27EFEB-7D7E-4798-8F5C-C968D42DCE78}" type="presParOf" srcId="{F7885F94-5562-4AAC-9BCB-1F12A1348CA1}" destId="{D483F781-D362-4E49-8DFD-553F168CA8B8}" srcOrd="0" destOrd="0" presId="urn:microsoft.com/office/officeart/2016/7/layout/VerticalHollowActionList"/>
    <dgm:cxn modelId="{7EEFFCE1-2BAB-42DC-8152-C2A24E0D88F9}" type="presParOf" srcId="{D483F781-D362-4E49-8DFD-553F168CA8B8}" destId="{934450CC-89CF-4248-90C2-8173DF92692B}" srcOrd="0" destOrd="0" presId="urn:microsoft.com/office/officeart/2016/7/layout/VerticalHollowActionList"/>
    <dgm:cxn modelId="{DD432A84-8722-44F9-9025-560E0D80E798}" type="presParOf" srcId="{D483F781-D362-4E49-8DFD-553F168CA8B8}" destId="{2795CF00-5D2F-4D39-A609-291EF4F450F9}" srcOrd="1" destOrd="0" presId="urn:microsoft.com/office/officeart/2016/7/layout/VerticalHollowActionList"/>
    <dgm:cxn modelId="{0251B9C4-170C-4B14-854B-931CCFE005B9}" type="presParOf" srcId="{F7885F94-5562-4AAC-9BCB-1F12A1348CA1}" destId="{6FC83061-5DA3-4D53-A25A-CBDC0630606E}" srcOrd="1" destOrd="0" presId="urn:microsoft.com/office/officeart/2016/7/layout/VerticalHollowActionList"/>
    <dgm:cxn modelId="{61E4C171-C741-42E8-A7A4-672F060BA9DF}" type="presParOf" srcId="{F7885F94-5562-4AAC-9BCB-1F12A1348CA1}" destId="{95FF36BF-F636-4279-9A47-A56309E5C04C}" srcOrd="2" destOrd="0" presId="urn:microsoft.com/office/officeart/2016/7/layout/VerticalHollowActionList"/>
    <dgm:cxn modelId="{9B85A95E-0314-4622-9765-50C0900E4A2D}" type="presParOf" srcId="{95FF36BF-F636-4279-9A47-A56309E5C04C}" destId="{8ED757EB-4A63-4E93-AA24-AAF994B85F48}" srcOrd="0" destOrd="0" presId="urn:microsoft.com/office/officeart/2016/7/layout/VerticalHollowActionList"/>
    <dgm:cxn modelId="{DF91559F-9F5C-4C08-8310-795AD73A8173}" type="presParOf" srcId="{95FF36BF-F636-4279-9A47-A56309E5C04C}" destId="{CB954386-248A-444B-B9DD-B01D2676EFE2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96D279-9659-40E2-AC55-49CD11F726F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FE5DE31-AC5F-4885-9B59-3A3446471091}">
      <dgm:prSet/>
      <dgm:spPr/>
      <dgm:t>
        <a:bodyPr/>
        <a:lstStyle/>
        <a:p>
          <a:r>
            <a:rPr lang="en-US"/>
            <a:t>After time interval has elapsed, a flush of glucocorticoids will be administered</a:t>
          </a:r>
        </a:p>
      </dgm:t>
    </dgm:pt>
    <dgm:pt modelId="{462B0077-CC1F-4AC7-BB89-3240DAEA6F7F}" type="parTrans" cxnId="{F08874D7-FA30-4DA1-8B31-3FBCC430AAE9}">
      <dgm:prSet/>
      <dgm:spPr/>
      <dgm:t>
        <a:bodyPr/>
        <a:lstStyle/>
        <a:p>
          <a:endParaRPr lang="en-US"/>
        </a:p>
      </dgm:t>
    </dgm:pt>
    <dgm:pt modelId="{C111CC13-B758-407B-B1EF-F2A46501767D}" type="sibTrans" cxnId="{F08874D7-FA30-4DA1-8B31-3FBCC430AAE9}">
      <dgm:prSet/>
      <dgm:spPr/>
      <dgm:t>
        <a:bodyPr/>
        <a:lstStyle/>
        <a:p>
          <a:endParaRPr lang="en-US"/>
        </a:p>
      </dgm:t>
    </dgm:pt>
    <dgm:pt modelId="{2E6C5179-F91D-4081-AE8F-2E3BE51A4956}">
      <dgm:prSet/>
      <dgm:spPr/>
      <dgm:t>
        <a:bodyPr/>
        <a:lstStyle/>
        <a:p>
          <a:r>
            <a:rPr lang="en-US"/>
            <a:t>Followed by an injection of strong antivirals to fight off any remaining virus</a:t>
          </a:r>
        </a:p>
      </dgm:t>
    </dgm:pt>
    <dgm:pt modelId="{74D806F7-632C-4F8A-AA8A-0E93C5AA7A45}" type="parTrans" cxnId="{C2F7344C-16FB-47C6-AE5E-C78EE1793709}">
      <dgm:prSet/>
      <dgm:spPr/>
      <dgm:t>
        <a:bodyPr/>
        <a:lstStyle/>
        <a:p>
          <a:endParaRPr lang="en-US"/>
        </a:p>
      </dgm:t>
    </dgm:pt>
    <dgm:pt modelId="{187746BB-D1CD-4988-9ACB-D33CDEB59D00}" type="sibTrans" cxnId="{C2F7344C-16FB-47C6-AE5E-C78EE1793709}">
      <dgm:prSet/>
      <dgm:spPr/>
      <dgm:t>
        <a:bodyPr/>
        <a:lstStyle/>
        <a:p>
          <a:endParaRPr lang="en-US"/>
        </a:p>
      </dgm:t>
    </dgm:pt>
    <dgm:pt modelId="{A4355181-EE69-48FE-997D-8B17EFBBB1C6}" type="pres">
      <dgm:prSet presAssocID="{5696D279-9659-40E2-AC55-49CD11F726F3}" presName="linear" presStyleCnt="0">
        <dgm:presLayoutVars>
          <dgm:animLvl val="lvl"/>
          <dgm:resizeHandles val="exact"/>
        </dgm:presLayoutVars>
      </dgm:prSet>
      <dgm:spPr/>
    </dgm:pt>
    <dgm:pt modelId="{C23AFE67-3438-4E62-AE5A-FCD003F9B509}" type="pres">
      <dgm:prSet presAssocID="{7FE5DE31-AC5F-4885-9B59-3A344647109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4861F75-5A78-426D-8B02-4710849A4633}" type="pres">
      <dgm:prSet presAssocID="{C111CC13-B758-407B-B1EF-F2A46501767D}" presName="spacer" presStyleCnt="0"/>
      <dgm:spPr/>
    </dgm:pt>
    <dgm:pt modelId="{DEAAA8BB-E331-44D4-A661-CCC08CB6C894}" type="pres">
      <dgm:prSet presAssocID="{2E6C5179-F91D-4081-AE8F-2E3BE51A495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3139B14-BDE9-4BF1-B349-045AB85F0591}" type="presOf" srcId="{7FE5DE31-AC5F-4885-9B59-3A3446471091}" destId="{C23AFE67-3438-4E62-AE5A-FCD003F9B509}" srcOrd="0" destOrd="0" presId="urn:microsoft.com/office/officeart/2005/8/layout/vList2"/>
    <dgm:cxn modelId="{E49EF21D-CF35-449D-B521-0252EBA07CBF}" type="presOf" srcId="{2E6C5179-F91D-4081-AE8F-2E3BE51A4956}" destId="{DEAAA8BB-E331-44D4-A661-CCC08CB6C894}" srcOrd="0" destOrd="0" presId="urn:microsoft.com/office/officeart/2005/8/layout/vList2"/>
    <dgm:cxn modelId="{98D7433D-6B48-4F88-AAA9-9920ABE3094A}" type="presOf" srcId="{5696D279-9659-40E2-AC55-49CD11F726F3}" destId="{A4355181-EE69-48FE-997D-8B17EFBBB1C6}" srcOrd="0" destOrd="0" presId="urn:microsoft.com/office/officeart/2005/8/layout/vList2"/>
    <dgm:cxn modelId="{C2F7344C-16FB-47C6-AE5E-C78EE1793709}" srcId="{5696D279-9659-40E2-AC55-49CD11F726F3}" destId="{2E6C5179-F91D-4081-AE8F-2E3BE51A4956}" srcOrd="1" destOrd="0" parTransId="{74D806F7-632C-4F8A-AA8A-0E93C5AA7A45}" sibTransId="{187746BB-D1CD-4988-9ACB-D33CDEB59D00}"/>
    <dgm:cxn modelId="{F08874D7-FA30-4DA1-8B31-3FBCC430AAE9}" srcId="{5696D279-9659-40E2-AC55-49CD11F726F3}" destId="{7FE5DE31-AC5F-4885-9B59-3A3446471091}" srcOrd="0" destOrd="0" parTransId="{462B0077-CC1F-4AC7-BB89-3240DAEA6F7F}" sibTransId="{C111CC13-B758-407B-B1EF-F2A46501767D}"/>
    <dgm:cxn modelId="{5F5BEF7D-65BD-4C99-ACCB-70731D3045BC}" type="presParOf" srcId="{A4355181-EE69-48FE-997D-8B17EFBBB1C6}" destId="{C23AFE67-3438-4E62-AE5A-FCD003F9B509}" srcOrd="0" destOrd="0" presId="urn:microsoft.com/office/officeart/2005/8/layout/vList2"/>
    <dgm:cxn modelId="{2D473E8F-B199-4F9A-86DA-04AB83D511E6}" type="presParOf" srcId="{A4355181-EE69-48FE-997D-8B17EFBBB1C6}" destId="{E4861F75-5A78-426D-8B02-4710849A4633}" srcOrd="1" destOrd="0" presId="urn:microsoft.com/office/officeart/2005/8/layout/vList2"/>
    <dgm:cxn modelId="{8C2A0295-370F-4E97-B5D4-D178C7705D45}" type="presParOf" srcId="{A4355181-EE69-48FE-997D-8B17EFBBB1C6}" destId="{DEAAA8BB-E331-44D4-A661-CCC08CB6C89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5A0834-0D2F-472D-951B-EF4206A54DCE}">
      <dsp:nvSpPr>
        <dsp:cNvPr id="0" name=""/>
        <dsp:cNvSpPr/>
      </dsp:nvSpPr>
      <dsp:spPr>
        <a:xfrm>
          <a:off x="2961018" y="2942713"/>
          <a:ext cx="591567" cy="1907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5783" y="0"/>
              </a:lnTo>
              <a:lnTo>
                <a:pt x="295783" y="1907805"/>
              </a:lnTo>
              <a:lnTo>
                <a:pt x="591567" y="190780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7809BA-CFE5-4141-A6B2-5748385BE243}">
      <dsp:nvSpPr>
        <dsp:cNvPr id="0" name=""/>
        <dsp:cNvSpPr/>
      </dsp:nvSpPr>
      <dsp:spPr>
        <a:xfrm>
          <a:off x="2961018" y="2942713"/>
          <a:ext cx="591567" cy="635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5783" y="0"/>
              </a:lnTo>
              <a:lnTo>
                <a:pt x="295783" y="635935"/>
              </a:lnTo>
              <a:lnTo>
                <a:pt x="591567" y="63593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CF9972-421C-488E-86AB-08DDB26ACDB2}">
      <dsp:nvSpPr>
        <dsp:cNvPr id="0" name=""/>
        <dsp:cNvSpPr/>
      </dsp:nvSpPr>
      <dsp:spPr>
        <a:xfrm>
          <a:off x="2961018" y="2306777"/>
          <a:ext cx="591567" cy="635935"/>
        </a:xfrm>
        <a:custGeom>
          <a:avLst/>
          <a:gdLst/>
          <a:ahLst/>
          <a:cxnLst/>
          <a:rect l="0" t="0" r="0" b="0"/>
          <a:pathLst>
            <a:path>
              <a:moveTo>
                <a:pt x="0" y="635935"/>
              </a:moveTo>
              <a:lnTo>
                <a:pt x="295783" y="635935"/>
              </a:lnTo>
              <a:lnTo>
                <a:pt x="295783" y="0"/>
              </a:lnTo>
              <a:lnTo>
                <a:pt x="591567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5784D-FB98-4682-9616-593BC8335621}">
      <dsp:nvSpPr>
        <dsp:cNvPr id="0" name=""/>
        <dsp:cNvSpPr/>
      </dsp:nvSpPr>
      <dsp:spPr>
        <a:xfrm>
          <a:off x="2961018" y="1034907"/>
          <a:ext cx="591567" cy="1907805"/>
        </a:xfrm>
        <a:custGeom>
          <a:avLst/>
          <a:gdLst/>
          <a:ahLst/>
          <a:cxnLst/>
          <a:rect l="0" t="0" r="0" b="0"/>
          <a:pathLst>
            <a:path>
              <a:moveTo>
                <a:pt x="0" y="1907805"/>
              </a:moveTo>
              <a:lnTo>
                <a:pt x="295783" y="1907805"/>
              </a:lnTo>
              <a:lnTo>
                <a:pt x="295783" y="0"/>
              </a:lnTo>
              <a:lnTo>
                <a:pt x="591567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DA20E5-1B47-4FFD-9DD2-E661DA512C86}">
      <dsp:nvSpPr>
        <dsp:cNvPr id="0" name=""/>
        <dsp:cNvSpPr/>
      </dsp:nvSpPr>
      <dsp:spPr>
        <a:xfrm>
          <a:off x="3180" y="2491642"/>
          <a:ext cx="2957837" cy="902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The experiment requires four steps:</a:t>
          </a:r>
        </a:p>
      </dsp:txBody>
      <dsp:txXfrm>
        <a:off x="3180" y="2491642"/>
        <a:ext cx="2957837" cy="902140"/>
      </dsp:txXfrm>
    </dsp:sp>
    <dsp:sp modelId="{3A4EE7A9-14F6-48B9-A831-80DA60CE441F}">
      <dsp:nvSpPr>
        <dsp:cNvPr id="0" name=""/>
        <dsp:cNvSpPr/>
      </dsp:nvSpPr>
      <dsp:spPr>
        <a:xfrm>
          <a:off x="3552585" y="583837"/>
          <a:ext cx="2957837" cy="9021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Isolation of the Nur77 gene</a:t>
          </a:r>
        </a:p>
      </dsp:txBody>
      <dsp:txXfrm>
        <a:off x="3552585" y="583837"/>
        <a:ext cx="2957837" cy="902140"/>
      </dsp:txXfrm>
    </dsp:sp>
    <dsp:sp modelId="{DA6CE180-A4C8-4522-A43B-254C5C83680A}">
      <dsp:nvSpPr>
        <dsp:cNvPr id="0" name=""/>
        <dsp:cNvSpPr/>
      </dsp:nvSpPr>
      <dsp:spPr>
        <a:xfrm>
          <a:off x="3552585" y="1855707"/>
          <a:ext cx="2957837" cy="9021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Plasmid creation</a:t>
          </a:r>
        </a:p>
      </dsp:txBody>
      <dsp:txXfrm>
        <a:off x="3552585" y="1855707"/>
        <a:ext cx="2957837" cy="902140"/>
      </dsp:txXfrm>
    </dsp:sp>
    <dsp:sp modelId="{D3D3E27F-7C7F-4928-97C5-8BBF1D958411}">
      <dsp:nvSpPr>
        <dsp:cNvPr id="0" name=""/>
        <dsp:cNvSpPr/>
      </dsp:nvSpPr>
      <dsp:spPr>
        <a:xfrm>
          <a:off x="3552585" y="3127577"/>
          <a:ext cx="2957837" cy="9021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Integration into adenovirus virion</a:t>
          </a:r>
        </a:p>
      </dsp:txBody>
      <dsp:txXfrm>
        <a:off x="3552585" y="3127577"/>
        <a:ext cx="2957837" cy="902140"/>
      </dsp:txXfrm>
    </dsp:sp>
    <dsp:sp modelId="{FCB2CB13-1EDF-42A9-A1D1-59AEF07DAC89}">
      <dsp:nvSpPr>
        <dsp:cNvPr id="0" name=""/>
        <dsp:cNvSpPr/>
      </dsp:nvSpPr>
      <dsp:spPr>
        <a:xfrm>
          <a:off x="3552585" y="4399448"/>
          <a:ext cx="2957837" cy="9021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treatment</a:t>
          </a:r>
        </a:p>
      </dsp:txBody>
      <dsp:txXfrm>
        <a:off x="3552585" y="4399448"/>
        <a:ext cx="2957837" cy="9021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5CF00-5D2F-4D39-A609-291EF4F450F9}">
      <dsp:nvSpPr>
        <dsp:cNvPr id="0" name=""/>
        <dsp:cNvSpPr/>
      </dsp:nvSpPr>
      <dsp:spPr>
        <a:xfrm>
          <a:off x="1298574" y="448"/>
          <a:ext cx="5194300" cy="24779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784" tIns="629390" rIns="100784" bIns="62939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000" kern="1200" dirty="0"/>
            <a:t>Random hexamer primers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000" kern="1200" dirty="0"/>
            <a:t>Oligo(dT) primers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000" kern="1200" dirty="0"/>
            <a:t>dNTP mix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000" kern="1200" dirty="0"/>
            <a:t>RNA sample</a:t>
          </a:r>
        </a:p>
      </dsp:txBody>
      <dsp:txXfrm>
        <a:off x="1298574" y="448"/>
        <a:ext cx="5194300" cy="2477913"/>
      </dsp:txXfrm>
    </dsp:sp>
    <dsp:sp modelId="{934450CC-89CF-4248-90C2-8173DF92692B}">
      <dsp:nvSpPr>
        <dsp:cNvPr id="0" name=""/>
        <dsp:cNvSpPr/>
      </dsp:nvSpPr>
      <dsp:spPr>
        <a:xfrm>
          <a:off x="0" y="448"/>
          <a:ext cx="1298575" cy="24779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716" tIns="244763" rIns="68716" bIns="244763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RNA-Primer mix</a:t>
          </a:r>
        </a:p>
      </dsp:txBody>
      <dsp:txXfrm>
        <a:off x="0" y="448"/>
        <a:ext cx="1298575" cy="2477913"/>
      </dsp:txXfrm>
    </dsp:sp>
    <dsp:sp modelId="{CB954386-248A-444B-B9DD-B01D2676EFE2}">
      <dsp:nvSpPr>
        <dsp:cNvPr id="0" name=""/>
        <dsp:cNvSpPr/>
      </dsp:nvSpPr>
      <dsp:spPr>
        <a:xfrm>
          <a:off x="1298575" y="2627037"/>
          <a:ext cx="5194300" cy="2477913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784" tIns="629390" rIns="100784" bIns="62939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cDNA synthesis buffer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0.1 M dithiothreitol (DTT)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RNaseOut</a:t>
          </a:r>
          <a:endParaRPr lang="en-US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Superscript III</a:t>
          </a:r>
        </a:p>
      </dsp:txBody>
      <dsp:txXfrm>
        <a:off x="1298575" y="2627037"/>
        <a:ext cx="5194300" cy="2477913"/>
      </dsp:txXfrm>
    </dsp:sp>
    <dsp:sp modelId="{8ED757EB-4A63-4E93-AA24-AAF994B85F48}">
      <dsp:nvSpPr>
        <dsp:cNvPr id="0" name=""/>
        <dsp:cNvSpPr/>
      </dsp:nvSpPr>
      <dsp:spPr>
        <a:xfrm>
          <a:off x="0" y="2627037"/>
          <a:ext cx="1298575" cy="24779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716" tIns="244763" rIns="68716" bIns="244763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Buffer-enzyme mix</a:t>
          </a:r>
        </a:p>
      </dsp:txBody>
      <dsp:txXfrm>
        <a:off x="0" y="2627037"/>
        <a:ext cx="1298575" cy="24779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3AFE67-3438-4E62-AE5A-FCD003F9B509}">
      <dsp:nvSpPr>
        <dsp:cNvPr id="0" name=""/>
        <dsp:cNvSpPr/>
      </dsp:nvSpPr>
      <dsp:spPr>
        <a:xfrm>
          <a:off x="0" y="30312"/>
          <a:ext cx="6513603" cy="2854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After time interval has elapsed, a flush of glucocorticoids will be administered</a:t>
          </a:r>
        </a:p>
      </dsp:txBody>
      <dsp:txXfrm>
        <a:off x="139360" y="169672"/>
        <a:ext cx="6234883" cy="2576080"/>
      </dsp:txXfrm>
    </dsp:sp>
    <dsp:sp modelId="{DEAAA8BB-E331-44D4-A661-CCC08CB6C894}">
      <dsp:nvSpPr>
        <dsp:cNvPr id="0" name=""/>
        <dsp:cNvSpPr/>
      </dsp:nvSpPr>
      <dsp:spPr>
        <a:xfrm>
          <a:off x="0" y="3000313"/>
          <a:ext cx="6513603" cy="28548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Followed by an injection of strong antivirals to fight off any remaining virus</a:t>
          </a:r>
        </a:p>
      </dsp:txBody>
      <dsp:txXfrm>
        <a:off x="139360" y="3139673"/>
        <a:ext cx="6234883" cy="2576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2EB87-3A03-4E50-8DCE-3437A08DA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009D7D-C68B-43B0-91D3-AC1D032B9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D6BB3-EDD8-4E71-97A1-DED4FB99B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36DF-86EF-44A5-A1A8-6F4BC4296F36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C60C3-E33F-45B2-8352-C6AC8B329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32ADB-8786-419E-84F9-60359BF42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B780-3B35-40BF-B4D9-FC5D506DC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7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5380-F9AE-47B1-B4A1-5BC687B4A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1B84B2-55DA-44BF-A3F5-776BA0E8F9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04D43-8346-4031-A4E5-86512CE87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36DF-86EF-44A5-A1A8-6F4BC4296F36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2A363-251E-4E45-8CA6-D06532851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6B312-60A6-4ADD-85F3-3FE9F83D1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B780-3B35-40BF-B4D9-FC5D506DC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33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15FE64-CF54-4CAB-A232-5CC8C085A1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D10C50-0EED-4525-82ED-CCCE8022E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770E4-DDDB-4E49-AB3C-0A8D47731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36DF-86EF-44A5-A1A8-6F4BC4296F36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B0639-1C54-41F4-B2BD-7D1DF0DCB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5094E-63B8-4097-A212-B4A5C3C95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B780-3B35-40BF-B4D9-FC5D506DC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9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8D7E9-370E-4561-B209-25A238580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F9CF3-2D08-4502-BA1F-9E09AF3F5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84A01-07C7-4824-B469-26AC89DFB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36DF-86EF-44A5-A1A8-6F4BC4296F36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5DC55-68D5-43B3-8A6D-ADCC53C5D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C1353-4A87-4763-A2C0-C7CA9C43F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B780-3B35-40BF-B4D9-FC5D506DC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3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4546E-8E96-4355-8479-79EC0A12B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3CF423-ED25-4ED1-9E29-5B7D8A852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7B024-F55C-4DE8-BF18-6D7B69F4A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36DF-86EF-44A5-A1A8-6F4BC4296F36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91A9F-C57F-4730-984E-6F46370E3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C13DF-A44D-4FFA-8E12-8E6DE558C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B780-3B35-40BF-B4D9-FC5D506DC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53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BDFCC-EA04-45B8-BA46-8B62A4532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887B2-DB57-4254-95BA-7601414B4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7F7DEC-8260-4A65-8FA8-ED28AAEB0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2D3F9-1399-4D4E-9D1F-3F68A52BA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36DF-86EF-44A5-A1A8-6F4BC4296F36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49071A-9410-44BF-871B-15B012B8F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8F3AA-7EA5-4304-9145-180BA8878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B780-3B35-40BF-B4D9-FC5D506DC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9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C96E6-BBD0-4FE5-843E-C9C1F8B4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8A54E-AEFC-4570-9D56-96A1ECB5D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684543-038A-4947-9701-012E1D26FD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BA43AC-314A-4F9B-8562-DE426EFC79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DF9E8F-0A8C-4E52-8141-BE580E8D22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CE6798-9DED-4E6B-A23D-99444D20F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36DF-86EF-44A5-A1A8-6F4BC4296F36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AD39E3-5FDC-4D15-84E2-F3508498D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4992D-6234-487E-9E76-FA33A5676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B780-3B35-40BF-B4D9-FC5D506DC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3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501A6-EB38-460A-8FF7-307155457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747559-EC9E-4F2B-B6AC-F23E836E9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36DF-86EF-44A5-A1A8-6F4BC4296F36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3BF10C-626C-40F3-953C-D95B34052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863F3-7464-457C-982D-6FDD70402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B780-3B35-40BF-B4D9-FC5D506DC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25A3DC-825A-4F03-9ECA-752CC63A1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36DF-86EF-44A5-A1A8-6F4BC4296F36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089358-4124-4EA1-BB56-C377C4BF3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E8EB02-CBB6-43FD-82D6-667284B77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B780-3B35-40BF-B4D9-FC5D506DC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4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6B5AE-A304-496F-B560-8A04F0192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A77E3-0CB5-4258-BA43-627B421BA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7D760-64C2-4DD0-873F-908C1947B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64C49F-8980-487D-836D-A0CCA047D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36DF-86EF-44A5-A1A8-6F4BC4296F36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6B901-DEC6-467C-859A-2C352CF5D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68CE03-1682-49C9-88BC-587232941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B780-3B35-40BF-B4D9-FC5D506DC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61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4C872-76B8-40BA-A67E-4C0690F59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C675EA-0EF8-4080-BF54-61801A18DA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271AF7-CD45-4052-A0D1-B39E8644DD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CE9E9-1AFF-4EBE-917B-E6CC537DB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36DF-86EF-44A5-A1A8-6F4BC4296F36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B9BE9E-16A0-437D-9947-9AAFD1F6E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319FB6-DDBA-42BA-8E51-7F9717589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B780-3B35-40BF-B4D9-FC5D506DC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1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98EA9B-6FA5-4C36-82D6-E50E4C93A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4741F0-3481-4F2B-A5A0-12D27A97C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9108C-5BA5-407F-A70B-5FA19D67F7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536DF-86EF-44A5-A1A8-6F4BC4296F36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88EFA-72F3-45C0-9831-915C3DE44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07BF2-95BD-4F06-B7C1-A52197F469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0B780-3B35-40BF-B4D9-FC5D506DC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3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3678A9-2293-4693-A1CB-DF431D6F2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en-US" sz="5400"/>
              <a:t>A possible treatment for breast cancer using adenovirus modified with the Nur77 gene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03A22F-8522-44A4-802E-9CA966F3B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1"/>
                </a:solidFill>
              </a:rPr>
              <a:t>A proposal by Evan Korade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010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36ECC-6C07-4B62-9B69-446EBCA3D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800"/>
              <a:t>Gene isolation - PCR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53AF4-2B44-48B5-BFA4-8306EC0F2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n-US" sz="2000" dirty="0"/>
              <a:t>Primers will be ordered from Thermo-Fisher with the following sequences</a:t>
            </a:r>
          </a:p>
          <a:p>
            <a:pPr lvl="1"/>
            <a:r>
              <a:rPr lang="en-US" sz="2000" dirty="0"/>
              <a:t>3’ – 5’: GAGCCCCAGTGCAGGAG</a:t>
            </a:r>
          </a:p>
          <a:p>
            <a:pPr lvl="1"/>
            <a:r>
              <a:rPr lang="en-US" sz="2000" dirty="0"/>
              <a:t>5’ – 3’: GACACATTGTCTTTCTGA</a:t>
            </a:r>
            <a:endParaRPr lang="en-US" sz="2000" dirty="0">
              <a:highlight>
                <a:srgbClr val="00FF00"/>
              </a:highlight>
            </a:endParaRPr>
          </a:p>
          <a:p>
            <a:endParaRPr lang="en-US" sz="2000" dirty="0"/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6E971C1F-0DCF-412E-8C3A-0BC9FC8D6E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763" y="1699926"/>
            <a:ext cx="6250769" cy="329728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A57A32F-2D52-4737-8C0C-B2A23E3DA5E3}"/>
              </a:ext>
            </a:extLst>
          </p:cNvPr>
          <p:cNvSpPr/>
          <p:nvPr/>
        </p:nvSpPr>
        <p:spPr>
          <a:xfrm>
            <a:off x="5286375" y="1685925"/>
            <a:ext cx="1304925" cy="33718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E9A73A-329F-40F5-A1F3-A21503884B98}"/>
              </a:ext>
            </a:extLst>
          </p:cNvPr>
          <p:cNvSpPr txBox="1"/>
          <p:nvPr/>
        </p:nvSpPr>
        <p:spPr>
          <a:xfrm>
            <a:off x="8943034" y="6442907"/>
            <a:ext cx="3248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Diagram derived from khan academy</a:t>
            </a:r>
          </a:p>
        </p:txBody>
      </p:sp>
    </p:spTree>
    <p:extLst>
      <p:ext uri="{BB962C8B-B14F-4D97-AF65-F5344CB8AC3E}">
        <p14:creationId xmlns:p14="http://schemas.microsoft.com/office/powerpoint/2010/main" val="8031455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36ECC-6C07-4B62-9B69-446EBCA3D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800" dirty="0"/>
              <a:t>Plasmid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53AF4-2B44-48B5-BFA4-8306EC0F2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n-US" sz="2000" dirty="0"/>
              <a:t>The first step is the addition of the first 23 amino acids of </a:t>
            </a:r>
            <a:r>
              <a:rPr lang="en-US" sz="2000" dirty="0" err="1"/>
              <a:t>Cytocrhrome</a:t>
            </a:r>
            <a:r>
              <a:rPr lang="en-US" sz="2000" dirty="0"/>
              <a:t> Oxidase subunit 8</a:t>
            </a:r>
          </a:p>
          <a:p>
            <a:r>
              <a:rPr lang="en-US" sz="2000" dirty="0"/>
              <a:t>Done using T4 DNA ligase enzyme</a:t>
            </a:r>
          </a:p>
          <a:p>
            <a:endParaRPr lang="en-US" sz="2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8918C02-581B-4F8A-AC2D-65867A3CC263}"/>
              </a:ext>
            </a:extLst>
          </p:cNvPr>
          <p:cNvSpPr/>
          <p:nvPr/>
        </p:nvSpPr>
        <p:spPr>
          <a:xfrm>
            <a:off x="5208494" y="1768769"/>
            <a:ext cx="672353" cy="923365"/>
          </a:xfrm>
          <a:custGeom>
            <a:avLst/>
            <a:gdLst>
              <a:gd name="connsiteX0" fmla="*/ 0 w 672353"/>
              <a:gd name="connsiteY0" fmla="*/ 0 h 923365"/>
              <a:gd name="connsiteX1" fmla="*/ 672353 w 672353"/>
              <a:gd name="connsiteY1" fmla="*/ 8965 h 923365"/>
              <a:gd name="connsiteX2" fmla="*/ 672353 w 672353"/>
              <a:gd name="connsiteY2" fmla="*/ 681318 h 923365"/>
              <a:gd name="connsiteX3" fmla="*/ 331694 w 672353"/>
              <a:gd name="connsiteY3" fmla="*/ 923365 h 923365"/>
              <a:gd name="connsiteX4" fmla="*/ 8964 w 672353"/>
              <a:gd name="connsiteY4" fmla="*/ 708212 h 923365"/>
              <a:gd name="connsiteX5" fmla="*/ 0 w 672353"/>
              <a:gd name="connsiteY5" fmla="*/ 0 h 923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2353" h="923365">
                <a:moveTo>
                  <a:pt x="0" y="0"/>
                </a:moveTo>
                <a:lnTo>
                  <a:pt x="672353" y="8965"/>
                </a:lnTo>
                <a:lnTo>
                  <a:pt x="672353" y="681318"/>
                </a:lnTo>
                <a:lnTo>
                  <a:pt x="331694" y="923365"/>
                </a:lnTo>
                <a:lnTo>
                  <a:pt x="8964" y="70821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5905C3-103E-4AB3-9478-F98FC4DEDB03}"/>
              </a:ext>
            </a:extLst>
          </p:cNvPr>
          <p:cNvSpPr txBox="1"/>
          <p:nvPr/>
        </p:nvSpPr>
        <p:spPr>
          <a:xfrm>
            <a:off x="4867835" y="717176"/>
            <a:ext cx="688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COX8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C8CBEC-AD1F-4DBB-BE28-9A25A002FA97}"/>
              </a:ext>
            </a:extLst>
          </p:cNvPr>
          <p:cNvSpPr txBox="1"/>
          <p:nvPr/>
        </p:nvSpPr>
        <p:spPr>
          <a:xfrm>
            <a:off x="5880847" y="779929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Nur77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8C2573A-267C-4FEE-A93C-65CBB1C43C19}"/>
              </a:ext>
            </a:extLst>
          </p:cNvPr>
          <p:cNvCxnSpPr/>
          <p:nvPr/>
        </p:nvCxnSpPr>
        <p:spPr>
          <a:xfrm>
            <a:off x="5297764" y="1242973"/>
            <a:ext cx="152777" cy="525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8E80713-A59C-4B52-ADB2-35E9B1CFDB25}"/>
              </a:ext>
            </a:extLst>
          </p:cNvPr>
          <p:cNvCxnSpPr/>
          <p:nvPr/>
        </p:nvCxnSpPr>
        <p:spPr>
          <a:xfrm flipH="1">
            <a:off x="5701553" y="1246094"/>
            <a:ext cx="331694" cy="522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E91008A-0EA3-4963-A981-7383EC3ADC62}"/>
              </a:ext>
            </a:extLst>
          </p:cNvPr>
          <p:cNvCxnSpPr/>
          <p:nvPr/>
        </p:nvCxnSpPr>
        <p:spPr>
          <a:xfrm>
            <a:off x="5208494" y="2026024"/>
            <a:ext cx="6723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7316BC5-672B-486A-B66B-AD1E58BCF9DF}"/>
              </a:ext>
            </a:extLst>
          </p:cNvPr>
          <p:cNvCxnSpPr/>
          <p:nvPr/>
        </p:nvCxnSpPr>
        <p:spPr>
          <a:xfrm>
            <a:off x="6338047" y="2079812"/>
            <a:ext cx="2133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>
            <a:extLst>
              <a:ext uri="{FF2B5EF4-FFF2-40B4-BE49-F238E27FC236}">
                <a16:creationId xmlns:a16="http://schemas.microsoft.com/office/drawing/2014/main" id="{BE9A884C-FA09-42FE-8EC9-936B8301E347}"/>
              </a:ext>
            </a:extLst>
          </p:cNvPr>
          <p:cNvSpPr/>
          <p:nvPr/>
        </p:nvSpPr>
        <p:spPr>
          <a:xfrm rot="16481289">
            <a:off x="6682587" y="2154009"/>
            <a:ext cx="1444519" cy="131156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5BBDEF4-44A8-4C07-A530-9B4781C2F988}"/>
              </a:ext>
            </a:extLst>
          </p:cNvPr>
          <p:cNvSpPr txBox="1"/>
          <p:nvPr/>
        </p:nvSpPr>
        <p:spPr>
          <a:xfrm>
            <a:off x="6435045" y="2958353"/>
            <a:ext cx="1470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T4 DNA ligase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83DE487-ADDE-4769-B1EE-8D7A71A34D51}"/>
              </a:ext>
            </a:extLst>
          </p:cNvPr>
          <p:cNvSpPr/>
          <p:nvPr/>
        </p:nvSpPr>
        <p:spPr>
          <a:xfrm>
            <a:off x="8713177" y="1768769"/>
            <a:ext cx="672353" cy="923365"/>
          </a:xfrm>
          <a:custGeom>
            <a:avLst/>
            <a:gdLst>
              <a:gd name="connsiteX0" fmla="*/ 0 w 672353"/>
              <a:gd name="connsiteY0" fmla="*/ 0 h 923365"/>
              <a:gd name="connsiteX1" fmla="*/ 672353 w 672353"/>
              <a:gd name="connsiteY1" fmla="*/ 8965 h 923365"/>
              <a:gd name="connsiteX2" fmla="*/ 672353 w 672353"/>
              <a:gd name="connsiteY2" fmla="*/ 681318 h 923365"/>
              <a:gd name="connsiteX3" fmla="*/ 331694 w 672353"/>
              <a:gd name="connsiteY3" fmla="*/ 923365 h 923365"/>
              <a:gd name="connsiteX4" fmla="*/ 8964 w 672353"/>
              <a:gd name="connsiteY4" fmla="*/ 708212 h 923365"/>
              <a:gd name="connsiteX5" fmla="*/ 0 w 672353"/>
              <a:gd name="connsiteY5" fmla="*/ 0 h 923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2353" h="923365">
                <a:moveTo>
                  <a:pt x="0" y="0"/>
                </a:moveTo>
                <a:lnTo>
                  <a:pt x="672353" y="8965"/>
                </a:lnTo>
                <a:lnTo>
                  <a:pt x="672353" y="681318"/>
                </a:lnTo>
                <a:lnTo>
                  <a:pt x="331694" y="923365"/>
                </a:lnTo>
                <a:lnTo>
                  <a:pt x="8964" y="70821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E4338EA-3832-4C37-9CDA-D47D740840CB}"/>
              </a:ext>
            </a:extLst>
          </p:cNvPr>
          <p:cNvCxnSpPr/>
          <p:nvPr/>
        </p:nvCxnSpPr>
        <p:spPr>
          <a:xfrm>
            <a:off x="8713177" y="2036349"/>
            <a:ext cx="6723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1555C17-28CB-4A26-932C-772B25C718E2}"/>
              </a:ext>
            </a:extLst>
          </p:cNvPr>
          <p:cNvSpPr txBox="1"/>
          <p:nvPr/>
        </p:nvSpPr>
        <p:spPr>
          <a:xfrm>
            <a:off x="8471647" y="2809791"/>
            <a:ext cx="1273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Nur77COX8</a:t>
            </a:r>
          </a:p>
        </p:txBody>
      </p:sp>
    </p:spTree>
    <p:extLst>
      <p:ext uri="{BB962C8B-B14F-4D97-AF65-F5344CB8AC3E}">
        <p14:creationId xmlns:p14="http://schemas.microsoft.com/office/powerpoint/2010/main" val="482118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36ECC-6C07-4B62-9B69-446EBCA3D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800" dirty="0"/>
              <a:t>Plasmid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53AF4-2B44-48B5-BFA4-8306EC0F2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n-US" sz="2000" dirty="0" err="1"/>
              <a:t>BamHI</a:t>
            </a:r>
            <a:r>
              <a:rPr lang="en-US" sz="2000" dirty="0"/>
              <a:t> ITRs need to be ligated onto the end of the sequence</a:t>
            </a:r>
          </a:p>
          <a:p>
            <a:r>
              <a:rPr lang="en-US" sz="2000" dirty="0"/>
              <a:t>Provides binding site for attachment into the gene</a:t>
            </a:r>
          </a:p>
          <a:p>
            <a:endParaRPr lang="en-US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7ABAE6-4424-4CB0-9752-94398592BAFA}"/>
              </a:ext>
            </a:extLst>
          </p:cNvPr>
          <p:cNvSpPr/>
          <p:nvPr/>
        </p:nvSpPr>
        <p:spPr>
          <a:xfrm>
            <a:off x="5369859" y="1335741"/>
            <a:ext cx="726141" cy="2151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6FC3B2-1694-4CF3-866E-978BB6285133}"/>
              </a:ext>
            </a:extLst>
          </p:cNvPr>
          <p:cNvSpPr/>
          <p:nvPr/>
        </p:nvSpPr>
        <p:spPr>
          <a:xfrm>
            <a:off x="5393482" y="3213847"/>
            <a:ext cx="726141" cy="2151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A5D355-F735-4DDF-BA69-DEBF440857CA}"/>
              </a:ext>
            </a:extLst>
          </p:cNvPr>
          <p:cNvSpPr/>
          <p:nvPr/>
        </p:nvSpPr>
        <p:spPr>
          <a:xfrm>
            <a:off x="10233213" y="3227294"/>
            <a:ext cx="726141" cy="2151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AED8FA-13E5-416D-9FF4-F846E1F57ECC}"/>
              </a:ext>
            </a:extLst>
          </p:cNvPr>
          <p:cNvSpPr/>
          <p:nvPr/>
        </p:nvSpPr>
        <p:spPr>
          <a:xfrm>
            <a:off x="6459070" y="3213847"/>
            <a:ext cx="3411071" cy="2151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58624E54-E983-4F32-99B3-A78DB193533D}"/>
              </a:ext>
            </a:extLst>
          </p:cNvPr>
          <p:cNvCxnSpPr>
            <a:cxnSpLocks/>
          </p:cNvCxnSpPr>
          <p:nvPr/>
        </p:nvCxnSpPr>
        <p:spPr>
          <a:xfrm rot="16200000" flipV="1">
            <a:off x="5580527" y="1317005"/>
            <a:ext cx="304802" cy="25262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31EE081E-E3E8-41B1-A6DC-3D8C2EF7AE21}"/>
              </a:ext>
            </a:extLst>
          </p:cNvPr>
          <p:cNvCxnSpPr>
            <a:cxnSpLocks/>
          </p:cNvCxnSpPr>
          <p:nvPr/>
        </p:nvCxnSpPr>
        <p:spPr>
          <a:xfrm rot="16200000" flipV="1">
            <a:off x="5604150" y="3217519"/>
            <a:ext cx="304802" cy="25262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EF2F9DCD-3117-4C62-B253-58B2C4876FF5}"/>
              </a:ext>
            </a:extLst>
          </p:cNvPr>
          <p:cNvCxnSpPr>
            <a:cxnSpLocks/>
          </p:cNvCxnSpPr>
          <p:nvPr/>
        </p:nvCxnSpPr>
        <p:spPr>
          <a:xfrm rot="16200000" flipV="1">
            <a:off x="10443881" y="3226485"/>
            <a:ext cx="304802" cy="25262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6A5DBC1-C6DC-4F81-9E60-676940F573A1}"/>
              </a:ext>
            </a:extLst>
          </p:cNvPr>
          <p:cNvSpPr txBox="1"/>
          <p:nvPr/>
        </p:nvSpPr>
        <p:spPr>
          <a:xfrm>
            <a:off x="7321123" y="3442447"/>
            <a:ext cx="1273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Nur77COX8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27A9196-CA84-4EC0-955C-437589FB6CCF}"/>
              </a:ext>
            </a:extLst>
          </p:cNvPr>
          <p:cNvSpPr txBox="1"/>
          <p:nvPr/>
        </p:nvSpPr>
        <p:spPr>
          <a:xfrm>
            <a:off x="5303458" y="1550894"/>
            <a:ext cx="1272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BamHI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</a:rPr>
              <a:t>binding site</a:t>
            </a: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F1435D92-F1F5-4DE0-B16B-175A7212A513}"/>
              </a:ext>
            </a:extLst>
          </p:cNvPr>
          <p:cNvSpPr/>
          <p:nvPr/>
        </p:nvSpPr>
        <p:spPr>
          <a:xfrm>
            <a:off x="7799294" y="3998259"/>
            <a:ext cx="268941" cy="7530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8FC1915-3CCA-469E-8FFF-48474A7E5FAC}"/>
              </a:ext>
            </a:extLst>
          </p:cNvPr>
          <p:cNvSpPr/>
          <p:nvPr/>
        </p:nvSpPr>
        <p:spPr>
          <a:xfrm>
            <a:off x="6459069" y="5024717"/>
            <a:ext cx="3411071" cy="2151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88C2FF9-005B-4E39-A04D-FC09086DCB26}"/>
              </a:ext>
            </a:extLst>
          </p:cNvPr>
          <p:cNvSpPr/>
          <p:nvPr/>
        </p:nvSpPr>
        <p:spPr>
          <a:xfrm>
            <a:off x="9870142" y="5024716"/>
            <a:ext cx="726141" cy="2151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B979E66-5B19-408A-848D-8C30DBA0AACC}"/>
              </a:ext>
            </a:extLst>
          </p:cNvPr>
          <p:cNvSpPr/>
          <p:nvPr/>
        </p:nvSpPr>
        <p:spPr>
          <a:xfrm>
            <a:off x="5732928" y="5024716"/>
            <a:ext cx="726141" cy="2151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02D2A514-E857-48B5-8A56-879AB12A616C}"/>
              </a:ext>
            </a:extLst>
          </p:cNvPr>
          <p:cNvCxnSpPr>
            <a:cxnSpLocks/>
          </p:cNvCxnSpPr>
          <p:nvPr/>
        </p:nvCxnSpPr>
        <p:spPr>
          <a:xfrm rot="16200000" flipV="1">
            <a:off x="5913472" y="5005980"/>
            <a:ext cx="304802" cy="25262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78E7A055-7827-4353-8E6C-9179C8B07C00}"/>
              </a:ext>
            </a:extLst>
          </p:cNvPr>
          <p:cNvCxnSpPr>
            <a:cxnSpLocks/>
          </p:cNvCxnSpPr>
          <p:nvPr/>
        </p:nvCxnSpPr>
        <p:spPr>
          <a:xfrm rot="16200000" flipV="1">
            <a:off x="10068377" y="5001499"/>
            <a:ext cx="304802" cy="25262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eft Brace 32">
            <a:extLst>
              <a:ext uri="{FF2B5EF4-FFF2-40B4-BE49-F238E27FC236}">
                <a16:creationId xmlns:a16="http://schemas.microsoft.com/office/drawing/2014/main" id="{51BA4447-4A75-48E6-B192-B32F9208DCF9}"/>
              </a:ext>
            </a:extLst>
          </p:cNvPr>
          <p:cNvSpPr/>
          <p:nvPr/>
        </p:nvSpPr>
        <p:spPr>
          <a:xfrm rot="20517074">
            <a:off x="6162605" y="957579"/>
            <a:ext cx="352491" cy="5752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4DD4BD-21CD-4260-AAFA-0370BEE17825}"/>
              </a:ext>
            </a:extLst>
          </p:cNvPr>
          <p:cNvSpPr txBox="1"/>
          <p:nvPr/>
        </p:nvSpPr>
        <p:spPr>
          <a:xfrm>
            <a:off x="6462407" y="796986"/>
            <a:ext cx="94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GGATCC</a:t>
            </a:r>
          </a:p>
          <a:p>
            <a:r>
              <a:rPr lang="en-US" dirty="0">
                <a:solidFill>
                  <a:schemeClr val="bg1"/>
                </a:solidFill>
              </a:rPr>
              <a:t>CCTAGG</a:t>
            </a:r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82EACA44-C08B-4F76-8C3E-7625D57F87EC}"/>
              </a:ext>
            </a:extLst>
          </p:cNvPr>
          <p:cNvCxnSpPr/>
          <p:nvPr/>
        </p:nvCxnSpPr>
        <p:spPr>
          <a:xfrm rot="16200000" flipH="1">
            <a:off x="6545356" y="888626"/>
            <a:ext cx="786652" cy="44823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A1F3F-A51E-473A-A586-F10D786C12DA}"/>
              </a:ext>
            </a:extLst>
          </p:cNvPr>
          <p:cNvSpPr txBox="1"/>
          <p:nvPr/>
        </p:nvSpPr>
        <p:spPr>
          <a:xfrm>
            <a:off x="8068235" y="4161188"/>
            <a:ext cx="1470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T4 DNA ligase</a:t>
            </a:r>
          </a:p>
        </p:txBody>
      </p:sp>
    </p:spTree>
    <p:extLst>
      <p:ext uri="{BB962C8B-B14F-4D97-AF65-F5344CB8AC3E}">
        <p14:creationId xmlns:p14="http://schemas.microsoft.com/office/powerpoint/2010/main" val="2121030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36ECC-6C07-4B62-9B69-446EBCA3D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800" dirty="0"/>
              <a:t>Plasmid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53AF4-2B44-48B5-BFA4-8306EC0F2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n-US" sz="2000" dirty="0" err="1"/>
              <a:t>BamHI</a:t>
            </a:r>
            <a:r>
              <a:rPr lang="en-US" sz="2000" dirty="0"/>
              <a:t>, the </a:t>
            </a:r>
            <a:r>
              <a:rPr lang="en-US" sz="2000" dirty="0" err="1"/>
              <a:t>pShuttle</a:t>
            </a:r>
            <a:r>
              <a:rPr lang="en-US" sz="2000" dirty="0"/>
              <a:t>-CMV plasmid, and the Nur77 gene are combined in a solution</a:t>
            </a:r>
          </a:p>
          <a:p>
            <a:r>
              <a:rPr lang="en-US" sz="2000" dirty="0" err="1"/>
              <a:t>BamHI</a:t>
            </a:r>
            <a:r>
              <a:rPr lang="en-US" sz="2000" dirty="0"/>
              <a:t> is rendered ineffective, then T4 DNA ligases is added to form the final product</a:t>
            </a:r>
          </a:p>
          <a:p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A7F580-571E-4E44-B9D8-AAD94AA933D4}"/>
              </a:ext>
            </a:extLst>
          </p:cNvPr>
          <p:cNvSpPr/>
          <p:nvPr/>
        </p:nvSpPr>
        <p:spPr>
          <a:xfrm>
            <a:off x="5630239" y="838200"/>
            <a:ext cx="3411071" cy="2151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EFE098-04F2-44DD-90CF-6C28EB07218B}"/>
              </a:ext>
            </a:extLst>
          </p:cNvPr>
          <p:cNvSpPr/>
          <p:nvPr/>
        </p:nvSpPr>
        <p:spPr>
          <a:xfrm>
            <a:off x="4904098" y="844919"/>
            <a:ext cx="726141" cy="2151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6324F422-C139-472B-933F-A89E7949E8BC}"/>
              </a:ext>
            </a:extLst>
          </p:cNvPr>
          <p:cNvCxnSpPr>
            <a:cxnSpLocks/>
          </p:cNvCxnSpPr>
          <p:nvPr/>
        </p:nvCxnSpPr>
        <p:spPr>
          <a:xfrm rot="16200000" flipV="1">
            <a:off x="5106836" y="835371"/>
            <a:ext cx="304802" cy="25262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2331BE17-9757-478D-973C-53C344B0EC27}"/>
              </a:ext>
            </a:extLst>
          </p:cNvPr>
          <p:cNvSpPr/>
          <p:nvPr/>
        </p:nvSpPr>
        <p:spPr>
          <a:xfrm>
            <a:off x="9041310" y="844919"/>
            <a:ext cx="726141" cy="2151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EA83AD35-4E3C-4EA9-9933-814328C2A0D5}"/>
              </a:ext>
            </a:extLst>
          </p:cNvPr>
          <p:cNvCxnSpPr>
            <a:cxnSpLocks/>
          </p:cNvCxnSpPr>
          <p:nvPr/>
        </p:nvCxnSpPr>
        <p:spPr>
          <a:xfrm rot="16200000" flipV="1">
            <a:off x="9251978" y="826184"/>
            <a:ext cx="304802" cy="25262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F3CECD6E-123A-4083-9566-56AF1FDE048B}"/>
              </a:ext>
            </a:extLst>
          </p:cNvPr>
          <p:cNvSpPr/>
          <p:nvPr/>
        </p:nvSpPr>
        <p:spPr>
          <a:xfrm>
            <a:off x="10094258" y="1183342"/>
            <a:ext cx="1559859" cy="145470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BFE5666-510A-4D75-83C2-6314FA5931AA}"/>
              </a:ext>
            </a:extLst>
          </p:cNvPr>
          <p:cNvSpPr/>
          <p:nvPr/>
        </p:nvSpPr>
        <p:spPr>
          <a:xfrm>
            <a:off x="10286999" y="1367118"/>
            <a:ext cx="1174376" cy="108714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8533D6D0-EA7A-4DE3-9B05-B7FCA9A1042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0137720" y="2081173"/>
            <a:ext cx="177536" cy="12102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0FFD5E4-28D2-44A0-BD8E-8B057B17CEA6}"/>
              </a:ext>
            </a:extLst>
          </p:cNvPr>
          <p:cNvCxnSpPr/>
          <p:nvPr/>
        </p:nvCxnSpPr>
        <p:spPr>
          <a:xfrm flipH="1">
            <a:off x="10094258" y="1910692"/>
            <a:ext cx="192741" cy="142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F690453-71CC-43A0-9996-0A641C501F92}"/>
              </a:ext>
            </a:extLst>
          </p:cNvPr>
          <p:cNvCxnSpPr>
            <a:cxnSpLocks/>
          </p:cNvCxnSpPr>
          <p:nvPr/>
        </p:nvCxnSpPr>
        <p:spPr>
          <a:xfrm flipH="1">
            <a:off x="10271737" y="2212410"/>
            <a:ext cx="136288" cy="129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54B8BBFE-235E-417F-95F9-BDE7C16680B4}"/>
              </a:ext>
            </a:extLst>
          </p:cNvPr>
          <p:cNvSpPr txBox="1"/>
          <p:nvPr/>
        </p:nvSpPr>
        <p:spPr>
          <a:xfrm>
            <a:off x="10125456" y="2613759"/>
            <a:ext cx="1497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pShuttle</a:t>
            </a:r>
            <a:r>
              <a:rPr lang="en-US" dirty="0">
                <a:solidFill>
                  <a:schemeClr val="bg1"/>
                </a:solidFill>
              </a:rPr>
              <a:t>-CMV</a:t>
            </a: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F6F1CCCB-4704-43E7-A793-19D28CAB366B}"/>
              </a:ext>
            </a:extLst>
          </p:cNvPr>
          <p:cNvSpPr/>
          <p:nvPr/>
        </p:nvSpPr>
        <p:spPr>
          <a:xfrm rot="8260692">
            <a:off x="7674225" y="2045574"/>
            <a:ext cx="2084451" cy="4886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D783264-FD6C-4DC5-9509-39BEC30CE8AE}"/>
              </a:ext>
            </a:extLst>
          </p:cNvPr>
          <p:cNvSpPr txBox="1"/>
          <p:nvPr/>
        </p:nvSpPr>
        <p:spPr>
          <a:xfrm rot="19058281">
            <a:off x="8092514" y="1908630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BamHI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6BC3AC8-AFF3-4C92-82C2-F2DE6B399E17}"/>
              </a:ext>
            </a:extLst>
          </p:cNvPr>
          <p:cNvSpPr/>
          <p:nvPr/>
        </p:nvSpPr>
        <p:spPr>
          <a:xfrm>
            <a:off x="4901857" y="2454267"/>
            <a:ext cx="1559859" cy="145470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225736B-84CE-4256-A38C-AE2F3B5136C7}"/>
              </a:ext>
            </a:extLst>
          </p:cNvPr>
          <p:cNvSpPr/>
          <p:nvPr/>
        </p:nvSpPr>
        <p:spPr>
          <a:xfrm>
            <a:off x="5094598" y="2647008"/>
            <a:ext cx="1174376" cy="108714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17F7F37-E310-42CA-B422-783D37AB11B2}"/>
              </a:ext>
            </a:extLst>
          </p:cNvPr>
          <p:cNvSpPr/>
          <p:nvPr/>
        </p:nvSpPr>
        <p:spPr>
          <a:xfrm rot="7818838">
            <a:off x="5031142" y="3522590"/>
            <a:ext cx="458410" cy="4102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995685A-679A-401B-8093-DD0ABEA96D5B}"/>
              </a:ext>
            </a:extLst>
          </p:cNvPr>
          <p:cNvSpPr/>
          <p:nvPr/>
        </p:nvSpPr>
        <p:spPr>
          <a:xfrm>
            <a:off x="5056094" y="3424518"/>
            <a:ext cx="224118" cy="268941"/>
          </a:xfrm>
          <a:custGeom>
            <a:avLst/>
            <a:gdLst>
              <a:gd name="connsiteX0" fmla="*/ 0 w 224118"/>
              <a:gd name="connsiteY0" fmla="*/ 179294 h 268941"/>
              <a:gd name="connsiteX1" fmla="*/ 71718 w 224118"/>
              <a:gd name="connsiteY1" fmla="*/ 259976 h 268941"/>
              <a:gd name="connsiteX2" fmla="*/ 98612 w 224118"/>
              <a:gd name="connsiteY2" fmla="*/ 197223 h 268941"/>
              <a:gd name="connsiteX3" fmla="*/ 197224 w 224118"/>
              <a:gd name="connsiteY3" fmla="*/ 268941 h 268941"/>
              <a:gd name="connsiteX4" fmla="*/ 224118 w 224118"/>
              <a:gd name="connsiteY4" fmla="*/ 197223 h 268941"/>
              <a:gd name="connsiteX5" fmla="*/ 125506 w 224118"/>
              <a:gd name="connsiteY5" fmla="*/ 71717 h 268941"/>
              <a:gd name="connsiteX6" fmla="*/ 98612 w 224118"/>
              <a:gd name="connsiteY6" fmla="*/ 0 h 268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118" h="268941">
                <a:moveTo>
                  <a:pt x="0" y="179294"/>
                </a:moveTo>
                <a:lnTo>
                  <a:pt x="71718" y="259976"/>
                </a:lnTo>
                <a:lnTo>
                  <a:pt x="98612" y="197223"/>
                </a:lnTo>
                <a:lnTo>
                  <a:pt x="197224" y="268941"/>
                </a:lnTo>
                <a:lnTo>
                  <a:pt x="224118" y="197223"/>
                </a:lnTo>
                <a:lnTo>
                  <a:pt x="125506" y="71717"/>
                </a:lnTo>
                <a:lnTo>
                  <a:pt x="9861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1BC3FA0-122B-4613-9849-9446F3E11510}"/>
              </a:ext>
            </a:extLst>
          </p:cNvPr>
          <p:cNvSpPr/>
          <p:nvPr/>
        </p:nvSpPr>
        <p:spPr>
          <a:xfrm>
            <a:off x="5262282" y="3720353"/>
            <a:ext cx="367553" cy="143435"/>
          </a:xfrm>
          <a:custGeom>
            <a:avLst/>
            <a:gdLst>
              <a:gd name="connsiteX0" fmla="*/ 143436 w 367553"/>
              <a:gd name="connsiteY0" fmla="*/ 143435 h 143435"/>
              <a:gd name="connsiteX1" fmla="*/ 0 w 367553"/>
              <a:gd name="connsiteY1" fmla="*/ 98612 h 143435"/>
              <a:gd name="connsiteX2" fmla="*/ 53789 w 367553"/>
              <a:gd name="connsiteY2" fmla="*/ 35859 h 143435"/>
              <a:gd name="connsiteX3" fmla="*/ 161365 w 367553"/>
              <a:gd name="connsiteY3" fmla="*/ 44823 h 143435"/>
              <a:gd name="connsiteX4" fmla="*/ 233083 w 367553"/>
              <a:gd name="connsiteY4" fmla="*/ 0 h 143435"/>
              <a:gd name="connsiteX5" fmla="*/ 367553 w 367553"/>
              <a:gd name="connsiteY5" fmla="*/ 26894 h 143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7553" h="143435">
                <a:moveTo>
                  <a:pt x="143436" y="143435"/>
                </a:moveTo>
                <a:lnTo>
                  <a:pt x="0" y="98612"/>
                </a:lnTo>
                <a:lnTo>
                  <a:pt x="53789" y="35859"/>
                </a:lnTo>
                <a:lnTo>
                  <a:pt x="161365" y="44823"/>
                </a:lnTo>
                <a:lnTo>
                  <a:pt x="233083" y="0"/>
                </a:lnTo>
                <a:lnTo>
                  <a:pt x="367553" y="2689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4315232-2C31-400B-BEBF-F7C0A9727B92}"/>
              </a:ext>
            </a:extLst>
          </p:cNvPr>
          <p:cNvSpPr/>
          <p:nvPr/>
        </p:nvSpPr>
        <p:spPr>
          <a:xfrm>
            <a:off x="5505152" y="4245586"/>
            <a:ext cx="3411071" cy="2151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B5962F2-C5E2-4484-8F42-F09D41B7CC55}"/>
              </a:ext>
            </a:extLst>
          </p:cNvPr>
          <p:cNvSpPr/>
          <p:nvPr/>
        </p:nvSpPr>
        <p:spPr>
          <a:xfrm>
            <a:off x="4777787" y="4245586"/>
            <a:ext cx="726141" cy="2151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394EAA7-301E-49B3-8EC1-3C24BA55D20D}"/>
              </a:ext>
            </a:extLst>
          </p:cNvPr>
          <p:cNvSpPr/>
          <p:nvPr/>
        </p:nvSpPr>
        <p:spPr>
          <a:xfrm>
            <a:off x="8925396" y="4250069"/>
            <a:ext cx="726141" cy="2151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15B830F4-99F9-45DF-B09C-1FF1B228956C}"/>
              </a:ext>
            </a:extLst>
          </p:cNvPr>
          <p:cNvCxnSpPr>
            <a:cxnSpLocks/>
          </p:cNvCxnSpPr>
          <p:nvPr/>
        </p:nvCxnSpPr>
        <p:spPr>
          <a:xfrm rot="16200000" flipV="1">
            <a:off x="9122215" y="4219542"/>
            <a:ext cx="304802" cy="25262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92E9C052-A708-4AAA-885E-8A70B866B0CA}"/>
              </a:ext>
            </a:extLst>
          </p:cNvPr>
          <p:cNvCxnSpPr>
            <a:cxnSpLocks/>
          </p:cNvCxnSpPr>
          <p:nvPr/>
        </p:nvCxnSpPr>
        <p:spPr>
          <a:xfrm rot="16200000" flipV="1">
            <a:off x="4983569" y="4235599"/>
            <a:ext cx="304802" cy="25262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93475B8-A63D-4C71-9D53-2E4CCD9DC550}"/>
              </a:ext>
            </a:extLst>
          </p:cNvPr>
          <p:cNvSpPr/>
          <p:nvPr/>
        </p:nvSpPr>
        <p:spPr>
          <a:xfrm>
            <a:off x="4733365" y="4168588"/>
            <a:ext cx="519953" cy="421341"/>
          </a:xfrm>
          <a:custGeom>
            <a:avLst/>
            <a:gdLst>
              <a:gd name="connsiteX0" fmla="*/ 0 w 519953"/>
              <a:gd name="connsiteY0" fmla="*/ 0 h 421341"/>
              <a:gd name="connsiteX1" fmla="*/ 0 w 519953"/>
              <a:gd name="connsiteY1" fmla="*/ 0 h 421341"/>
              <a:gd name="connsiteX2" fmla="*/ 80682 w 519953"/>
              <a:gd name="connsiteY2" fmla="*/ 8965 h 421341"/>
              <a:gd name="connsiteX3" fmla="*/ 107576 w 519953"/>
              <a:gd name="connsiteY3" fmla="*/ 17930 h 421341"/>
              <a:gd name="connsiteX4" fmla="*/ 277906 w 519953"/>
              <a:gd name="connsiteY4" fmla="*/ 8965 h 421341"/>
              <a:gd name="connsiteX5" fmla="*/ 277906 w 519953"/>
              <a:gd name="connsiteY5" fmla="*/ 206188 h 421341"/>
              <a:gd name="connsiteX6" fmla="*/ 519953 w 519953"/>
              <a:gd name="connsiteY6" fmla="*/ 206188 h 421341"/>
              <a:gd name="connsiteX7" fmla="*/ 519953 w 519953"/>
              <a:gd name="connsiteY7" fmla="*/ 421341 h 421341"/>
              <a:gd name="connsiteX8" fmla="*/ 53788 w 519953"/>
              <a:gd name="connsiteY8" fmla="*/ 412377 h 421341"/>
              <a:gd name="connsiteX9" fmla="*/ 8964 w 519953"/>
              <a:gd name="connsiteY9" fmla="*/ 331694 h 421341"/>
              <a:gd name="connsiteX10" fmla="*/ 0 w 519953"/>
              <a:gd name="connsiteY10" fmla="*/ 0 h 421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9953" h="421341">
                <a:moveTo>
                  <a:pt x="0" y="0"/>
                </a:moveTo>
                <a:lnTo>
                  <a:pt x="0" y="0"/>
                </a:lnTo>
                <a:cubicBezTo>
                  <a:pt x="26894" y="2988"/>
                  <a:pt x="53991" y="4516"/>
                  <a:pt x="80682" y="8965"/>
                </a:cubicBezTo>
                <a:cubicBezTo>
                  <a:pt x="90003" y="10519"/>
                  <a:pt x="98126" y="17930"/>
                  <a:pt x="107576" y="17930"/>
                </a:cubicBezTo>
                <a:cubicBezTo>
                  <a:pt x="164431" y="17930"/>
                  <a:pt x="221051" y="8965"/>
                  <a:pt x="277906" y="8965"/>
                </a:cubicBezTo>
                <a:lnTo>
                  <a:pt x="277906" y="206188"/>
                </a:lnTo>
                <a:lnTo>
                  <a:pt x="519953" y="206188"/>
                </a:lnTo>
                <a:lnTo>
                  <a:pt x="519953" y="421341"/>
                </a:lnTo>
                <a:lnTo>
                  <a:pt x="53788" y="412377"/>
                </a:lnTo>
                <a:lnTo>
                  <a:pt x="8964" y="331694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C3C662DC-C301-4F89-A324-56F4913AEEA4}"/>
              </a:ext>
            </a:extLst>
          </p:cNvPr>
          <p:cNvCxnSpPr>
            <a:cxnSpLocks/>
          </p:cNvCxnSpPr>
          <p:nvPr/>
        </p:nvCxnSpPr>
        <p:spPr>
          <a:xfrm rot="16200000" flipV="1">
            <a:off x="4980524" y="4252946"/>
            <a:ext cx="304802" cy="25262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2BF1200-F09B-4012-AA53-D77837C887EA}"/>
              </a:ext>
            </a:extLst>
          </p:cNvPr>
          <p:cNvSpPr/>
          <p:nvPr/>
        </p:nvSpPr>
        <p:spPr>
          <a:xfrm>
            <a:off x="9135035" y="4123765"/>
            <a:ext cx="797859" cy="448235"/>
          </a:xfrm>
          <a:custGeom>
            <a:avLst/>
            <a:gdLst>
              <a:gd name="connsiteX0" fmla="*/ 8965 w 797859"/>
              <a:gd name="connsiteY0" fmla="*/ 35859 h 448235"/>
              <a:gd name="connsiteX1" fmla="*/ 0 w 797859"/>
              <a:gd name="connsiteY1" fmla="*/ 251011 h 448235"/>
              <a:gd name="connsiteX2" fmla="*/ 259977 w 797859"/>
              <a:gd name="connsiteY2" fmla="*/ 268941 h 448235"/>
              <a:gd name="connsiteX3" fmla="*/ 259977 w 797859"/>
              <a:gd name="connsiteY3" fmla="*/ 448235 h 448235"/>
              <a:gd name="connsiteX4" fmla="*/ 797859 w 797859"/>
              <a:gd name="connsiteY4" fmla="*/ 394447 h 448235"/>
              <a:gd name="connsiteX5" fmla="*/ 636494 w 797859"/>
              <a:gd name="connsiteY5" fmla="*/ 0 h 448235"/>
              <a:gd name="connsiteX6" fmla="*/ 8965 w 797859"/>
              <a:gd name="connsiteY6" fmla="*/ 35859 h 44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7859" h="448235">
                <a:moveTo>
                  <a:pt x="8965" y="35859"/>
                </a:moveTo>
                <a:lnTo>
                  <a:pt x="0" y="251011"/>
                </a:lnTo>
                <a:lnTo>
                  <a:pt x="259977" y="268941"/>
                </a:lnTo>
                <a:lnTo>
                  <a:pt x="259977" y="448235"/>
                </a:lnTo>
                <a:lnTo>
                  <a:pt x="797859" y="394447"/>
                </a:lnTo>
                <a:lnTo>
                  <a:pt x="636494" y="0"/>
                </a:lnTo>
                <a:lnTo>
                  <a:pt x="8965" y="35859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9457BF17-5B44-4ED2-A802-32F0F80284BA}"/>
              </a:ext>
            </a:extLst>
          </p:cNvPr>
          <p:cNvCxnSpPr>
            <a:cxnSpLocks/>
          </p:cNvCxnSpPr>
          <p:nvPr/>
        </p:nvCxnSpPr>
        <p:spPr>
          <a:xfrm rot="16200000" flipV="1">
            <a:off x="9108945" y="4219533"/>
            <a:ext cx="304802" cy="25262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0974242A-CB1C-44A9-AE26-16231509D686}"/>
              </a:ext>
            </a:extLst>
          </p:cNvPr>
          <p:cNvSpPr/>
          <p:nvPr/>
        </p:nvSpPr>
        <p:spPr>
          <a:xfrm rot="1510624">
            <a:off x="5339635" y="4934484"/>
            <a:ext cx="2084451" cy="4886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F4D3A58B-0CAF-4E36-BB15-516BDBF65406}"/>
              </a:ext>
            </a:extLst>
          </p:cNvPr>
          <p:cNvSpPr/>
          <p:nvPr/>
        </p:nvSpPr>
        <p:spPr>
          <a:xfrm>
            <a:off x="7599739" y="4908617"/>
            <a:ext cx="1559859" cy="145470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FA47CE4B-2B58-4267-A19F-63ACA48A29E6}"/>
              </a:ext>
            </a:extLst>
          </p:cNvPr>
          <p:cNvSpPr/>
          <p:nvPr/>
        </p:nvSpPr>
        <p:spPr>
          <a:xfrm>
            <a:off x="10094258" y="4873968"/>
            <a:ext cx="1559859" cy="145470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432AFC1D-ED55-4353-B7B7-B2CC017F9357}"/>
              </a:ext>
            </a:extLst>
          </p:cNvPr>
          <p:cNvSpPr/>
          <p:nvPr/>
        </p:nvSpPr>
        <p:spPr>
          <a:xfrm>
            <a:off x="10286999" y="5057744"/>
            <a:ext cx="1174376" cy="108714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BABDC3FF-5A2A-455C-A5E9-64BD408DF242}"/>
              </a:ext>
            </a:extLst>
          </p:cNvPr>
          <p:cNvSpPr/>
          <p:nvPr/>
        </p:nvSpPr>
        <p:spPr>
          <a:xfrm>
            <a:off x="7792480" y="5109966"/>
            <a:ext cx="1174376" cy="108714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7A56D21-F181-4B6C-991F-9E7337E27C39}"/>
              </a:ext>
            </a:extLst>
          </p:cNvPr>
          <p:cNvSpPr/>
          <p:nvPr/>
        </p:nvSpPr>
        <p:spPr>
          <a:xfrm rot="2258671">
            <a:off x="10163645" y="5985961"/>
            <a:ext cx="525740" cy="17157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E142DA3-0BBD-4B11-903B-0EBF97476FAE}"/>
              </a:ext>
            </a:extLst>
          </p:cNvPr>
          <p:cNvSpPr txBox="1"/>
          <p:nvPr/>
        </p:nvSpPr>
        <p:spPr>
          <a:xfrm>
            <a:off x="9400928" y="5465162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14522CA-B4C3-4A24-8940-57FF0B8EB2F6}"/>
              </a:ext>
            </a:extLst>
          </p:cNvPr>
          <p:cNvSpPr txBox="1"/>
          <p:nvPr/>
        </p:nvSpPr>
        <p:spPr>
          <a:xfrm rot="1489845">
            <a:off x="5629835" y="5235388"/>
            <a:ext cx="1470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T4 DNA ligase</a:t>
            </a:r>
          </a:p>
        </p:txBody>
      </p:sp>
    </p:spTree>
    <p:extLst>
      <p:ext uri="{BB962C8B-B14F-4D97-AF65-F5344CB8AC3E}">
        <p14:creationId xmlns:p14="http://schemas.microsoft.com/office/powerpoint/2010/main" val="1367076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36ECC-6C07-4B62-9B69-446EBCA3D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800" dirty="0"/>
              <a:t>Virus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53AF4-2B44-48B5-BFA4-8306EC0F2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n-US" sz="2000" dirty="0"/>
              <a:t>E. Coli will be grown with the plasmid sample incorporated to grow viral samples</a:t>
            </a:r>
          </a:p>
          <a:p>
            <a:r>
              <a:rPr lang="en-US" sz="2000" dirty="0"/>
              <a:t>The virus will then be extracted using a viral filter</a:t>
            </a:r>
          </a:p>
          <a:p>
            <a:endParaRPr lang="en-US" sz="20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B6BBB5B-DF4F-4027-97CD-80A15922054E}"/>
              </a:ext>
            </a:extLst>
          </p:cNvPr>
          <p:cNvSpPr/>
          <p:nvPr/>
        </p:nvSpPr>
        <p:spPr>
          <a:xfrm>
            <a:off x="6606987" y="1586753"/>
            <a:ext cx="1174377" cy="105129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E. Coli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58E95BC-7C6F-44E9-A275-E032CE22DA08}"/>
              </a:ext>
            </a:extLst>
          </p:cNvPr>
          <p:cNvSpPr/>
          <p:nvPr/>
        </p:nvSpPr>
        <p:spPr>
          <a:xfrm>
            <a:off x="10031505" y="1586753"/>
            <a:ext cx="1174377" cy="105129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E. Coli with virus 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8FA01C62-A859-440E-A7CE-5BCFF48ECCED}"/>
              </a:ext>
            </a:extLst>
          </p:cNvPr>
          <p:cNvSpPr/>
          <p:nvPr/>
        </p:nvSpPr>
        <p:spPr>
          <a:xfrm>
            <a:off x="8238565" y="1981200"/>
            <a:ext cx="1174377" cy="249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5BA4E9-00C8-47DD-8C85-65D3BA672477}"/>
              </a:ext>
            </a:extLst>
          </p:cNvPr>
          <p:cNvSpPr txBox="1"/>
          <p:nvPr/>
        </p:nvSpPr>
        <p:spPr>
          <a:xfrm>
            <a:off x="8825753" y="2510776"/>
            <a:ext cx="580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Lyse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C1D7931-73ED-404B-B1DB-6228185BDEF7}"/>
              </a:ext>
            </a:extLst>
          </p:cNvPr>
          <p:cNvSpPr/>
          <p:nvPr/>
        </p:nvSpPr>
        <p:spPr>
          <a:xfrm>
            <a:off x="8014451" y="3299012"/>
            <a:ext cx="681314" cy="17212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D2D701D-B2FA-4AAE-ACFE-D06ECC36DF69}"/>
              </a:ext>
            </a:extLst>
          </p:cNvPr>
          <p:cNvSpPr/>
          <p:nvPr/>
        </p:nvSpPr>
        <p:spPr>
          <a:xfrm>
            <a:off x="8014451" y="4231341"/>
            <a:ext cx="681314" cy="1075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C572D3-7A2B-4035-8EC4-1BF6D6F4C5CA}"/>
              </a:ext>
            </a:extLst>
          </p:cNvPr>
          <p:cNvSpPr txBox="1"/>
          <p:nvPr/>
        </p:nvSpPr>
        <p:spPr>
          <a:xfrm>
            <a:off x="5540188" y="977153"/>
            <a:ext cx="164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Plasmid sample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18252B0-40AD-4B3B-8CD3-46133EA3185A}"/>
              </a:ext>
            </a:extLst>
          </p:cNvPr>
          <p:cNvSpPr txBox="1"/>
          <p:nvPr/>
        </p:nvSpPr>
        <p:spPr>
          <a:xfrm>
            <a:off x="7781364" y="5013049"/>
            <a:ext cx="110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Viral filter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4549D94-BA79-42D0-94BA-B12FF510E036}"/>
              </a:ext>
            </a:extLst>
          </p:cNvPr>
          <p:cNvCxnSpPr/>
          <p:nvPr/>
        </p:nvCxnSpPr>
        <p:spPr>
          <a:xfrm>
            <a:off x="6606987" y="1426922"/>
            <a:ext cx="394448" cy="374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rc 4">
            <a:extLst>
              <a:ext uri="{FF2B5EF4-FFF2-40B4-BE49-F238E27FC236}">
                <a16:creationId xmlns:a16="http://schemas.microsoft.com/office/drawing/2014/main" id="{6B506B98-8A09-4CCF-A9CC-C17663744E8B}"/>
              </a:ext>
            </a:extLst>
          </p:cNvPr>
          <p:cNvSpPr/>
          <p:nvPr/>
        </p:nvSpPr>
        <p:spPr>
          <a:xfrm rot="16200000">
            <a:off x="9201060" y="1547620"/>
            <a:ext cx="1203690" cy="2805955"/>
          </a:xfrm>
          <a:prstGeom prst="arc">
            <a:avLst>
              <a:gd name="adj1" fmla="val 16200000"/>
              <a:gd name="adj2" fmla="val 5211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AA10007-D391-4458-87FD-501B0B58D16E}"/>
              </a:ext>
            </a:extLst>
          </p:cNvPr>
          <p:cNvCxnSpPr>
            <a:cxnSpLocks/>
          </p:cNvCxnSpPr>
          <p:nvPr/>
        </p:nvCxnSpPr>
        <p:spPr>
          <a:xfrm flipV="1">
            <a:off x="8399927" y="2638043"/>
            <a:ext cx="0" cy="261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C105AF6-A9CC-4E16-B0CC-E79D36B2E8F7}"/>
              </a:ext>
            </a:extLst>
          </p:cNvPr>
          <p:cNvCxnSpPr>
            <a:endCxn id="5" idx="0"/>
          </p:cNvCxnSpPr>
          <p:nvPr/>
        </p:nvCxnSpPr>
        <p:spPr>
          <a:xfrm flipH="1">
            <a:off x="8399928" y="2788024"/>
            <a:ext cx="206190" cy="162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258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36ECC-6C07-4B62-9B69-446EBCA3D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800" dirty="0"/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53AF4-2B44-48B5-BFA4-8306EC0F2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n-US" sz="2000" dirty="0"/>
              <a:t>Treatment will occur over multiple trials with varying incubation periods </a:t>
            </a:r>
          </a:p>
          <a:p>
            <a:r>
              <a:rPr lang="en-US" sz="2000" dirty="0"/>
              <a:t>Treatment will be tested on tumor-prone mice</a:t>
            </a:r>
          </a:p>
          <a:p>
            <a:endParaRPr lang="en-US" sz="20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CDD50DC-2E53-4E67-826D-F60748F1A0C7}"/>
              </a:ext>
            </a:extLst>
          </p:cNvPr>
          <p:cNvSpPr/>
          <p:nvPr/>
        </p:nvSpPr>
        <p:spPr>
          <a:xfrm>
            <a:off x="4772094" y="0"/>
            <a:ext cx="6218635" cy="572844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7B311B3E-AF95-4445-BD10-DD3E071A6F03}"/>
              </a:ext>
            </a:extLst>
          </p:cNvPr>
          <p:cNvSpPr/>
          <p:nvPr/>
        </p:nvSpPr>
        <p:spPr>
          <a:xfrm rot="16200000">
            <a:off x="9171611" y="4449701"/>
            <a:ext cx="528918" cy="31093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7EDD013-59FC-47CE-8541-3E76B78B2408}"/>
              </a:ext>
            </a:extLst>
          </p:cNvPr>
          <p:cNvSpPr/>
          <p:nvPr/>
        </p:nvSpPr>
        <p:spPr>
          <a:xfrm>
            <a:off x="5922623" y="1029305"/>
            <a:ext cx="3917576" cy="375293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E0E392C3-F701-4691-AA8B-19A71D84CEFD}"/>
              </a:ext>
            </a:extLst>
          </p:cNvPr>
          <p:cNvSpPr/>
          <p:nvPr/>
        </p:nvSpPr>
        <p:spPr>
          <a:xfrm rot="16200000">
            <a:off x="8714915" y="3948740"/>
            <a:ext cx="291780" cy="19587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329EDBB-D6FF-408C-BB69-A81051EAE79C}"/>
              </a:ext>
            </a:extLst>
          </p:cNvPr>
          <p:cNvSpPr/>
          <p:nvPr/>
        </p:nvSpPr>
        <p:spPr>
          <a:xfrm>
            <a:off x="6931152" y="2003941"/>
            <a:ext cx="1900518" cy="1803666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6A21A9-81AB-444E-8065-44F476ED90E6}"/>
              </a:ext>
            </a:extLst>
          </p:cNvPr>
          <p:cNvSpPr txBox="1"/>
          <p:nvPr/>
        </p:nvSpPr>
        <p:spPr>
          <a:xfrm>
            <a:off x="9269197" y="6236983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6N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132DAD-6012-4A03-BCBA-37EEC728F7F8}"/>
              </a:ext>
            </a:extLst>
          </p:cNvPr>
          <p:cNvSpPr txBox="1"/>
          <p:nvPr/>
        </p:nvSpPr>
        <p:spPr>
          <a:xfrm>
            <a:off x="8693932" y="507068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578A3F-B289-4643-9EA8-A3AC760D97AB}"/>
              </a:ext>
            </a:extLst>
          </p:cNvPr>
          <p:cNvSpPr txBox="1"/>
          <p:nvPr/>
        </p:nvSpPr>
        <p:spPr>
          <a:xfrm>
            <a:off x="8189668" y="414736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2D28D9F7-0929-4444-B0A5-D27BB6CA22C2}"/>
              </a:ext>
            </a:extLst>
          </p:cNvPr>
          <p:cNvSpPr/>
          <p:nvPr/>
        </p:nvSpPr>
        <p:spPr>
          <a:xfrm rot="16200000">
            <a:off x="8210651" y="3528015"/>
            <a:ext cx="291780" cy="95025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F59F3DF-CF57-4A2C-837A-BBB10F915E6D}"/>
              </a:ext>
            </a:extLst>
          </p:cNvPr>
          <p:cNvSpPr/>
          <p:nvPr/>
        </p:nvSpPr>
        <p:spPr>
          <a:xfrm>
            <a:off x="7791763" y="4640874"/>
            <a:ext cx="188259" cy="190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DC126BD-9652-417D-9AD7-072F6D0D2294}"/>
              </a:ext>
            </a:extLst>
          </p:cNvPr>
          <p:cNvSpPr/>
          <p:nvPr/>
        </p:nvSpPr>
        <p:spPr>
          <a:xfrm>
            <a:off x="6391836" y="1486505"/>
            <a:ext cx="188259" cy="190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AB0DF99-D654-43F5-8F64-C057D9A27019}"/>
              </a:ext>
            </a:extLst>
          </p:cNvPr>
          <p:cNvSpPr/>
          <p:nvPr/>
        </p:nvSpPr>
        <p:spPr>
          <a:xfrm>
            <a:off x="5907741" y="2449431"/>
            <a:ext cx="188259" cy="190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EB38195-1C48-4FAC-B8AC-B2BA992BED7B}"/>
              </a:ext>
            </a:extLst>
          </p:cNvPr>
          <p:cNvSpPr/>
          <p:nvPr/>
        </p:nvSpPr>
        <p:spPr>
          <a:xfrm>
            <a:off x="6742893" y="4421499"/>
            <a:ext cx="188259" cy="190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FA7F45B-8023-4DE5-9B91-BEE461D6F794}"/>
              </a:ext>
            </a:extLst>
          </p:cNvPr>
          <p:cNvSpPr/>
          <p:nvPr/>
        </p:nvSpPr>
        <p:spPr>
          <a:xfrm>
            <a:off x="7787281" y="962541"/>
            <a:ext cx="188259" cy="190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EC3DE14-4B53-4F01-AA97-0B660C1DB76A}"/>
              </a:ext>
            </a:extLst>
          </p:cNvPr>
          <p:cNvSpPr/>
          <p:nvPr/>
        </p:nvSpPr>
        <p:spPr>
          <a:xfrm>
            <a:off x="9671304" y="2449431"/>
            <a:ext cx="188259" cy="190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2DCA80D-3B5B-4C84-85F0-71FF4B933039}"/>
              </a:ext>
            </a:extLst>
          </p:cNvPr>
          <p:cNvSpPr/>
          <p:nvPr/>
        </p:nvSpPr>
        <p:spPr>
          <a:xfrm>
            <a:off x="9144696" y="1486505"/>
            <a:ext cx="188259" cy="190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E2B93BB-5AB6-4443-9FDD-BC607630A0A7}"/>
              </a:ext>
            </a:extLst>
          </p:cNvPr>
          <p:cNvSpPr/>
          <p:nvPr/>
        </p:nvSpPr>
        <p:spPr>
          <a:xfrm>
            <a:off x="6092951" y="3712411"/>
            <a:ext cx="188259" cy="190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8A70019-38C5-4FCE-A294-F57854C3843B}"/>
              </a:ext>
            </a:extLst>
          </p:cNvPr>
          <p:cNvSpPr/>
          <p:nvPr/>
        </p:nvSpPr>
        <p:spPr>
          <a:xfrm>
            <a:off x="8816290" y="4415852"/>
            <a:ext cx="188259" cy="190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C8FAA21-EC89-4F3D-B1C4-D2AA1B866096}"/>
              </a:ext>
            </a:extLst>
          </p:cNvPr>
          <p:cNvSpPr/>
          <p:nvPr/>
        </p:nvSpPr>
        <p:spPr>
          <a:xfrm>
            <a:off x="9533693" y="3712411"/>
            <a:ext cx="188259" cy="190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CC7AEEF-E9AF-4B45-84EA-CCAFEC6A388E}"/>
              </a:ext>
            </a:extLst>
          </p:cNvPr>
          <p:cNvSpPr/>
          <p:nvPr/>
        </p:nvSpPr>
        <p:spPr>
          <a:xfrm>
            <a:off x="7787281" y="-95196"/>
            <a:ext cx="188259" cy="190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5F7C50D-EE90-4549-ADF1-BEBBDBF02830}"/>
              </a:ext>
            </a:extLst>
          </p:cNvPr>
          <p:cNvSpPr/>
          <p:nvPr/>
        </p:nvSpPr>
        <p:spPr>
          <a:xfrm>
            <a:off x="7787281" y="5611303"/>
            <a:ext cx="188259" cy="190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C1E9954-E767-4A38-878E-2E6A95C67BAE}"/>
              </a:ext>
            </a:extLst>
          </p:cNvPr>
          <p:cNvSpPr/>
          <p:nvPr/>
        </p:nvSpPr>
        <p:spPr>
          <a:xfrm>
            <a:off x="4727401" y="2135256"/>
            <a:ext cx="188259" cy="190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88541A6-2A7B-4F55-9A81-6C873CDD23FD}"/>
              </a:ext>
            </a:extLst>
          </p:cNvPr>
          <p:cNvSpPr/>
          <p:nvPr/>
        </p:nvSpPr>
        <p:spPr>
          <a:xfrm>
            <a:off x="5002894" y="4052167"/>
            <a:ext cx="188259" cy="190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07697D1-F3AD-4752-97FE-1D052BAB544E}"/>
              </a:ext>
            </a:extLst>
          </p:cNvPr>
          <p:cNvSpPr/>
          <p:nvPr/>
        </p:nvSpPr>
        <p:spPr>
          <a:xfrm>
            <a:off x="6245351" y="5255346"/>
            <a:ext cx="188259" cy="190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D5C3E97-92A2-4A92-BC78-2BDD209E00FC}"/>
              </a:ext>
            </a:extLst>
          </p:cNvPr>
          <p:cNvSpPr/>
          <p:nvPr/>
        </p:nvSpPr>
        <p:spPr>
          <a:xfrm>
            <a:off x="5719482" y="623392"/>
            <a:ext cx="188259" cy="190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2F7CE14-294C-4E34-92E2-15D2C2A55998}"/>
              </a:ext>
            </a:extLst>
          </p:cNvPr>
          <p:cNvSpPr/>
          <p:nvPr/>
        </p:nvSpPr>
        <p:spPr>
          <a:xfrm>
            <a:off x="10817352" y="2003941"/>
            <a:ext cx="188259" cy="190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EC791BF-853A-4AAA-AE0F-BB475F53B695}"/>
              </a:ext>
            </a:extLst>
          </p:cNvPr>
          <p:cNvSpPr/>
          <p:nvPr/>
        </p:nvSpPr>
        <p:spPr>
          <a:xfrm>
            <a:off x="9671304" y="450254"/>
            <a:ext cx="188259" cy="190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D37FA41-1AAE-44AB-B628-EA0E9D84F963}"/>
              </a:ext>
            </a:extLst>
          </p:cNvPr>
          <p:cNvSpPr/>
          <p:nvPr/>
        </p:nvSpPr>
        <p:spPr>
          <a:xfrm>
            <a:off x="9627822" y="5152271"/>
            <a:ext cx="188259" cy="190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17EA71F-5BEC-4FB9-B2D1-058E21DC6C1E}"/>
              </a:ext>
            </a:extLst>
          </p:cNvPr>
          <p:cNvSpPr/>
          <p:nvPr/>
        </p:nvSpPr>
        <p:spPr>
          <a:xfrm>
            <a:off x="10613156" y="3989316"/>
            <a:ext cx="188259" cy="190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47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0CB705-4415-4ACD-9AFB-188E5A491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Post-treatment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753BADA-6424-40F2-B0DE-196AA6A1ED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191775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9587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7464D2-4100-4567-9F39-149A0CABA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US" sz="4000" dirty="0"/>
              <a:t>Analysis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9485C-0FDE-4B0C-B7A2-1609D018A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2644518"/>
            <a:ext cx="9013052" cy="3327251"/>
          </a:xfrm>
        </p:spPr>
        <p:txBody>
          <a:bodyPr>
            <a:normAutofit/>
          </a:bodyPr>
          <a:lstStyle/>
          <a:p>
            <a:r>
              <a:rPr lang="en-US" sz="2000" dirty="0"/>
              <a:t>Effectiveness will be monitored by comparing the change in tumor growth rate as well as Ki-67 levels</a:t>
            </a:r>
          </a:p>
        </p:txBody>
      </p:sp>
    </p:spTree>
    <p:extLst>
      <p:ext uri="{BB962C8B-B14F-4D97-AF65-F5344CB8AC3E}">
        <p14:creationId xmlns:p14="http://schemas.microsoft.com/office/powerpoint/2010/main" val="17897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BBD6A-2E94-4231-9B34-18DA3E9FE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n-US" sz="2000" dirty="0"/>
              <a:t>Nur77 is a hormone activated nuclear receptor</a:t>
            </a:r>
          </a:p>
          <a:p>
            <a:r>
              <a:rPr lang="en-US" sz="2000" dirty="0"/>
              <a:t>Binds to DNA pre-gene sequence upon activation.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Picture 4" descr="A picture containing toy, table&#10;&#10;Description automatically generated">
            <a:extLst>
              <a:ext uri="{FF2B5EF4-FFF2-40B4-BE49-F238E27FC236}">
                <a16:creationId xmlns:a16="http://schemas.microsoft.com/office/drawing/2014/main" id="{A391EE88-4E7E-4F88-90EF-D3DD809876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763" y="790288"/>
            <a:ext cx="6250769" cy="51165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E6FC6EC-09C7-4E30-B7E9-7D35676A7C99}"/>
              </a:ext>
            </a:extLst>
          </p:cNvPr>
          <p:cNvSpPr txBox="1"/>
          <p:nvPr/>
        </p:nvSpPr>
        <p:spPr>
          <a:xfrm>
            <a:off x="10265148" y="6067712"/>
            <a:ext cx="15156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Lang et Al, 2015</a:t>
            </a:r>
          </a:p>
        </p:txBody>
      </p:sp>
    </p:spTree>
    <p:extLst>
      <p:ext uri="{BB962C8B-B14F-4D97-AF65-F5344CB8AC3E}">
        <p14:creationId xmlns:p14="http://schemas.microsoft.com/office/powerpoint/2010/main" val="14107643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5FC27-D94E-47B6-9CA6-43A05E135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n-US" sz="2000"/>
              <a:t>Binding sequence can be modified through heterodimerization or homodimerization</a:t>
            </a:r>
          </a:p>
        </p:txBody>
      </p:sp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:a16="http://schemas.microsoft.com/office/drawing/2014/main" id="{D4CB366D-B7DD-4E20-A777-5D8C388B6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763" y="1004528"/>
            <a:ext cx="6250769" cy="46880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F62189A-9B2C-44B2-BFEB-ECE5E5448EA0}"/>
              </a:ext>
            </a:extLst>
          </p:cNvPr>
          <p:cNvSpPr txBox="1"/>
          <p:nvPr/>
        </p:nvSpPr>
        <p:spPr>
          <a:xfrm>
            <a:off x="9219093" y="6277596"/>
            <a:ext cx="281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Wikipedia, “Nuclear Receptors”</a:t>
            </a:r>
          </a:p>
        </p:txBody>
      </p:sp>
    </p:spTree>
    <p:extLst>
      <p:ext uri="{BB962C8B-B14F-4D97-AF65-F5344CB8AC3E}">
        <p14:creationId xmlns:p14="http://schemas.microsoft.com/office/powerpoint/2010/main" val="12818745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D9BC3-FB34-411E-8E25-A1C591073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n-US" sz="2000" dirty="0"/>
              <a:t>Nur77 also can play a role in apoptosis under the right conditions</a:t>
            </a:r>
          </a:p>
          <a:p>
            <a:r>
              <a:rPr lang="en-US" sz="2000" dirty="0"/>
              <a:t>Mitogen-activated protein kinase phosphorylates Nur77</a:t>
            </a:r>
          </a:p>
          <a:p>
            <a:r>
              <a:rPr lang="en-US" sz="2000" dirty="0"/>
              <a:t>Nur77 dimerizes with retinoid X receptor alpha</a:t>
            </a:r>
          </a:p>
          <a:p>
            <a:endParaRPr lang="en-US" sz="20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5CEF39F-A279-4123-BB26-F968F18C8E59}"/>
              </a:ext>
            </a:extLst>
          </p:cNvPr>
          <p:cNvSpPr/>
          <p:nvPr/>
        </p:nvSpPr>
        <p:spPr>
          <a:xfrm>
            <a:off x="5419725" y="676275"/>
            <a:ext cx="2000250" cy="196176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E66D1FF-107F-460F-92CE-4579D27916B7}"/>
              </a:ext>
            </a:extLst>
          </p:cNvPr>
          <p:cNvSpPr/>
          <p:nvPr/>
        </p:nvSpPr>
        <p:spPr>
          <a:xfrm>
            <a:off x="8972550" y="676275"/>
            <a:ext cx="2000250" cy="196176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F9F8901-5A9D-4785-8815-1D86E4BA00BD}"/>
              </a:ext>
            </a:extLst>
          </p:cNvPr>
          <p:cNvSpPr/>
          <p:nvPr/>
        </p:nvSpPr>
        <p:spPr>
          <a:xfrm>
            <a:off x="8972550" y="4091898"/>
            <a:ext cx="2000250" cy="196176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5738CFC-9691-4F16-B123-0449457EC1F6}"/>
              </a:ext>
            </a:extLst>
          </p:cNvPr>
          <p:cNvSpPr/>
          <p:nvPr/>
        </p:nvSpPr>
        <p:spPr>
          <a:xfrm>
            <a:off x="5419725" y="4577482"/>
            <a:ext cx="2000250" cy="990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E557B34-CE10-43D8-BFED-E804FE522302}"/>
              </a:ext>
            </a:extLst>
          </p:cNvPr>
          <p:cNvSpPr/>
          <p:nvPr/>
        </p:nvSpPr>
        <p:spPr>
          <a:xfrm>
            <a:off x="5813298" y="1657159"/>
            <a:ext cx="858202" cy="3335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Nur77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B71566C-710B-4CFF-99FD-B7F9AAA49688}"/>
              </a:ext>
            </a:extLst>
          </p:cNvPr>
          <p:cNvSpPr/>
          <p:nvPr/>
        </p:nvSpPr>
        <p:spPr>
          <a:xfrm>
            <a:off x="6206871" y="804958"/>
            <a:ext cx="552831" cy="4097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429F106-F5F1-4D5D-B01C-7FF23AF1D43A}"/>
              </a:ext>
            </a:extLst>
          </p:cNvPr>
          <p:cNvSpPr/>
          <p:nvPr/>
        </p:nvSpPr>
        <p:spPr>
          <a:xfrm>
            <a:off x="6671500" y="1198801"/>
            <a:ext cx="176403" cy="1822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2A7F948-CA53-4C50-92F2-07B7897A1C27}"/>
              </a:ext>
            </a:extLst>
          </p:cNvPr>
          <p:cNvSpPr/>
          <p:nvPr/>
        </p:nvSpPr>
        <p:spPr>
          <a:xfrm>
            <a:off x="6118670" y="1214724"/>
            <a:ext cx="176403" cy="1822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A590D1A-A869-479F-A1E3-B91BFAA0A131}"/>
              </a:ext>
            </a:extLst>
          </p:cNvPr>
          <p:cNvSpPr/>
          <p:nvPr/>
        </p:nvSpPr>
        <p:spPr>
          <a:xfrm>
            <a:off x="5007293" y="6313726"/>
            <a:ext cx="176403" cy="1822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12F65EC-C1C5-4DEF-B2B0-95D00E02F54F}"/>
              </a:ext>
            </a:extLst>
          </p:cNvPr>
          <p:cNvSpPr/>
          <p:nvPr/>
        </p:nvSpPr>
        <p:spPr>
          <a:xfrm>
            <a:off x="9270873" y="1657159"/>
            <a:ext cx="768477" cy="3335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FE95C25-20DE-4C91-8082-E907318D43EE}"/>
              </a:ext>
            </a:extLst>
          </p:cNvPr>
          <p:cNvSpPr/>
          <p:nvPr/>
        </p:nvSpPr>
        <p:spPr>
          <a:xfrm>
            <a:off x="9588436" y="5200841"/>
            <a:ext cx="768477" cy="3335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7B7A17B-7AD9-4BB2-8033-204CA89902BD}"/>
              </a:ext>
            </a:extLst>
          </p:cNvPr>
          <p:cNvSpPr/>
          <p:nvPr/>
        </p:nvSpPr>
        <p:spPr>
          <a:xfrm>
            <a:off x="9883004" y="868040"/>
            <a:ext cx="768477" cy="562166"/>
          </a:xfrm>
          <a:custGeom>
            <a:avLst/>
            <a:gdLst>
              <a:gd name="connsiteX0" fmla="*/ 38100 w 657225"/>
              <a:gd name="connsiteY0" fmla="*/ 457200 h 457200"/>
              <a:gd name="connsiteX1" fmla="*/ 533400 w 657225"/>
              <a:gd name="connsiteY1" fmla="*/ 457200 h 457200"/>
              <a:gd name="connsiteX2" fmla="*/ 657225 w 657225"/>
              <a:gd name="connsiteY2" fmla="*/ 190500 h 457200"/>
              <a:gd name="connsiteX3" fmla="*/ 371475 w 657225"/>
              <a:gd name="connsiteY3" fmla="*/ 0 h 457200"/>
              <a:gd name="connsiteX4" fmla="*/ 0 w 657225"/>
              <a:gd name="connsiteY4" fmla="*/ 171450 h 457200"/>
              <a:gd name="connsiteX5" fmla="*/ 38100 w 657225"/>
              <a:gd name="connsiteY5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225" h="457200">
                <a:moveTo>
                  <a:pt x="38100" y="457200"/>
                </a:moveTo>
                <a:lnTo>
                  <a:pt x="533400" y="457200"/>
                </a:lnTo>
                <a:lnTo>
                  <a:pt x="657225" y="190500"/>
                </a:lnTo>
                <a:lnTo>
                  <a:pt x="371475" y="0"/>
                </a:lnTo>
                <a:lnTo>
                  <a:pt x="0" y="171450"/>
                </a:lnTo>
                <a:lnTo>
                  <a:pt x="38100" y="45720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RXR</a:t>
            </a:r>
            <a:r>
              <a:rPr lang="el-GR" dirty="0"/>
              <a:t>α</a:t>
            </a:r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ECB53DC-AA0E-4B85-BC3E-5043590CE70A}"/>
              </a:ext>
            </a:extLst>
          </p:cNvPr>
          <p:cNvSpPr/>
          <p:nvPr/>
        </p:nvSpPr>
        <p:spPr>
          <a:xfrm>
            <a:off x="9695305" y="4743641"/>
            <a:ext cx="657225" cy="457200"/>
          </a:xfrm>
          <a:custGeom>
            <a:avLst/>
            <a:gdLst>
              <a:gd name="connsiteX0" fmla="*/ 38100 w 657225"/>
              <a:gd name="connsiteY0" fmla="*/ 457200 h 457200"/>
              <a:gd name="connsiteX1" fmla="*/ 533400 w 657225"/>
              <a:gd name="connsiteY1" fmla="*/ 457200 h 457200"/>
              <a:gd name="connsiteX2" fmla="*/ 657225 w 657225"/>
              <a:gd name="connsiteY2" fmla="*/ 190500 h 457200"/>
              <a:gd name="connsiteX3" fmla="*/ 371475 w 657225"/>
              <a:gd name="connsiteY3" fmla="*/ 0 h 457200"/>
              <a:gd name="connsiteX4" fmla="*/ 0 w 657225"/>
              <a:gd name="connsiteY4" fmla="*/ 171450 h 457200"/>
              <a:gd name="connsiteX5" fmla="*/ 38100 w 657225"/>
              <a:gd name="connsiteY5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225" h="457200">
                <a:moveTo>
                  <a:pt x="38100" y="457200"/>
                </a:moveTo>
                <a:lnTo>
                  <a:pt x="533400" y="457200"/>
                </a:lnTo>
                <a:lnTo>
                  <a:pt x="657225" y="190500"/>
                </a:lnTo>
                <a:lnTo>
                  <a:pt x="371475" y="0"/>
                </a:lnTo>
                <a:lnTo>
                  <a:pt x="0" y="171450"/>
                </a:lnTo>
                <a:lnTo>
                  <a:pt x="38100" y="45720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6457DB0-0E23-497B-B48E-F8654CDBCFE2}"/>
              </a:ext>
            </a:extLst>
          </p:cNvPr>
          <p:cNvSpPr/>
          <p:nvPr/>
        </p:nvSpPr>
        <p:spPr>
          <a:xfrm>
            <a:off x="9182671" y="1943009"/>
            <a:ext cx="176403" cy="1822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26C80BB-C28D-4724-A158-89A52CB14372}"/>
              </a:ext>
            </a:extLst>
          </p:cNvPr>
          <p:cNvSpPr/>
          <p:nvPr/>
        </p:nvSpPr>
        <p:spPr>
          <a:xfrm>
            <a:off x="9940860" y="1943008"/>
            <a:ext cx="176403" cy="1822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9BA2844-6B4E-4120-803A-A2F585ABF65F}"/>
              </a:ext>
            </a:extLst>
          </p:cNvPr>
          <p:cNvSpPr/>
          <p:nvPr/>
        </p:nvSpPr>
        <p:spPr>
          <a:xfrm>
            <a:off x="9500234" y="5476965"/>
            <a:ext cx="176403" cy="1822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435DC25-7CA2-4F0D-8CC1-F4360B0EECFA}"/>
              </a:ext>
            </a:extLst>
          </p:cNvPr>
          <p:cNvSpPr/>
          <p:nvPr/>
        </p:nvSpPr>
        <p:spPr>
          <a:xfrm>
            <a:off x="10236517" y="5476964"/>
            <a:ext cx="176403" cy="1822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CE30273-9F1A-4B8B-991C-DF44E14D0D03}"/>
              </a:ext>
            </a:extLst>
          </p:cNvPr>
          <p:cNvSpPr txBox="1"/>
          <p:nvPr/>
        </p:nvSpPr>
        <p:spPr>
          <a:xfrm>
            <a:off x="6584266" y="1285961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MAPK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C3EB5CD-44C1-47BE-89F1-D7C62D3C266C}"/>
              </a:ext>
            </a:extLst>
          </p:cNvPr>
          <p:cNvSpPr txBox="1"/>
          <p:nvPr/>
        </p:nvSpPr>
        <p:spPr>
          <a:xfrm>
            <a:off x="5914634" y="2602277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Nucleus</a:t>
            </a: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519FBE81-D197-4930-B3F3-EF5F7D1BCBF7}"/>
              </a:ext>
            </a:extLst>
          </p:cNvPr>
          <p:cNvSpPr/>
          <p:nvPr/>
        </p:nvSpPr>
        <p:spPr>
          <a:xfrm>
            <a:off x="7680090" y="1519001"/>
            <a:ext cx="1015675" cy="24704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5548B1F0-C2B0-4356-B0C4-5309FE119E4A}"/>
              </a:ext>
            </a:extLst>
          </p:cNvPr>
          <p:cNvSpPr/>
          <p:nvPr/>
        </p:nvSpPr>
        <p:spPr>
          <a:xfrm rot="5400000">
            <a:off x="9485902" y="3150417"/>
            <a:ext cx="1015675" cy="24704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C792C75-3521-42DC-9A28-6DAB9B1D59E1}"/>
              </a:ext>
            </a:extLst>
          </p:cNvPr>
          <p:cNvCxnSpPr>
            <a:cxnSpLocks/>
          </p:cNvCxnSpPr>
          <p:nvPr/>
        </p:nvCxnSpPr>
        <p:spPr>
          <a:xfrm flipH="1">
            <a:off x="7680091" y="5072782"/>
            <a:ext cx="18201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78217643-687E-4BA1-9D26-A4B8F06DBD41}"/>
              </a:ext>
            </a:extLst>
          </p:cNvPr>
          <p:cNvSpPr txBox="1"/>
          <p:nvPr/>
        </p:nvSpPr>
        <p:spPr>
          <a:xfrm>
            <a:off x="5651260" y="5568080"/>
            <a:ext cx="1460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Mitochondria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FCE6D0A-4233-4AA3-8861-73F1038E7412}"/>
              </a:ext>
            </a:extLst>
          </p:cNvPr>
          <p:cNvSpPr txBox="1"/>
          <p:nvPr/>
        </p:nvSpPr>
        <p:spPr>
          <a:xfrm>
            <a:off x="5327359" y="6220176"/>
            <a:ext cx="157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= phosphorus  </a:t>
            </a:r>
          </a:p>
        </p:txBody>
      </p:sp>
    </p:spTree>
    <p:extLst>
      <p:ext uri="{BB962C8B-B14F-4D97-AF65-F5344CB8AC3E}">
        <p14:creationId xmlns:p14="http://schemas.microsoft.com/office/powerpoint/2010/main" val="3608888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9F22F-85C7-4744-A51F-E5247A112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n-US" sz="2000"/>
              <a:t>In cancerous breast tissue, MAPK is inhibited</a:t>
            </a:r>
          </a:p>
          <a:p>
            <a:r>
              <a:rPr lang="en-US" sz="2000"/>
              <a:t>Thus, Nur77 is unable to pass through nuclear envelope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AFB97B4-90D8-418C-B92A-177F280CE913}"/>
              </a:ext>
            </a:extLst>
          </p:cNvPr>
          <p:cNvSpPr/>
          <p:nvPr/>
        </p:nvSpPr>
        <p:spPr>
          <a:xfrm>
            <a:off x="5419725" y="676275"/>
            <a:ext cx="2000250" cy="196176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A535220-388E-4C4E-A262-199B40F76D10}"/>
              </a:ext>
            </a:extLst>
          </p:cNvPr>
          <p:cNvSpPr/>
          <p:nvPr/>
        </p:nvSpPr>
        <p:spPr>
          <a:xfrm>
            <a:off x="8867775" y="804334"/>
            <a:ext cx="2000250" cy="196176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0603CDC-3980-4025-9F03-CF5B3EB3B3BA}"/>
              </a:ext>
            </a:extLst>
          </p:cNvPr>
          <p:cNvSpPr/>
          <p:nvPr/>
        </p:nvSpPr>
        <p:spPr>
          <a:xfrm>
            <a:off x="8867775" y="4091898"/>
            <a:ext cx="2000250" cy="196176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7ED9211-EE4C-41E1-91FD-799499546F2B}"/>
              </a:ext>
            </a:extLst>
          </p:cNvPr>
          <p:cNvSpPr/>
          <p:nvPr/>
        </p:nvSpPr>
        <p:spPr>
          <a:xfrm>
            <a:off x="5419725" y="4577482"/>
            <a:ext cx="2000250" cy="990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906E2C90-4DFE-4170-8375-AF6FF7A8F8F2}"/>
              </a:ext>
            </a:extLst>
          </p:cNvPr>
          <p:cNvSpPr/>
          <p:nvPr/>
        </p:nvSpPr>
        <p:spPr>
          <a:xfrm>
            <a:off x="6208204" y="1085035"/>
            <a:ext cx="552831" cy="4097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046FCBA-8B4B-4E94-9E39-44AE284EC47F}"/>
              </a:ext>
            </a:extLst>
          </p:cNvPr>
          <p:cNvSpPr/>
          <p:nvPr/>
        </p:nvSpPr>
        <p:spPr>
          <a:xfrm>
            <a:off x="5813298" y="1657159"/>
            <a:ext cx="835152" cy="3335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Nur77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2349061-BE41-4E36-A64A-C03CF6686DD3}"/>
              </a:ext>
            </a:extLst>
          </p:cNvPr>
          <p:cNvSpPr/>
          <p:nvPr/>
        </p:nvSpPr>
        <p:spPr>
          <a:xfrm>
            <a:off x="9175622" y="1823942"/>
            <a:ext cx="768477" cy="3335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A0C088E-50F1-4199-9018-7810C30EB770}"/>
              </a:ext>
            </a:extLst>
          </p:cNvPr>
          <p:cNvSpPr/>
          <p:nvPr/>
        </p:nvSpPr>
        <p:spPr>
          <a:xfrm>
            <a:off x="9175623" y="5072782"/>
            <a:ext cx="768477" cy="3335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61A056E9-A1E0-498F-A924-C4209FC78E97}"/>
              </a:ext>
            </a:extLst>
          </p:cNvPr>
          <p:cNvSpPr/>
          <p:nvPr/>
        </p:nvSpPr>
        <p:spPr>
          <a:xfrm>
            <a:off x="9239057" y="4620007"/>
            <a:ext cx="657225" cy="457200"/>
          </a:xfrm>
          <a:custGeom>
            <a:avLst/>
            <a:gdLst>
              <a:gd name="connsiteX0" fmla="*/ 38100 w 657225"/>
              <a:gd name="connsiteY0" fmla="*/ 457200 h 457200"/>
              <a:gd name="connsiteX1" fmla="*/ 533400 w 657225"/>
              <a:gd name="connsiteY1" fmla="*/ 457200 h 457200"/>
              <a:gd name="connsiteX2" fmla="*/ 657225 w 657225"/>
              <a:gd name="connsiteY2" fmla="*/ 190500 h 457200"/>
              <a:gd name="connsiteX3" fmla="*/ 371475 w 657225"/>
              <a:gd name="connsiteY3" fmla="*/ 0 h 457200"/>
              <a:gd name="connsiteX4" fmla="*/ 0 w 657225"/>
              <a:gd name="connsiteY4" fmla="*/ 171450 h 457200"/>
              <a:gd name="connsiteX5" fmla="*/ 38100 w 657225"/>
              <a:gd name="connsiteY5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225" h="457200">
                <a:moveTo>
                  <a:pt x="38100" y="457200"/>
                </a:moveTo>
                <a:lnTo>
                  <a:pt x="533400" y="457200"/>
                </a:lnTo>
                <a:lnTo>
                  <a:pt x="657225" y="190500"/>
                </a:lnTo>
                <a:lnTo>
                  <a:pt x="371475" y="0"/>
                </a:lnTo>
                <a:lnTo>
                  <a:pt x="0" y="171450"/>
                </a:lnTo>
                <a:lnTo>
                  <a:pt x="38100" y="45720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4A287480-6C35-4028-9A06-7CA18B10559A}"/>
              </a:ext>
            </a:extLst>
          </p:cNvPr>
          <p:cNvSpPr/>
          <p:nvPr/>
        </p:nvSpPr>
        <p:spPr>
          <a:xfrm>
            <a:off x="7680090" y="1519001"/>
            <a:ext cx="1015675" cy="24704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6AAE8F3-834D-4A23-A4FB-107161EA76A1}"/>
              </a:ext>
            </a:extLst>
          </p:cNvPr>
          <p:cNvSpPr/>
          <p:nvPr/>
        </p:nvSpPr>
        <p:spPr>
          <a:xfrm rot="5400000">
            <a:off x="9388444" y="3276282"/>
            <a:ext cx="1015675" cy="24704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989EFBE-3A47-4E7F-8234-0E89B0F7E767}"/>
              </a:ext>
            </a:extLst>
          </p:cNvPr>
          <p:cNvCxnSpPr>
            <a:cxnSpLocks/>
          </p:cNvCxnSpPr>
          <p:nvPr/>
        </p:nvCxnSpPr>
        <p:spPr>
          <a:xfrm flipH="1">
            <a:off x="7491831" y="5034440"/>
            <a:ext cx="15589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B2027AB-5877-4A36-A43F-0B1A44BABB53}"/>
              </a:ext>
            </a:extLst>
          </p:cNvPr>
          <p:cNvCxnSpPr/>
          <p:nvPr/>
        </p:nvCxnSpPr>
        <p:spPr>
          <a:xfrm>
            <a:off x="7969624" y="4814047"/>
            <a:ext cx="340658" cy="4840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D73CC16-E15E-4CD0-A717-631CB8550335}"/>
              </a:ext>
            </a:extLst>
          </p:cNvPr>
          <p:cNvCxnSpPr>
            <a:cxnSpLocks/>
          </p:cNvCxnSpPr>
          <p:nvPr/>
        </p:nvCxnSpPr>
        <p:spPr>
          <a:xfrm flipH="1">
            <a:off x="7969624" y="4814047"/>
            <a:ext cx="340658" cy="4840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F88A70C-E8FC-44CC-BB52-B6127BF054D0}"/>
              </a:ext>
            </a:extLst>
          </p:cNvPr>
          <p:cNvCxnSpPr>
            <a:cxnSpLocks/>
          </p:cNvCxnSpPr>
          <p:nvPr/>
        </p:nvCxnSpPr>
        <p:spPr>
          <a:xfrm>
            <a:off x="6230874" y="1085035"/>
            <a:ext cx="530161" cy="55748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44BF312-4D42-4E48-A9A4-1601935D65E9}"/>
              </a:ext>
            </a:extLst>
          </p:cNvPr>
          <p:cNvCxnSpPr>
            <a:cxnSpLocks/>
          </p:cNvCxnSpPr>
          <p:nvPr/>
        </p:nvCxnSpPr>
        <p:spPr>
          <a:xfrm flipH="1">
            <a:off x="6230874" y="1137900"/>
            <a:ext cx="451431" cy="45588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BA5EF75-3CBD-45B1-A30D-6E6D9F88829A}"/>
              </a:ext>
            </a:extLst>
          </p:cNvPr>
          <p:cNvSpPr/>
          <p:nvPr/>
        </p:nvSpPr>
        <p:spPr>
          <a:xfrm>
            <a:off x="9159688" y="5547761"/>
            <a:ext cx="1416423" cy="215311"/>
          </a:xfrm>
          <a:custGeom>
            <a:avLst/>
            <a:gdLst>
              <a:gd name="connsiteX0" fmla="*/ 0 w 1416423"/>
              <a:gd name="connsiteY0" fmla="*/ 188409 h 215311"/>
              <a:gd name="connsiteX1" fmla="*/ 340658 w 1416423"/>
              <a:gd name="connsiteY1" fmla="*/ 150 h 215311"/>
              <a:gd name="connsiteX2" fmla="*/ 645458 w 1416423"/>
              <a:gd name="connsiteY2" fmla="*/ 215303 h 215311"/>
              <a:gd name="connsiteX3" fmla="*/ 905435 w 1416423"/>
              <a:gd name="connsiteY3" fmla="*/ 9115 h 215311"/>
              <a:gd name="connsiteX4" fmla="*/ 1183341 w 1416423"/>
              <a:gd name="connsiteY4" fmla="*/ 179444 h 215311"/>
              <a:gd name="connsiteX5" fmla="*/ 1416423 w 1416423"/>
              <a:gd name="connsiteY5" fmla="*/ 27044 h 215311"/>
              <a:gd name="connsiteX6" fmla="*/ 1416423 w 1416423"/>
              <a:gd name="connsiteY6" fmla="*/ 27044 h 21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6423" h="215311">
                <a:moveTo>
                  <a:pt x="0" y="188409"/>
                </a:moveTo>
                <a:cubicBezTo>
                  <a:pt x="116541" y="92038"/>
                  <a:pt x="233082" y="-4332"/>
                  <a:pt x="340658" y="150"/>
                </a:cubicBezTo>
                <a:cubicBezTo>
                  <a:pt x="448234" y="4632"/>
                  <a:pt x="551329" y="213809"/>
                  <a:pt x="645458" y="215303"/>
                </a:cubicBezTo>
                <a:cubicBezTo>
                  <a:pt x="739587" y="216797"/>
                  <a:pt x="815788" y="15091"/>
                  <a:pt x="905435" y="9115"/>
                </a:cubicBezTo>
                <a:cubicBezTo>
                  <a:pt x="995082" y="3139"/>
                  <a:pt x="1098176" y="176456"/>
                  <a:pt x="1183341" y="179444"/>
                </a:cubicBezTo>
                <a:cubicBezTo>
                  <a:pt x="1268506" y="182432"/>
                  <a:pt x="1416423" y="27044"/>
                  <a:pt x="1416423" y="27044"/>
                </a:cubicBezTo>
                <a:lnTo>
                  <a:pt x="1416423" y="2704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050C7D2-918C-477A-B7A2-8AE9B74E66B8}"/>
              </a:ext>
            </a:extLst>
          </p:cNvPr>
          <p:cNvSpPr/>
          <p:nvPr/>
        </p:nvSpPr>
        <p:spPr>
          <a:xfrm>
            <a:off x="9050799" y="5529982"/>
            <a:ext cx="1443318" cy="233090"/>
          </a:xfrm>
          <a:custGeom>
            <a:avLst/>
            <a:gdLst>
              <a:gd name="connsiteX0" fmla="*/ 0 w 1443318"/>
              <a:gd name="connsiteY0" fmla="*/ 17937 h 233090"/>
              <a:gd name="connsiteX1" fmla="*/ 295836 w 1443318"/>
              <a:gd name="connsiteY1" fmla="*/ 233090 h 233090"/>
              <a:gd name="connsiteX2" fmla="*/ 663388 w 1443318"/>
              <a:gd name="connsiteY2" fmla="*/ 17937 h 233090"/>
              <a:gd name="connsiteX3" fmla="*/ 932330 w 1443318"/>
              <a:gd name="connsiteY3" fmla="*/ 215160 h 233090"/>
              <a:gd name="connsiteX4" fmla="*/ 1201271 w 1443318"/>
              <a:gd name="connsiteY4" fmla="*/ 7 h 233090"/>
              <a:gd name="connsiteX5" fmla="*/ 1443318 w 1443318"/>
              <a:gd name="connsiteY5" fmla="*/ 224125 h 23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3318" h="233090">
                <a:moveTo>
                  <a:pt x="0" y="17937"/>
                </a:moveTo>
                <a:cubicBezTo>
                  <a:pt x="92635" y="125513"/>
                  <a:pt x="185271" y="233090"/>
                  <a:pt x="295836" y="233090"/>
                </a:cubicBezTo>
                <a:cubicBezTo>
                  <a:pt x="406401" y="233090"/>
                  <a:pt x="557306" y="20925"/>
                  <a:pt x="663388" y="17937"/>
                </a:cubicBezTo>
                <a:cubicBezTo>
                  <a:pt x="769470" y="14949"/>
                  <a:pt x="842683" y="218148"/>
                  <a:pt x="932330" y="215160"/>
                </a:cubicBezTo>
                <a:cubicBezTo>
                  <a:pt x="1021977" y="212172"/>
                  <a:pt x="1116106" y="-1487"/>
                  <a:pt x="1201271" y="7"/>
                </a:cubicBezTo>
                <a:cubicBezTo>
                  <a:pt x="1286436" y="1501"/>
                  <a:pt x="1389530" y="194243"/>
                  <a:pt x="1443318" y="22412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300FCA2-59E7-4756-B52D-DA125BCA32B4}"/>
              </a:ext>
            </a:extLst>
          </p:cNvPr>
          <p:cNvCxnSpPr>
            <a:cxnSpLocks/>
          </p:cNvCxnSpPr>
          <p:nvPr/>
        </p:nvCxnSpPr>
        <p:spPr>
          <a:xfrm>
            <a:off x="9940860" y="4948518"/>
            <a:ext cx="328612" cy="45783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E9843F75-4333-458B-9B88-D2F3DF77A5E9}"/>
              </a:ext>
            </a:extLst>
          </p:cNvPr>
          <p:cNvSpPr/>
          <p:nvPr/>
        </p:nvSpPr>
        <p:spPr>
          <a:xfrm>
            <a:off x="9720927" y="1008835"/>
            <a:ext cx="768477" cy="562166"/>
          </a:xfrm>
          <a:custGeom>
            <a:avLst/>
            <a:gdLst>
              <a:gd name="connsiteX0" fmla="*/ 38100 w 657225"/>
              <a:gd name="connsiteY0" fmla="*/ 457200 h 457200"/>
              <a:gd name="connsiteX1" fmla="*/ 533400 w 657225"/>
              <a:gd name="connsiteY1" fmla="*/ 457200 h 457200"/>
              <a:gd name="connsiteX2" fmla="*/ 657225 w 657225"/>
              <a:gd name="connsiteY2" fmla="*/ 190500 h 457200"/>
              <a:gd name="connsiteX3" fmla="*/ 371475 w 657225"/>
              <a:gd name="connsiteY3" fmla="*/ 0 h 457200"/>
              <a:gd name="connsiteX4" fmla="*/ 0 w 657225"/>
              <a:gd name="connsiteY4" fmla="*/ 171450 h 457200"/>
              <a:gd name="connsiteX5" fmla="*/ 38100 w 657225"/>
              <a:gd name="connsiteY5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225" h="457200">
                <a:moveTo>
                  <a:pt x="38100" y="457200"/>
                </a:moveTo>
                <a:lnTo>
                  <a:pt x="533400" y="457200"/>
                </a:lnTo>
                <a:lnTo>
                  <a:pt x="657225" y="190500"/>
                </a:lnTo>
                <a:lnTo>
                  <a:pt x="371475" y="0"/>
                </a:lnTo>
                <a:lnTo>
                  <a:pt x="0" y="171450"/>
                </a:lnTo>
                <a:lnTo>
                  <a:pt x="38100" y="45720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RXR</a:t>
            </a:r>
            <a:r>
              <a:rPr lang="el-GR" dirty="0"/>
              <a:t>α</a:t>
            </a:r>
            <a:endParaRPr lang="en-US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4A4B41E-1E44-4CD0-BC8E-B226892C46FC}"/>
              </a:ext>
            </a:extLst>
          </p:cNvPr>
          <p:cNvCxnSpPr>
            <a:cxnSpLocks/>
          </p:cNvCxnSpPr>
          <p:nvPr/>
        </p:nvCxnSpPr>
        <p:spPr>
          <a:xfrm flipH="1">
            <a:off x="9506612" y="1451652"/>
            <a:ext cx="214315" cy="33356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B163F171-71E7-40CF-9620-EEEC915EE5FA}"/>
              </a:ext>
            </a:extLst>
          </p:cNvPr>
          <p:cNvSpPr txBox="1"/>
          <p:nvPr/>
        </p:nvSpPr>
        <p:spPr>
          <a:xfrm>
            <a:off x="6119088" y="761043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MAPK</a:t>
            </a:r>
          </a:p>
        </p:txBody>
      </p:sp>
    </p:spTree>
    <p:extLst>
      <p:ext uri="{BB962C8B-B14F-4D97-AF65-F5344CB8AC3E}">
        <p14:creationId xmlns:p14="http://schemas.microsoft.com/office/powerpoint/2010/main" val="32784297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14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520AD-7097-4D9A-B4F2-CBDD4C9F0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Though adenovirus modification, I hope to create a cancerous treatment using mitochondrial-targeting Nur77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9591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4F8E4-5A74-472A-8659-4A3B777BD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Experiment outline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A8CFBF6-6BC3-4A11-88DA-3FF2083913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50271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9693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36ECC-6C07-4B62-9B69-446EBCA3D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800"/>
              <a:t>Gene isolation – RNA extraction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53AF4-2B44-48B5-BFA4-8306EC0F2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n-US" sz="2000"/>
              <a:t>Tissue sample lysed in Trizol reagent and incubated</a:t>
            </a:r>
          </a:p>
          <a:p>
            <a:r>
              <a:rPr lang="en-US" sz="2000"/>
              <a:t>The resulting sample will form layers, and the topmost aqueous layer will be extracted</a:t>
            </a:r>
          </a:p>
          <a:p>
            <a:r>
              <a:rPr lang="en-US" sz="2000"/>
              <a:t>RNA pellet will be precipitated</a:t>
            </a: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ADE22177-7E62-43F5-A205-BDBAB6188C3C}"/>
              </a:ext>
            </a:extLst>
          </p:cNvPr>
          <p:cNvSpPr/>
          <p:nvPr/>
        </p:nvSpPr>
        <p:spPr>
          <a:xfrm>
            <a:off x="5423647" y="1129553"/>
            <a:ext cx="340659" cy="44823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ED655AB-3440-46F2-A5E9-DC28E8ACD2AD}"/>
              </a:ext>
            </a:extLst>
          </p:cNvPr>
          <p:cNvSpPr/>
          <p:nvPr/>
        </p:nvSpPr>
        <p:spPr>
          <a:xfrm>
            <a:off x="10439807" y="1557136"/>
            <a:ext cx="502024" cy="779929"/>
          </a:xfrm>
          <a:custGeom>
            <a:avLst/>
            <a:gdLst>
              <a:gd name="connsiteX0" fmla="*/ 8965 w 502024"/>
              <a:gd name="connsiteY0" fmla="*/ 0 h 779929"/>
              <a:gd name="connsiteX1" fmla="*/ 0 w 502024"/>
              <a:gd name="connsiteY1" fmla="*/ 636494 h 779929"/>
              <a:gd name="connsiteX2" fmla="*/ 251012 w 502024"/>
              <a:gd name="connsiteY2" fmla="*/ 779929 h 779929"/>
              <a:gd name="connsiteX3" fmla="*/ 502024 w 502024"/>
              <a:gd name="connsiteY3" fmla="*/ 663388 h 779929"/>
              <a:gd name="connsiteX4" fmla="*/ 502024 w 502024"/>
              <a:gd name="connsiteY4" fmla="*/ 17929 h 779929"/>
              <a:gd name="connsiteX5" fmla="*/ 8965 w 502024"/>
              <a:gd name="connsiteY5" fmla="*/ 0 h 7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2024" h="779929">
                <a:moveTo>
                  <a:pt x="8965" y="0"/>
                </a:moveTo>
                <a:lnTo>
                  <a:pt x="0" y="636494"/>
                </a:lnTo>
                <a:lnTo>
                  <a:pt x="251012" y="779929"/>
                </a:lnTo>
                <a:lnTo>
                  <a:pt x="502024" y="663388"/>
                </a:lnTo>
                <a:lnTo>
                  <a:pt x="502024" y="17929"/>
                </a:lnTo>
                <a:lnTo>
                  <a:pt x="8965" y="0"/>
                </a:ln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BE1AC7-706A-49DF-ACED-92480DE96E89}"/>
              </a:ext>
            </a:extLst>
          </p:cNvPr>
          <p:cNvSpPr/>
          <p:nvPr/>
        </p:nvSpPr>
        <p:spPr>
          <a:xfrm>
            <a:off x="6096000" y="1577788"/>
            <a:ext cx="502024" cy="779929"/>
          </a:xfrm>
          <a:custGeom>
            <a:avLst/>
            <a:gdLst>
              <a:gd name="connsiteX0" fmla="*/ 8965 w 502024"/>
              <a:gd name="connsiteY0" fmla="*/ 0 h 779929"/>
              <a:gd name="connsiteX1" fmla="*/ 0 w 502024"/>
              <a:gd name="connsiteY1" fmla="*/ 636494 h 779929"/>
              <a:gd name="connsiteX2" fmla="*/ 251012 w 502024"/>
              <a:gd name="connsiteY2" fmla="*/ 779929 h 779929"/>
              <a:gd name="connsiteX3" fmla="*/ 502024 w 502024"/>
              <a:gd name="connsiteY3" fmla="*/ 663388 h 779929"/>
              <a:gd name="connsiteX4" fmla="*/ 502024 w 502024"/>
              <a:gd name="connsiteY4" fmla="*/ 17929 h 779929"/>
              <a:gd name="connsiteX5" fmla="*/ 8965 w 502024"/>
              <a:gd name="connsiteY5" fmla="*/ 0 h 7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2024" h="779929">
                <a:moveTo>
                  <a:pt x="8965" y="0"/>
                </a:moveTo>
                <a:lnTo>
                  <a:pt x="0" y="636494"/>
                </a:lnTo>
                <a:lnTo>
                  <a:pt x="251012" y="779929"/>
                </a:lnTo>
                <a:lnTo>
                  <a:pt x="502024" y="663388"/>
                </a:lnTo>
                <a:lnTo>
                  <a:pt x="502024" y="17929"/>
                </a:lnTo>
                <a:lnTo>
                  <a:pt x="8965" y="0"/>
                </a:ln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B11204-02B4-4664-9663-3557FA255CC8}"/>
              </a:ext>
            </a:extLst>
          </p:cNvPr>
          <p:cNvSpPr/>
          <p:nvPr/>
        </p:nvSpPr>
        <p:spPr>
          <a:xfrm>
            <a:off x="10399058" y="4025847"/>
            <a:ext cx="502024" cy="779929"/>
          </a:xfrm>
          <a:custGeom>
            <a:avLst/>
            <a:gdLst>
              <a:gd name="connsiteX0" fmla="*/ 8965 w 502024"/>
              <a:gd name="connsiteY0" fmla="*/ 0 h 779929"/>
              <a:gd name="connsiteX1" fmla="*/ 0 w 502024"/>
              <a:gd name="connsiteY1" fmla="*/ 636494 h 779929"/>
              <a:gd name="connsiteX2" fmla="*/ 251012 w 502024"/>
              <a:gd name="connsiteY2" fmla="*/ 779929 h 779929"/>
              <a:gd name="connsiteX3" fmla="*/ 502024 w 502024"/>
              <a:gd name="connsiteY3" fmla="*/ 663388 h 779929"/>
              <a:gd name="connsiteX4" fmla="*/ 502024 w 502024"/>
              <a:gd name="connsiteY4" fmla="*/ 17929 h 779929"/>
              <a:gd name="connsiteX5" fmla="*/ 8965 w 502024"/>
              <a:gd name="connsiteY5" fmla="*/ 0 h 7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2024" h="779929">
                <a:moveTo>
                  <a:pt x="8965" y="0"/>
                </a:moveTo>
                <a:lnTo>
                  <a:pt x="0" y="636494"/>
                </a:lnTo>
                <a:lnTo>
                  <a:pt x="251012" y="779929"/>
                </a:lnTo>
                <a:lnTo>
                  <a:pt x="502024" y="663388"/>
                </a:lnTo>
                <a:lnTo>
                  <a:pt x="502024" y="17929"/>
                </a:lnTo>
                <a:lnTo>
                  <a:pt x="8965" y="0"/>
                </a:ln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15D7396-3191-4029-9FE5-10402E755924}"/>
              </a:ext>
            </a:extLst>
          </p:cNvPr>
          <p:cNvSpPr/>
          <p:nvPr/>
        </p:nvSpPr>
        <p:spPr>
          <a:xfrm>
            <a:off x="7734929" y="3955889"/>
            <a:ext cx="502024" cy="779929"/>
          </a:xfrm>
          <a:custGeom>
            <a:avLst/>
            <a:gdLst>
              <a:gd name="connsiteX0" fmla="*/ 8965 w 502024"/>
              <a:gd name="connsiteY0" fmla="*/ 0 h 779929"/>
              <a:gd name="connsiteX1" fmla="*/ 0 w 502024"/>
              <a:gd name="connsiteY1" fmla="*/ 636494 h 779929"/>
              <a:gd name="connsiteX2" fmla="*/ 251012 w 502024"/>
              <a:gd name="connsiteY2" fmla="*/ 779929 h 779929"/>
              <a:gd name="connsiteX3" fmla="*/ 502024 w 502024"/>
              <a:gd name="connsiteY3" fmla="*/ 663388 h 779929"/>
              <a:gd name="connsiteX4" fmla="*/ 502024 w 502024"/>
              <a:gd name="connsiteY4" fmla="*/ 17929 h 779929"/>
              <a:gd name="connsiteX5" fmla="*/ 8965 w 502024"/>
              <a:gd name="connsiteY5" fmla="*/ 0 h 7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2024" h="779929">
                <a:moveTo>
                  <a:pt x="8965" y="0"/>
                </a:moveTo>
                <a:lnTo>
                  <a:pt x="0" y="636494"/>
                </a:lnTo>
                <a:lnTo>
                  <a:pt x="251012" y="779929"/>
                </a:lnTo>
                <a:lnTo>
                  <a:pt x="502024" y="663388"/>
                </a:lnTo>
                <a:lnTo>
                  <a:pt x="502024" y="17929"/>
                </a:lnTo>
                <a:lnTo>
                  <a:pt x="8965" y="0"/>
                </a:ln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AB8DB00-7597-40EC-9C2D-E2A4F798E0BD}"/>
              </a:ext>
            </a:extLst>
          </p:cNvPr>
          <p:cNvSpPr/>
          <p:nvPr/>
        </p:nvSpPr>
        <p:spPr>
          <a:xfrm>
            <a:off x="5819924" y="3879957"/>
            <a:ext cx="502024" cy="779929"/>
          </a:xfrm>
          <a:custGeom>
            <a:avLst/>
            <a:gdLst>
              <a:gd name="connsiteX0" fmla="*/ 8965 w 502024"/>
              <a:gd name="connsiteY0" fmla="*/ 0 h 779929"/>
              <a:gd name="connsiteX1" fmla="*/ 0 w 502024"/>
              <a:gd name="connsiteY1" fmla="*/ 636494 h 779929"/>
              <a:gd name="connsiteX2" fmla="*/ 251012 w 502024"/>
              <a:gd name="connsiteY2" fmla="*/ 779929 h 779929"/>
              <a:gd name="connsiteX3" fmla="*/ 502024 w 502024"/>
              <a:gd name="connsiteY3" fmla="*/ 663388 h 779929"/>
              <a:gd name="connsiteX4" fmla="*/ 502024 w 502024"/>
              <a:gd name="connsiteY4" fmla="*/ 17929 h 779929"/>
              <a:gd name="connsiteX5" fmla="*/ 8965 w 502024"/>
              <a:gd name="connsiteY5" fmla="*/ 0 h 7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2024" h="779929">
                <a:moveTo>
                  <a:pt x="8965" y="0"/>
                </a:moveTo>
                <a:lnTo>
                  <a:pt x="0" y="636494"/>
                </a:lnTo>
                <a:lnTo>
                  <a:pt x="251012" y="779929"/>
                </a:lnTo>
                <a:lnTo>
                  <a:pt x="502024" y="663388"/>
                </a:lnTo>
                <a:lnTo>
                  <a:pt x="502024" y="17929"/>
                </a:lnTo>
                <a:lnTo>
                  <a:pt x="8965" y="0"/>
                </a:ln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B408DD-2A82-41FA-9D4D-1D086C8D156D}"/>
              </a:ext>
            </a:extLst>
          </p:cNvPr>
          <p:cNvSpPr txBox="1"/>
          <p:nvPr/>
        </p:nvSpPr>
        <p:spPr>
          <a:xfrm>
            <a:off x="4933376" y="760221"/>
            <a:ext cx="149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Tissue sample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AC6F07A-5757-4567-B5E4-B1AB530D9C16}"/>
              </a:ext>
            </a:extLst>
          </p:cNvPr>
          <p:cNvSpPr txBox="1"/>
          <p:nvPr/>
        </p:nvSpPr>
        <p:spPr>
          <a:xfrm>
            <a:off x="5996216" y="2357717"/>
            <a:ext cx="1181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5 mL </a:t>
            </a:r>
            <a:r>
              <a:rPr lang="en-US" dirty="0" err="1">
                <a:solidFill>
                  <a:schemeClr val="bg1"/>
                </a:solidFill>
              </a:rPr>
              <a:t>Trizol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1DB611D2-872E-4BCC-AA52-4B5A70FD3382}"/>
              </a:ext>
            </a:extLst>
          </p:cNvPr>
          <p:cNvSpPr/>
          <p:nvPr/>
        </p:nvSpPr>
        <p:spPr>
          <a:xfrm>
            <a:off x="6792801" y="1855693"/>
            <a:ext cx="872023" cy="2355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326B7F8-487E-4464-8103-9CBFC12975ED}"/>
              </a:ext>
            </a:extLst>
          </p:cNvPr>
          <p:cNvSpPr/>
          <p:nvPr/>
        </p:nvSpPr>
        <p:spPr>
          <a:xfrm>
            <a:off x="7859601" y="1562356"/>
            <a:ext cx="1075765" cy="600635"/>
          </a:xfrm>
          <a:custGeom>
            <a:avLst/>
            <a:gdLst>
              <a:gd name="connsiteX0" fmla="*/ 152400 w 1075765"/>
              <a:gd name="connsiteY0" fmla="*/ 0 h 600635"/>
              <a:gd name="connsiteX1" fmla="*/ 322729 w 1075765"/>
              <a:gd name="connsiteY1" fmla="*/ 215153 h 600635"/>
              <a:gd name="connsiteX2" fmla="*/ 672353 w 1075765"/>
              <a:gd name="connsiteY2" fmla="*/ 215153 h 600635"/>
              <a:gd name="connsiteX3" fmla="*/ 815788 w 1075765"/>
              <a:gd name="connsiteY3" fmla="*/ 17929 h 600635"/>
              <a:gd name="connsiteX4" fmla="*/ 1075765 w 1075765"/>
              <a:gd name="connsiteY4" fmla="*/ 600635 h 600635"/>
              <a:gd name="connsiteX5" fmla="*/ 0 w 1075765"/>
              <a:gd name="connsiteY5" fmla="*/ 591671 h 600635"/>
              <a:gd name="connsiteX6" fmla="*/ 152400 w 1075765"/>
              <a:gd name="connsiteY6" fmla="*/ 0 h 60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5765" h="600635">
                <a:moveTo>
                  <a:pt x="152400" y="0"/>
                </a:moveTo>
                <a:lnTo>
                  <a:pt x="322729" y="215153"/>
                </a:lnTo>
                <a:lnTo>
                  <a:pt x="672353" y="215153"/>
                </a:lnTo>
                <a:lnTo>
                  <a:pt x="815788" y="17929"/>
                </a:lnTo>
                <a:lnTo>
                  <a:pt x="1075765" y="600635"/>
                </a:lnTo>
                <a:lnTo>
                  <a:pt x="0" y="591671"/>
                </a:lnTo>
                <a:lnTo>
                  <a:pt x="152400" y="0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37FA5B36-4A6D-4A50-A182-98031E0580B9}"/>
              </a:ext>
            </a:extLst>
          </p:cNvPr>
          <p:cNvSpPr/>
          <p:nvPr/>
        </p:nvSpPr>
        <p:spPr>
          <a:xfrm>
            <a:off x="9251575" y="1858190"/>
            <a:ext cx="872023" cy="2355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C1307B8-66D7-4309-904E-3B8CE4DD91DE}"/>
              </a:ext>
            </a:extLst>
          </p:cNvPr>
          <p:cNvSpPr txBox="1"/>
          <p:nvPr/>
        </p:nvSpPr>
        <p:spPr>
          <a:xfrm>
            <a:off x="7813444" y="2152399"/>
            <a:ext cx="11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Centrifuge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3209D9-7D64-4229-A220-712B55AF4ED4}"/>
              </a:ext>
            </a:extLst>
          </p:cNvPr>
          <p:cNvSpPr txBox="1"/>
          <p:nvPr/>
        </p:nvSpPr>
        <p:spPr>
          <a:xfrm>
            <a:off x="9119605" y="1557136"/>
            <a:ext cx="1003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Incubate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8474C93-720A-4133-9A1C-3F8669932EA0}"/>
              </a:ext>
            </a:extLst>
          </p:cNvPr>
          <p:cNvSpPr txBox="1"/>
          <p:nvPr/>
        </p:nvSpPr>
        <p:spPr>
          <a:xfrm>
            <a:off x="10282517" y="2357717"/>
            <a:ext cx="944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Trizol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</a:rPr>
              <a:t>solution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1A16D8-7D53-4FF7-8F23-F4BE3AE8FB29}"/>
              </a:ext>
            </a:extLst>
          </p:cNvPr>
          <p:cNvSpPr txBox="1"/>
          <p:nvPr/>
        </p:nvSpPr>
        <p:spPr>
          <a:xfrm>
            <a:off x="10123598" y="944887"/>
            <a:ext cx="1759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mL Chloroform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7E87294-8605-47B1-B563-ED46BBBE8CA0}"/>
              </a:ext>
            </a:extLst>
          </p:cNvPr>
          <p:cNvCxnSpPr/>
          <p:nvPr/>
        </p:nvCxnSpPr>
        <p:spPr>
          <a:xfrm flipH="1">
            <a:off x="10399058" y="4269922"/>
            <a:ext cx="502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491A54A-6B7B-448E-AB2D-2127A45E6F52}"/>
              </a:ext>
            </a:extLst>
          </p:cNvPr>
          <p:cNvCxnSpPr/>
          <p:nvPr/>
        </p:nvCxnSpPr>
        <p:spPr>
          <a:xfrm flipH="1">
            <a:off x="10399058" y="4203576"/>
            <a:ext cx="502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2A116DE8-4578-4E6A-9437-99440CA40FF5}"/>
              </a:ext>
            </a:extLst>
          </p:cNvPr>
          <p:cNvSpPr/>
          <p:nvPr/>
        </p:nvSpPr>
        <p:spPr>
          <a:xfrm rot="5400000">
            <a:off x="10254807" y="3241436"/>
            <a:ext cx="872023" cy="2355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462AC6D-B3D0-4204-BF57-30A9BDC22E3D}"/>
              </a:ext>
            </a:extLst>
          </p:cNvPr>
          <p:cNvCxnSpPr/>
          <p:nvPr/>
        </p:nvCxnSpPr>
        <p:spPr>
          <a:xfrm flipH="1" flipV="1">
            <a:off x="9798423" y="3795238"/>
            <a:ext cx="956338" cy="408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6F68D58-EFA9-4885-AE4A-5A5C91918D59}"/>
              </a:ext>
            </a:extLst>
          </p:cNvPr>
          <p:cNvSpPr txBox="1"/>
          <p:nvPr/>
        </p:nvSpPr>
        <p:spPr>
          <a:xfrm>
            <a:off x="9381097" y="3462102"/>
            <a:ext cx="834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Extract</a:t>
            </a:r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3523A9C6-08A1-4118-9B87-3B56DC613232}"/>
              </a:ext>
            </a:extLst>
          </p:cNvPr>
          <p:cNvSpPr/>
          <p:nvPr/>
        </p:nvSpPr>
        <p:spPr>
          <a:xfrm rot="10800000">
            <a:off x="8790706" y="4193083"/>
            <a:ext cx="872023" cy="2355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BB33C28-E803-4767-BCD1-0DB6FB4B200E}"/>
              </a:ext>
            </a:extLst>
          </p:cNvPr>
          <p:cNvSpPr txBox="1"/>
          <p:nvPr/>
        </p:nvSpPr>
        <p:spPr>
          <a:xfrm>
            <a:off x="7537706" y="4658971"/>
            <a:ext cx="1104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Isopropyl </a:t>
            </a:r>
          </a:p>
          <a:p>
            <a:r>
              <a:rPr lang="en-US" dirty="0">
                <a:solidFill>
                  <a:schemeClr val="bg1"/>
                </a:solidFill>
              </a:rPr>
              <a:t>alcohol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1207372-DA40-4888-B7E5-3E0E1D60C9A8}"/>
              </a:ext>
            </a:extLst>
          </p:cNvPr>
          <p:cNvSpPr/>
          <p:nvPr/>
        </p:nvSpPr>
        <p:spPr>
          <a:xfrm>
            <a:off x="7055224" y="3630706"/>
            <a:ext cx="381228" cy="164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2D99C45-02F5-4412-8219-F650E4913DB9}"/>
              </a:ext>
            </a:extLst>
          </p:cNvPr>
          <p:cNvCxnSpPr/>
          <p:nvPr/>
        </p:nvCxnSpPr>
        <p:spPr>
          <a:xfrm>
            <a:off x="7537706" y="3795238"/>
            <a:ext cx="448235" cy="397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25D68C7-03E1-4545-A6FD-67F926A2D269}"/>
              </a:ext>
            </a:extLst>
          </p:cNvPr>
          <p:cNvCxnSpPr/>
          <p:nvPr/>
        </p:nvCxnSpPr>
        <p:spPr>
          <a:xfrm>
            <a:off x="6096000" y="1855693"/>
            <a:ext cx="488916" cy="6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D06EAC2-BE49-406A-A41F-21B66CE619AF}"/>
              </a:ext>
            </a:extLst>
          </p:cNvPr>
          <p:cNvCxnSpPr/>
          <p:nvPr/>
        </p:nvCxnSpPr>
        <p:spPr>
          <a:xfrm>
            <a:off x="10439807" y="1862673"/>
            <a:ext cx="502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7CBEE5F-DAC9-4DB0-8D56-056DB126BEA9}"/>
              </a:ext>
            </a:extLst>
          </p:cNvPr>
          <p:cNvCxnSpPr/>
          <p:nvPr/>
        </p:nvCxnSpPr>
        <p:spPr>
          <a:xfrm>
            <a:off x="7734929" y="4310874"/>
            <a:ext cx="502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7C5B50C4-6990-49DE-BBE3-19F809F5BD20}"/>
              </a:ext>
            </a:extLst>
          </p:cNvPr>
          <p:cNvSpPr txBox="1"/>
          <p:nvPr/>
        </p:nvSpPr>
        <p:spPr>
          <a:xfrm>
            <a:off x="6598609" y="3321566"/>
            <a:ext cx="1294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RNA extract</a:t>
            </a:r>
          </a:p>
        </p:txBody>
      </p:sp>
      <p:sp>
        <p:nvSpPr>
          <p:cNvPr id="47" name="Arrow: Right 46">
            <a:extLst>
              <a:ext uri="{FF2B5EF4-FFF2-40B4-BE49-F238E27FC236}">
                <a16:creationId xmlns:a16="http://schemas.microsoft.com/office/drawing/2014/main" id="{478A4DFB-0D59-4A7F-945F-4BEBAF099054}"/>
              </a:ext>
            </a:extLst>
          </p:cNvPr>
          <p:cNvSpPr/>
          <p:nvPr/>
        </p:nvSpPr>
        <p:spPr>
          <a:xfrm rot="10800000">
            <a:off x="6652063" y="4157324"/>
            <a:ext cx="872023" cy="2355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40167BF-8A78-4C34-B95C-D3A3765B47C2}"/>
              </a:ext>
            </a:extLst>
          </p:cNvPr>
          <p:cNvSpPr/>
          <p:nvPr/>
        </p:nvSpPr>
        <p:spPr>
          <a:xfrm>
            <a:off x="5961529" y="4528803"/>
            <a:ext cx="197224" cy="123879"/>
          </a:xfrm>
          <a:custGeom>
            <a:avLst/>
            <a:gdLst>
              <a:gd name="connsiteX0" fmla="*/ 0 w 197224"/>
              <a:gd name="connsiteY0" fmla="*/ 52162 h 123879"/>
              <a:gd name="connsiteX1" fmla="*/ 107577 w 197224"/>
              <a:gd name="connsiteY1" fmla="*/ 123879 h 123879"/>
              <a:gd name="connsiteX2" fmla="*/ 197224 w 197224"/>
              <a:gd name="connsiteY2" fmla="*/ 79056 h 123879"/>
              <a:gd name="connsiteX3" fmla="*/ 197224 w 197224"/>
              <a:gd name="connsiteY3" fmla="*/ 79056 h 123879"/>
              <a:gd name="connsiteX4" fmla="*/ 170330 w 197224"/>
              <a:gd name="connsiteY4" fmla="*/ 7338 h 123879"/>
              <a:gd name="connsiteX5" fmla="*/ 35859 w 197224"/>
              <a:gd name="connsiteY5" fmla="*/ 16303 h 123879"/>
              <a:gd name="connsiteX6" fmla="*/ 0 w 197224"/>
              <a:gd name="connsiteY6" fmla="*/ 52162 h 12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224" h="123879">
                <a:moveTo>
                  <a:pt x="0" y="52162"/>
                </a:moveTo>
                <a:lnTo>
                  <a:pt x="107577" y="123879"/>
                </a:lnTo>
                <a:lnTo>
                  <a:pt x="197224" y="79056"/>
                </a:lnTo>
                <a:lnTo>
                  <a:pt x="197224" y="79056"/>
                </a:lnTo>
                <a:cubicBezTo>
                  <a:pt x="188259" y="55150"/>
                  <a:pt x="194126" y="16592"/>
                  <a:pt x="170330" y="7338"/>
                </a:cubicBezTo>
                <a:cubicBezTo>
                  <a:pt x="128461" y="-8944"/>
                  <a:pt x="79441" y="5407"/>
                  <a:pt x="35859" y="16303"/>
                </a:cubicBezTo>
                <a:cubicBezTo>
                  <a:pt x="26692" y="18595"/>
                  <a:pt x="26895" y="43197"/>
                  <a:pt x="0" y="5216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697FD66-3AAF-437E-B3BC-1EF16F8E39AF}"/>
              </a:ext>
            </a:extLst>
          </p:cNvPr>
          <p:cNvCxnSpPr/>
          <p:nvPr/>
        </p:nvCxnSpPr>
        <p:spPr>
          <a:xfrm>
            <a:off x="5819924" y="4269921"/>
            <a:ext cx="502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C60463E-D156-40B3-9D96-C2C3C23298B1}"/>
              </a:ext>
            </a:extLst>
          </p:cNvPr>
          <p:cNvCxnSpPr/>
          <p:nvPr/>
        </p:nvCxnSpPr>
        <p:spPr>
          <a:xfrm flipV="1">
            <a:off x="5819924" y="4659886"/>
            <a:ext cx="176292" cy="405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9EF892B8-A3E4-4F90-85C6-7A46F0CF0012}"/>
              </a:ext>
            </a:extLst>
          </p:cNvPr>
          <p:cNvSpPr txBox="1"/>
          <p:nvPr/>
        </p:nvSpPr>
        <p:spPr>
          <a:xfrm>
            <a:off x="5572824" y="5136776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RNA pellet</a:t>
            </a:r>
          </a:p>
        </p:txBody>
      </p:sp>
    </p:spTree>
    <p:extLst>
      <p:ext uri="{BB962C8B-B14F-4D97-AF65-F5344CB8AC3E}">
        <p14:creationId xmlns:p14="http://schemas.microsoft.com/office/powerpoint/2010/main" val="2716765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3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36ECC-6C07-4B62-9B69-446EBCA3D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Gene isolation – cDNA formation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CE6383FC-92A6-4722-88CB-8E8B74F73F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249863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7820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465</Words>
  <Application>Microsoft Office PowerPoint</Application>
  <PresentationFormat>Widescreen</PresentationFormat>
  <Paragraphs>103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A possible treatment for breast cancer using adenovirus modified with the Nur77 gene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Experiment outline</vt:lpstr>
      <vt:lpstr>Gene isolation – RNA extraction</vt:lpstr>
      <vt:lpstr>Gene isolation – cDNA formation</vt:lpstr>
      <vt:lpstr>Gene isolation - PCR</vt:lpstr>
      <vt:lpstr>Plasmid creation</vt:lpstr>
      <vt:lpstr>Plasmid creation</vt:lpstr>
      <vt:lpstr>Plasmid creation</vt:lpstr>
      <vt:lpstr>Virus development</vt:lpstr>
      <vt:lpstr>Treatment</vt:lpstr>
      <vt:lpstr>Post-treatment</vt:lpstr>
      <vt:lpstr>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possible treatment for breast cancer using adenovirus modified with the Nur77 gene</dc:title>
  <dc:creator>evan korade</dc:creator>
  <cp:lastModifiedBy>evan korade</cp:lastModifiedBy>
  <cp:revision>3</cp:revision>
  <dcterms:created xsi:type="dcterms:W3CDTF">2019-12-13T14:15:41Z</dcterms:created>
  <dcterms:modified xsi:type="dcterms:W3CDTF">2019-12-13T14:49:38Z</dcterms:modified>
</cp:coreProperties>
</file>