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3" r:id="rId5"/>
    <p:sldId id="267" r:id="rId6"/>
    <p:sldId id="258" r:id="rId7"/>
    <p:sldId id="259" r:id="rId8"/>
    <p:sldId id="262"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48" d="100"/>
          <a:sy n="48" d="100"/>
        </p:scale>
        <p:origin x="67" y="8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26BA7B8-7578-44D9-9ED8-13C628473A1E}"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E9266-BDBB-40C9-A69B-D71273E352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35465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BA7B8-7578-44D9-9ED8-13C628473A1E}"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215305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BA7B8-7578-44D9-9ED8-13C628473A1E}"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3181226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6BA7B8-7578-44D9-9ED8-13C628473A1E}"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3261535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26BA7B8-7578-44D9-9ED8-13C628473A1E}" type="datetimeFigureOut">
              <a:rPr lang="en-US" smtClean="0"/>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1E9266-BDBB-40C9-A69B-D71273E35273}"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991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26BA7B8-7578-44D9-9ED8-13C628473A1E}"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3742136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26BA7B8-7578-44D9-9ED8-13C628473A1E}" type="datetimeFigureOut">
              <a:rPr lang="en-US" smtClean="0"/>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3333318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26BA7B8-7578-44D9-9ED8-13C628473A1E}" type="datetimeFigureOut">
              <a:rPr lang="en-US" smtClean="0"/>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698713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6BA7B8-7578-44D9-9ED8-13C628473A1E}" type="datetimeFigureOut">
              <a:rPr lang="en-US" smtClean="0"/>
              <a:t>12/10/2019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254739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6BA7B8-7578-44D9-9ED8-13C628473A1E}" type="datetimeFigureOut">
              <a:rPr lang="en-US" smtClean="0"/>
              <a:t>12/10/2019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11E9266-BDBB-40C9-A69B-D71273E35273}" type="slidenum">
              <a:rPr lang="en-US" smtClean="0"/>
              <a:t>‹#›</a:t>
            </a:fld>
            <a:endParaRPr lang="en-US"/>
          </a:p>
        </p:txBody>
      </p:sp>
    </p:spTree>
    <p:extLst>
      <p:ext uri="{BB962C8B-B14F-4D97-AF65-F5344CB8AC3E}">
        <p14:creationId xmlns:p14="http://schemas.microsoft.com/office/powerpoint/2010/main" val="2088237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26BA7B8-7578-44D9-9ED8-13C628473A1E}" type="datetimeFigureOut">
              <a:rPr lang="en-US" smtClean="0"/>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1E9266-BDBB-40C9-A69B-D71273E35273}" type="slidenum">
              <a:rPr lang="en-US" smtClean="0"/>
              <a:t>‹#›</a:t>
            </a:fld>
            <a:endParaRPr lang="en-US"/>
          </a:p>
        </p:txBody>
      </p:sp>
    </p:spTree>
    <p:extLst>
      <p:ext uri="{BB962C8B-B14F-4D97-AF65-F5344CB8AC3E}">
        <p14:creationId xmlns:p14="http://schemas.microsoft.com/office/powerpoint/2010/main" val="1702933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6BA7B8-7578-44D9-9ED8-13C628473A1E}" type="datetimeFigureOut">
              <a:rPr lang="en-US" smtClean="0"/>
              <a:t>12/10/2019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B11E9266-BDBB-40C9-A69B-D71273E3527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84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304E3A-F253-4B4A-912F-072BAB5AD374}"/>
              </a:ext>
            </a:extLst>
          </p:cNvPr>
          <p:cNvSpPr>
            <a:spLocks noGrp="1"/>
          </p:cNvSpPr>
          <p:nvPr>
            <p:ph type="ctrTitle"/>
          </p:nvPr>
        </p:nvSpPr>
        <p:spPr/>
        <p:txBody>
          <a:bodyPr>
            <a:normAutofit fontScale="90000"/>
          </a:bodyPr>
          <a:lstStyle/>
          <a:p>
            <a:r>
              <a:rPr lang="en-US" dirty="0"/>
              <a:t>Ethanol tolerance and the effect of polyunsaturated fatty acids on the function of the BK channel</a:t>
            </a:r>
          </a:p>
        </p:txBody>
      </p:sp>
      <p:sp>
        <p:nvSpPr>
          <p:cNvPr id="3" name="Subtitle 2">
            <a:extLst>
              <a:ext uri="{FF2B5EF4-FFF2-40B4-BE49-F238E27FC236}">
                <a16:creationId xmlns:a16="http://schemas.microsoft.com/office/drawing/2014/main" id="{2F5C82D0-6713-45DC-A21B-301F2CFED4D0}"/>
              </a:ext>
            </a:extLst>
          </p:cNvPr>
          <p:cNvSpPr>
            <a:spLocks noGrp="1"/>
          </p:cNvSpPr>
          <p:nvPr>
            <p:ph type="subTitle" idx="1"/>
          </p:nvPr>
        </p:nvSpPr>
        <p:spPr/>
        <p:txBody>
          <a:bodyPr/>
          <a:lstStyle/>
          <a:p>
            <a:r>
              <a:rPr lang="en-US" dirty="0"/>
              <a:t>By: Amrita </a:t>
            </a:r>
            <a:r>
              <a:rPr lang="en-US" dirty="0" err="1"/>
              <a:t>kondeti</a:t>
            </a:r>
            <a:r>
              <a:rPr lang="en-US" dirty="0"/>
              <a:t> </a:t>
            </a:r>
          </a:p>
          <a:p>
            <a:r>
              <a:rPr lang="en-US" dirty="0"/>
              <a:t>12/10/19</a:t>
            </a:r>
          </a:p>
        </p:txBody>
      </p:sp>
    </p:spTree>
    <p:extLst>
      <p:ext uri="{BB962C8B-B14F-4D97-AF65-F5344CB8AC3E}">
        <p14:creationId xmlns:p14="http://schemas.microsoft.com/office/powerpoint/2010/main" val="1605689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840C2-DCA4-4D5F-B2EF-5256D75D0989}"/>
              </a:ext>
            </a:extLst>
          </p:cNvPr>
          <p:cNvSpPr>
            <a:spLocks noGrp="1"/>
          </p:cNvSpPr>
          <p:nvPr>
            <p:ph type="title"/>
          </p:nvPr>
        </p:nvSpPr>
        <p:spPr/>
        <p:txBody>
          <a:bodyPr/>
          <a:lstStyle/>
          <a:p>
            <a:r>
              <a:rPr lang="en-US" dirty="0"/>
              <a:t>Expected Results </a:t>
            </a:r>
          </a:p>
        </p:txBody>
      </p:sp>
      <p:sp>
        <p:nvSpPr>
          <p:cNvPr id="3" name="Content Placeholder 2">
            <a:extLst>
              <a:ext uri="{FF2B5EF4-FFF2-40B4-BE49-F238E27FC236}">
                <a16:creationId xmlns:a16="http://schemas.microsoft.com/office/drawing/2014/main" id="{1C4D54D9-3322-44E6-BBED-7C52EC9A9B37}"/>
              </a:ext>
            </a:extLst>
          </p:cNvPr>
          <p:cNvSpPr>
            <a:spLocks noGrp="1"/>
          </p:cNvSpPr>
          <p:nvPr>
            <p:ph idx="1"/>
          </p:nvPr>
        </p:nvSpPr>
        <p:spPr/>
        <p:txBody>
          <a:bodyPr/>
          <a:lstStyle/>
          <a:p>
            <a:pPr marL="0" indent="0">
              <a:buNone/>
            </a:pPr>
            <a:r>
              <a:rPr lang="en-US" dirty="0"/>
              <a:t>If both EPA and AA have the same affect before and after adding ethanol, then this suggests ethanol effect on membrane fluidity </a:t>
            </a:r>
          </a:p>
          <a:p>
            <a:pPr marL="0" indent="0">
              <a:buNone/>
            </a:pPr>
            <a:endParaRPr lang="en-US" dirty="0"/>
          </a:p>
          <a:p>
            <a:pPr marL="0" indent="0">
              <a:buNone/>
            </a:pPr>
            <a:r>
              <a:rPr lang="en-US" dirty="0"/>
              <a:t>If EPA and AA have different effects with or without ethanol, then this suggests there is something more specific about EPA or AA for altering BK channel </a:t>
            </a:r>
          </a:p>
          <a:p>
            <a:endParaRPr lang="en-US" dirty="0"/>
          </a:p>
        </p:txBody>
      </p:sp>
      <p:pic>
        <p:nvPicPr>
          <p:cNvPr id="4" name="Picture 3">
            <a:extLst>
              <a:ext uri="{FF2B5EF4-FFF2-40B4-BE49-F238E27FC236}">
                <a16:creationId xmlns:a16="http://schemas.microsoft.com/office/drawing/2014/main" id="{9D7B14C5-D790-4283-8330-25FFBFBA20ED}"/>
              </a:ext>
            </a:extLst>
          </p:cNvPr>
          <p:cNvPicPr/>
          <p:nvPr/>
        </p:nvPicPr>
        <p:blipFill>
          <a:blip r:embed="rId2"/>
          <a:stretch>
            <a:fillRect/>
          </a:stretch>
        </p:blipFill>
        <p:spPr>
          <a:xfrm>
            <a:off x="6341710" y="4092204"/>
            <a:ext cx="4669190" cy="2076291"/>
          </a:xfrm>
          <a:prstGeom prst="rect">
            <a:avLst/>
          </a:prstGeom>
        </p:spPr>
      </p:pic>
      <p:pic>
        <p:nvPicPr>
          <p:cNvPr id="5" name="Picture 4">
            <a:extLst>
              <a:ext uri="{FF2B5EF4-FFF2-40B4-BE49-F238E27FC236}">
                <a16:creationId xmlns:a16="http://schemas.microsoft.com/office/drawing/2014/main" id="{02F1EE91-0D50-450C-9647-6B253FC46479}"/>
              </a:ext>
            </a:extLst>
          </p:cNvPr>
          <p:cNvPicPr/>
          <p:nvPr/>
        </p:nvPicPr>
        <p:blipFill>
          <a:blip r:embed="rId3"/>
          <a:stretch>
            <a:fillRect/>
          </a:stretch>
        </p:blipFill>
        <p:spPr>
          <a:xfrm>
            <a:off x="1266791" y="3643100"/>
            <a:ext cx="4941570" cy="2525395"/>
          </a:xfrm>
          <a:prstGeom prst="rect">
            <a:avLst/>
          </a:prstGeom>
        </p:spPr>
      </p:pic>
    </p:spTree>
    <p:extLst>
      <p:ext uri="{BB962C8B-B14F-4D97-AF65-F5344CB8AC3E}">
        <p14:creationId xmlns:p14="http://schemas.microsoft.com/office/powerpoint/2010/main" val="349989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1FC9B9-EA38-4EEA-AA38-2A5DAB29A40E}"/>
              </a:ext>
            </a:extLst>
          </p:cNvPr>
          <p:cNvSpPr>
            <a:spLocks noGrp="1"/>
          </p:cNvSpPr>
          <p:nvPr>
            <p:ph type="title"/>
          </p:nvPr>
        </p:nvSpPr>
        <p:spPr/>
        <p:txBody>
          <a:bodyPr/>
          <a:lstStyle/>
          <a:p>
            <a:r>
              <a:rPr lang="en-US" dirty="0"/>
              <a:t>Background - AUD</a:t>
            </a:r>
          </a:p>
        </p:txBody>
      </p:sp>
      <p:sp>
        <p:nvSpPr>
          <p:cNvPr id="3" name="Content Placeholder 2">
            <a:extLst>
              <a:ext uri="{FF2B5EF4-FFF2-40B4-BE49-F238E27FC236}">
                <a16:creationId xmlns:a16="http://schemas.microsoft.com/office/drawing/2014/main" id="{205B5FBE-EAF4-4C71-9983-DCD1BE29F1A5}"/>
              </a:ext>
            </a:extLst>
          </p:cNvPr>
          <p:cNvSpPr>
            <a:spLocks noGrp="1"/>
          </p:cNvSpPr>
          <p:nvPr>
            <p:ph idx="1"/>
          </p:nvPr>
        </p:nvSpPr>
        <p:spPr/>
        <p:txBody>
          <a:bodyPr/>
          <a:lstStyle/>
          <a:p>
            <a:pPr marL="0" indent="0">
              <a:buNone/>
            </a:pPr>
            <a:r>
              <a:rPr lang="en-US" dirty="0"/>
              <a:t>Alcohol Use Disorders  are a profound and common problems across millions Americans in U.S. </a:t>
            </a:r>
          </a:p>
          <a:p>
            <a:pPr marL="0" indent="0">
              <a:buNone/>
            </a:pPr>
            <a:r>
              <a:rPr lang="en-US" dirty="0"/>
              <a:t>Not well understood </a:t>
            </a:r>
          </a:p>
          <a:p>
            <a:pPr marL="0" indent="0">
              <a:buNone/>
            </a:pPr>
            <a:r>
              <a:rPr lang="en-US" dirty="0"/>
              <a:t>Excess amounts of ethanol can be toxic to behavioral and physical health </a:t>
            </a:r>
          </a:p>
        </p:txBody>
      </p:sp>
    </p:spTree>
    <p:extLst>
      <p:ext uri="{BB962C8B-B14F-4D97-AF65-F5344CB8AC3E}">
        <p14:creationId xmlns:p14="http://schemas.microsoft.com/office/powerpoint/2010/main" val="1421362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97B58-2AA9-45C4-8313-32EC7E5ACEBF}"/>
              </a:ext>
            </a:extLst>
          </p:cNvPr>
          <p:cNvSpPr>
            <a:spLocks noGrp="1"/>
          </p:cNvSpPr>
          <p:nvPr>
            <p:ph type="title"/>
          </p:nvPr>
        </p:nvSpPr>
        <p:spPr/>
        <p:txBody>
          <a:bodyPr/>
          <a:lstStyle/>
          <a:p>
            <a:r>
              <a:rPr lang="en-US" dirty="0"/>
              <a:t>Background – BK Channel</a:t>
            </a:r>
          </a:p>
        </p:txBody>
      </p:sp>
      <p:sp>
        <p:nvSpPr>
          <p:cNvPr id="3" name="Content Placeholder 2">
            <a:extLst>
              <a:ext uri="{FF2B5EF4-FFF2-40B4-BE49-F238E27FC236}">
                <a16:creationId xmlns:a16="http://schemas.microsoft.com/office/drawing/2014/main" id="{BD9AE24F-915E-4564-9797-8B6BDEACA8F5}"/>
              </a:ext>
            </a:extLst>
          </p:cNvPr>
          <p:cNvSpPr>
            <a:spLocks noGrp="1"/>
          </p:cNvSpPr>
          <p:nvPr>
            <p:ph idx="1"/>
          </p:nvPr>
        </p:nvSpPr>
        <p:spPr/>
        <p:txBody>
          <a:bodyPr/>
          <a:lstStyle/>
          <a:p>
            <a:r>
              <a:rPr lang="en-US" dirty="0"/>
              <a:t>Voltage-gated potassium channels that conduct large amounts of potassium ions (K+) across the cell membrane </a:t>
            </a:r>
          </a:p>
          <a:p>
            <a:r>
              <a:rPr lang="en-US" dirty="0"/>
              <a:t>Their function is to repolarize the membrane potential by allowing K+ to flow outward and trigger the activation of the BK Channel </a:t>
            </a:r>
          </a:p>
          <a:p>
            <a:r>
              <a:rPr lang="en-US" dirty="0"/>
              <a:t>Several minutes of ethanol exposure can lead to an increased amount of BK </a:t>
            </a:r>
          </a:p>
        </p:txBody>
      </p:sp>
    </p:spTree>
    <p:extLst>
      <p:ext uri="{BB962C8B-B14F-4D97-AF65-F5344CB8AC3E}">
        <p14:creationId xmlns:p14="http://schemas.microsoft.com/office/powerpoint/2010/main" val="1193909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B6CC-342E-4520-95F2-6B6EEA0B9564}"/>
              </a:ext>
            </a:extLst>
          </p:cNvPr>
          <p:cNvSpPr>
            <a:spLocks noGrp="1"/>
          </p:cNvSpPr>
          <p:nvPr>
            <p:ph type="title"/>
          </p:nvPr>
        </p:nvSpPr>
        <p:spPr>
          <a:xfrm>
            <a:off x="1097280" y="286603"/>
            <a:ext cx="10058400" cy="1450757"/>
          </a:xfrm>
        </p:spPr>
        <p:txBody>
          <a:bodyPr/>
          <a:lstStyle/>
          <a:p>
            <a:r>
              <a:rPr lang="en-US"/>
              <a:t>Background - Phospholipids</a:t>
            </a:r>
            <a:endParaRPr lang="en-US" dirty="0"/>
          </a:p>
        </p:txBody>
      </p:sp>
      <p:pic>
        <p:nvPicPr>
          <p:cNvPr id="4" name="Content Placeholder 3">
            <a:extLst>
              <a:ext uri="{FF2B5EF4-FFF2-40B4-BE49-F238E27FC236}">
                <a16:creationId xmlns:a16="http://schemas.microsoft.com/office/drawing/2014/main" id="{F7AB8F10-5531-4D52-81C4-00954D1E231E}"/>
              </a:ext>
            </a:extLst>
          </p:cNvPr>
          <p:cNvPicPr>
            <a:picLocks noGrp="1" noChangeAspect="1"/>
          </p:cNvPicPr>
          <p:nvPr>
            <p:ph idx="1"/>
          </p:nvPr>
        </p:nvPicPr>
        <p:blipFill>
          <a:blip r:embed="rId2"/>
          <a:stretch>
            <a:fillRect/>
          </a:stretch>
        </p:blipFill>
        <p:spPr>
          <a:xfrm>
            <a:off x="1411044" y="2923770"/>
            <a:ext cx="4106088" cy="1707795"/>
          </a:xfrm>
          <a:prstGeom prst="rect">
            <a:avLst/>
          </a:prstGeom>
        </p:spPr>
      </p:pic>
      <p:pic>
        <p:nvPicPr>
          <p:cNvPr id="5" name="Picture 4">
            <a:extLst>
              <a:ext uri="{FF2B5EF4-FFF2-40B4-BE49-F238E27FC236}">
                <a16:creationId xmlns:a16="http://schemas.microsoft.com/office/drawing/2014/main" id="{C09A4057-5535-4D78-91DD-6230BE704800}"/>
              </a:ext>
            </a:extLst>
          </p:cNvPr>
          <p:cNvPicPr>
            <a:picLocks noChangeAspect="1"/>
          </p:cNvPicPr>
          <p:nvPr/>
        </p:nvPicPr>
        <p:blipFill>
          <a:blip r:embed="rId3"/>
          <a:stretch>
            <a:fillRect/>
          </a:stretch>
        </p:blipFill>
        <p:spPr>
          <a:xfrm>
            <a:off x="6096000" y="1866231"/>
            <a:ext cx="3539804" cy="1433898"/>
          </a:xfrm>
          <a:prstGeom prst="rect">
            <a:avLst/>
          </a:prstGeom>
        </p:spPr>
      </p:pic>
      <p:pic>
        <p:nvPicPr>
          <p:cNvPr id="6" name="Picture 5">
            <a:extLst>
              <a:ext uri="{FF2B5EF4-FFF2-40B4-BE49-F238E27FC236}">
                <a16:creationId xmlns:a16="http://schemas.microsoft.com/office/drawing/2014/main" id="{45494929-CB3C-40C8-9A1C-4A5159FC40D3}"/>
              </a:ext>
            </a:extLst>
          </p:cNvPr>
          <p:cNvPicPr>
            <a:picLocks noChangeAspect="1"/>
          </p:cNvPicPr>
          <p:nvPr/>
        </p:nvPicPr>
        <p:blipFill>
          <a:blip r:embed="rId4"/>
          <a:stretch>
            <a:fillRect/>
          </a:stretch>
        </p:blipFill>
        <p:spPr>
          <a:xfrm>
            <a:off x="6096000" y="3364564"/>
            <a:ext cx="3825554" cy="1353863"/>
          </a:xfrm>
          <a:prstGeom prst="rect">
            <a:avLst/>
          </a:prstGeom>
        </p:spPr>
      </p:pic>
      <p:pic>
        <p:nvPicPr>
          <p:cNvPr id="7" name="Picture 6">
            <a:extLst>
              <a:ext uri="{FF2B5EF4-FFF2-40B4-BE49-F238E27FC236}">
                <a16:creationId xmlns:a16="http://schemas.microsoft.com/office/drawing/2014/main" id="{371EE65C-B1F4-4EF3-923D-06C4E26E7A70}"/>
              </a:ext>
            </a:extLst>
          </p:cNvPr>
          <p:cNvPicPr>
            <a:picLocks noChangeAspect="1"/>
          </p:cNvPicPr>
          <p:nvPr/>
        </p:nvPicPr>
        <p:blipFill>
          <a:blip r:embed="rId5"/>
          <a:stretch>
            <a:fillRect/>
          </a:stretch>
        </p:blipFill>
        <p:spPr>
          <a:xfrm>
            <a:off x="6096000" y="4712478"/>
            <a:ext cx="3654104" cy="1424205"/>
          </a:xfrm>
          <a:prstGeom prst="rect">
            <a:avLst/>
          </a:prstGeom>
        </p:spPr>
      </p:pic>
    </p:spTree>
    <p:extLst>
      <p:ext uri="{BB962C8B-B14F-4D97-AF65-F5344CB8AC3E}">
        <p14:creationId xmlns:p14="http://schemas.microsoft.com/office/powerpoint/2010/main" val="626692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E4035-856B-4B14-88BA-EBE9F7F36940}"/>
              </a:ext>
            </a:extLst>
          </p:cNvPr>
          <p:cNvSpPr>
            <a:spLocks noGrp="1"/>
          </p:cNvSpPr>
          <p:nvPr>
            <p:ph type="title"/>
          </p:nvPr>
        </p:nvSpPr>
        <p:spPr>
          <a:xfrm>
            <a:off x="1097280" y="286603"/>
            <a:ext cx="10058400" cy="1450757"/>
          </a:xfrm>
        </p:spPr>
        <p:txBody>
          <a:bodyPr/>
          <a:lstStyle/>
          <a:p>
            <a:r>
              <a:rPr lang="en-US" dirty="0"/>
              <a:t>Hypothesis </a:t>
            </a:r>
          </a:p>
        </p:txBody>
      </p:sp>
      <p:sp>
        <p:nvSpPr>
          <p:cNvPr id="3" name="Content Placeholder 2">
            <a:extLst>
              <a:ext uri="{FF2B5EF4-FFF2-40B4-BE49-F238E27FC236}">
                <a16:creationId xmlns:a16="http://schemas.microsoft.com/office/drawing/2014/main" id="{9AC65A10-9E5A-4EC5-9826-B20854F1FCE4}"/>
              </a:ext>
            </a:extLst>
          </p:cNvPr>
          <p:cNvSpPr>
            <a:spLocks noGrp="1"/>
          </p:cNvSpPr>
          <p:nvPr>
            <p:ph idx="1"/>
          </p:nvPr>
        </p:nvSpPr>
        <p:spPr/>
        <p:txBody>
          <a:bodyPr/>
          <a:lstStyle/>
          <a:p>
            <a:r>
              <a:rPr lang="en-US" dirty="0"/>
              <a:t>LC-PFAs are required for AFT in response to ethanol. EPA is found to be necessary for the normal development of AFT (Raabe et al) so it may affect the BK channel in the lipid membrane. </a:t>
            </a:r>
          </a:p>
          <a:p>
            <a:r>
              <a:rPr lang="en-US" dirty="0"/>
              <a:t>The BK channel will be tested to see if the presence of EPA can alter the electrical activity. </a:t>
            </a:r>
          </a:p>
          <a:p>
            <a:r>
              <a:rPr lang="en-US" dirty="0"/>
              <a:t>AA is used as a comparison to test for membrane fluidity </a:t>
            </a:r>
          </a:p>
          <a:p>
            <a:endParaRPr lang="en-US" dirty="0"/>
          </a:p>
          <a:p>
            <a:endParaRPr lang="en-US" dirty="0"/>
          </a:p>
        </p:txBody>
      </p:sp>
    </p:spTree>
    <p:extLst>
      <p:ext uri="{BB962C8B-B14F-4D97-AF65-F5344CB8AC3E}">
        <p14:creationId xmlns:p14="http://schemas.microsoft.com/office/powerpoint/2010/main" val="344875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52ABB703-2B0E-4C3B-B4A2-F3973548E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0AF9A19-EFEB-4960-9729-DB85D0B3029E}"/>
              </a:ext>
            </a:extLst>
          </p:cNvPr>
          <p:cNvSpPr>
            <a:spLocks noGrp="1"/>
          </p:cNvSpPr>
          <p:nvPr>
            <p:ph type="title"/>
          </p:nvPr>
        </p:nvSpPr>
        <p:spPr>
          <a:xfrm>
            <a:off x="6411685" y="634946"/>
            <a:ext cx="5127171" cy="1450757"/>
          </a:xfrm>
        </p:spPr>
        <p:txBody>
          <a:bodyPr>
            <a:normAutofit fontScale="90000"/>
          </a:bodyPr>
          <a:lstStyle/>
          <a:p>
            <a:r>
              <a:rPr lang="en-US" sz="4100" dirty="0"/>
              <a:t>Experiment - 1. Creating Artificial Membranes </a:t>
            </a:r>
            <a:r>
              <a:rPr lang="en-US" sz="2700" dirty="0"/>
              <a:t>(</a:t>
            </a:r>
            <a:r>
              <a:rPr lang="en-US" sz="2700" dirty="0" err="1"/>
              <a:t>Siontorou</a:t>
            </a:r>
            <a:r>
              <a:rPr lang="en-US" sz="2700" dirty="0"/>
              <a:t> et al, 2018)</a:t>
            </a:r>
          </a:p>
        </p:txBody>
      </p:sp>
      <p:pic>
        <p:nvPicPr>
          <p:cNvPr id="4" name="Content Placeholder 3">
            <a:extLst>
              <a:ext uri="{FF2B5EF4-FFF2-40B4-BE49-F238E27FC236}">
                <a16:creationId xmlns:a16="http://schemas.microsoft.com/office/drawing/2014/main" id="{DFC5D0A6-0318-49D0-A6EF-123088B7ABAC}"/>
              </a:ext>
            </a:extLst>
          </p:cNvPr>
          <p:cNvPicPr>
            <a:picLocks/>
          </p:cNvPicPr>
          <p:nvPr/>
        </p:nvPicPr>
        <p:blipFill rotWithShape="1">
          <a:blip r:embed="rId2"/>
          <a:srcRect b="57075"/>
          <a:stretch/>
        </p:blipFill>
        <p:spPr bwMode="auto">
          <a:xfrm>
            <a:off x="643192" y="2309534"/>
            <a:ext cx="5451627" cy="2181784"/>
          </a:xfrm>
          <a:prstGeom prst="rect">
            <a:avLst/>
          </a:prstGeom>
          <a:extLst>
            <a:ext uri="{53640926-AAD7-44D8-BBD7-CCE9431645EC}">
              <a14:shadowObscured xmlns:a14="http://schemas.microsoft.com/office/drawing/2010/main"/>
            </a:ext>
          </a:extLst>
        </p:spPr>
      </p:pic>
      <p:cxnSp>
        <p:nvCxnSpPr>
          <p:cNvPr id="13" name="Straight Connector 12">
            <a:extLst>
              <a:ext uri="{FF2B5EF4-FFF2-40B4-BE49-F238E27FC236}">
                <a16:creationId xmlns:a16="http://schemas.microsoft.com/office/drawing/2014/main" id="{9C21570E-E159-49A6-9891-FA397B7A92D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11684" y="2086188"/>
            <a:ext cx="4748808"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8" name="Content Placeholder 7">
            <a:extLst>
              <a:ext uri="{FF2B5EF4-FFF2-40B4-BE49-F238E27FC236}">
                <a16:creationId xmlns:a16="http://schemas.microsoft.com/office/drawing/2014/main" id="{7EA98712-41FD-4025-B78A-16B3048A4BC4}"/>
              </a:ext>
            </a:extLst>
          </p:cNvPr>
          <p:cNvSpPr>
            <a:spLocks noGrp="1"/>
          </p:cNvSpPr>
          <p:nvPr>
            <p:ph idx="1"/>
          </p:nvPr>
        </p:nvSpPr>
        <p:spPr>
          <a:xfrm>
            <a:off x="6411684" y="2198914"/>
            <a:ext cx="5127172" cy="3670180"/>
          </a:xfrm>
        </p:spPr>
        <p:txBody>
          <a:bodyPr>
            <a:normAutofit/>
          </a:bodyPr>
          <a:lstStyle/>
          <a:p>
            <a:r>
              <a:rPr lang="en-US" dirty="0"/>
              <a:t>Dipping Method </a:t>
            </a:r>
          </a:p>
          <a:p>
            <a:r>
              <a:rPr lang="en-US" dirty="0"/>
              <a:t>1. Dip metal wire into lipid solution (3:1)</a:t>
            </a:r>
          </a:p>
          <a:p>
            <a:r>
              <a:rPr lang="en-US" dirty="0"/>
              <a:t>2. Transfer metal wire into electrolyte solution </a:t>
            </a:r>
          </a:p>
          <a:p>
            <a:r>
              <a:rPr lang="en-US" dirty="0"/>
              <a:t>3. Lipid drop will self organize into bilayer </a:t>
            </a:r>
          </a:p>
          <a:p>
            <a:r>
              <a:rPr lang="en-US" dirty="0"/>
              <a:t>4. Tethering – </a:t>
            </a:r>
            <a:r>
              <a:rPr lang="en-US" dirty="0" err="1"/>
              <a:t>thiolipids</a:t>
            </a:r>
            <a:r>
              <a:rPr lang="en-US" dirty="0"/>
              <a:t> or hydrogels for anchoring layer </a:t>
            </a:r>
          </a:p>
        </p:txBody>
      </p:sp>
      <p:sp>
        <p:nvSpPr>
          <p:cNvPr id="15" name="Rectangle 14">
            <a:extLst>
              <a:ext uri="{FF2B5EF4-FFF2-40B4-BE49-F238E27FC236}">
                <a16:creationId xmlns:a16="http://schemas.microsoft.com/office/drawing/2014/main" id="{E95DA498-D9A2-4DA9-B9DA-B3776E08CF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a:extLst>
              <a:ext uri="{FF2B5EF4-FFF2-40B4-BE49-F238E27FC236}">
                <a16:creationId xmlns:a16="http://schemas.microsoft.com/office/drawing/2014/main" id="{82A73093-4B9D-420D-B17E-52293703A1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79360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FB4B8-5264-46A2-A819-197DF8922601}"/>
              </a:ext>
            </a:extLst>
          </p:cNvPr>
          <p:cNvSpPr>
            <a:spLocks noGrp="1"/>
          </p:cNvSpPr>
          <p:nvPr>
            <p:ph type="title"/>
          </p:nvPr>
        </p:nvSpPr>
        <p:spPr/>
        <p:txBody>
          <a:bodyPr/>
          <a:lstStyle/>
          <a:p>
            <a:r>
              <a:rPr lang="en-US" sz="3600" dirty="0"/>
              <a:t>Experiment - 2. Getting and Inserting  the BK Channel into artificial membranes </a:t>
            </a:r>
            <a:r>
              <a:rPr lang="en-US" sz="2400" dirty="0"/>
              <a:t>(Crowley et al, 2003)</a:t>
            </a:r>
          </a:p>
        </p:txBody>
      </p:sp>
      <p:sp>
        <p:nvSpPr>
          <p:cNvPr id="3" name="Content Placeholder 2">
            <a:extLst>
              <a:ext uri="{FF2B5EF4-FFF2-40B4-BE49-F238E27FC236}">
                <a16:creationId xmlns:a16="http://schemas.microsoft.com/office/drawing/2014/main" id="{8A6A8AE6-332D-4E7E-8893-0297ABDC78AA}"/>
              </a:ext>
            </a:extLst>
          </p:cNvPr>
          <p:cNvSpPr>
            <a:spLocks noGrp="1"/>
          </p:cNvSpPr>
          <p:nvPr>
            <p:ph idx="1"/>
          </p:nvPr>
        </p:nvSpPr>
        <p:spPr/>
        <p:txBody>
          <a:bodyPr/>
          <a:lstStyle/>
          <a:p>
            <a:r>
              <a:rPr lang="en-US" dirty="0"/>
              <a:t>1. CDNA is expressed to form BK channel proteins in the membrane of HEK 293 cells (</a:t>
            </a:r>
            <a:r>
              <a:rPr lang="en-US" dirty="0" err="1"/>
              <a:t>Ahring</a:t>
            </a:r>
            <a:r>
              <a:rPr lang="en-US" dirty="0"/>
              <a:t>)</a:t>
            </a:r>
          </a:p>
          <a:p>
            <a:r>
              <a:rPr lang="en-US" dirty="0"/>
              <a:t>2. HEK 293 cells will form into pellets and put them into buffer to get rid of excess media </a:t>
            </a:r>
          </a:p>
          <a:p>
            <a:r>
              <a:rPr lang="en-US" dirty="0"/>
              <a:t>3. Cell pellets will be resuspended in buffer to keep BK channel proteins from degrading </a:t>
            </a:r>
          </a:p>
          <a:p>
            <a:r>
              <a:rPr lang="en-US" dirty="0"/>
              <a:t>4. Lyse using 27-gauge needle and ultrasonic vibration of the cell pellets</a:t>
            </a:r>
          </a:p>
          <a:p>
            <a:r>
              <a:rPr lang="en-US" dirty="0"/>
              <a:t>5. Suspension will be layered on sucrose gradient and centrifuged, a band will be formed</a:t>
            </a:r>
          </a:p>
          <a:p>
            <a:r>
              <a:rPr lang="en-US" dirty="0"/>
              <a:t>6. Syringe will be used to collect the band with the BK channels </a:t>
            </a:r>
          </a:p>
          <a:p>
            <a:r>
              <a:rPr lang="en-US" dirty="0"/>
              <a:t>7. Small amount will be inserted into artificial membrane </a:t>
            </a:r>
          </a:p>
        </p:txBody>
      </p:sp>
    </p:spTree>
    <p:extLst>
      <p:ext uri="{BB962C8B-B14F-4D97-AF65-F5344CB8AC3E}">
        <p14:creationId xmlns:p14="http://schemas.microsoft.com/office/powerpoint/2010/main" val="2684166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02DEA-5AED-4B01-AD3F-9214887A2633}"/>
              </a:ext>
            </a:extLst>
          </p:cNvPr>
          <p:cNvSpPr>
            <a:spLocks noGrp="1"/>
          </p:cNvSpPr>
          <p:nvPr>
            <p:ph type="title"/>
          </p:nvPr>
        </p:nvSpPr>
        <p:spPr/>
        <p:txBody>
          <a:bodyPr/>
          <a:lstStyle/>
          <a:p>
            <a:r>
              <a:rPr lang="en-US" dirty="0"/>
              <a:t>Experiment - 3. Adding ethanol</a:t>
            </a:r>
          </a:p>
        </p:txBody>
      </p:sp>
      <p:sp>
        <p:nvSpPr>
          <p:cNvPr id="3" name="Content Placeholder 2">
            <a:extLst>
              <a:ext uri="{FF2B5EF4-FFF2-40B4-BE49-F238E27FC236}">
                <a16:creationId xmlns:a16="http://schemas.microsoft.com/office/drawing/2014/main" id="{B2C85CCA-67DC-4CB6-B578-07D49E7ACDC2}"/>
              </a:ext>
            </a:extLst>
          </p:cNvPr>
          <p:cNvSpPr>
            <a:spLocks noGrp="1"/>
          </p:cNvSpPr>
          <p:nvPr>
            <p:ph idx="1"/>
          </p:nvPr>
        </p:nvSpPr>
        <p:spPr/>
        <p:txBody>
          <a:bodyPr/>
          <a:lstStyle/>
          <a:p>
            <a:r>
              <a:rPr lang="en-US" dirty="0"/>
              <a:t>Ethanol will be pipetted into the electrolyte solution when creating the artificial membrane.</a:t>
            </a:r>
          </a:p>
        </p:txBody>
      </p:sp>
    </p:spTree>
    <p:extLst>
      <p:ext uri="{BB962C8B-B14F-4D97-AF65-F5344CB8AC3E}">
        <p14:creationId xmlns:p14="http://schemas.microsoft.com/office/powerpoint/2010/main" val="37681520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F718-8EFA-441A-9D16-37FB6D1D15B3}"/>
              </a:ext>
            </a:extLst>
          </p:cNvPr>
          <p:cNvSpPr>
            <a:spLocks noGrp="1"/>
          </p:cNvSpPr>
          <p:nvPr>
            <p:ph type="title"/>
          </p:nvPr>
        </p:nvSpPr>
        <p:spPr/>
        <p:txBody>
          <a:bodyPr>
            <a:normAutofit/>
          </a:bodyPr>
          <a:lstStyle/>
          <a:p>
            <a:r>
              <a:rPr lang="en-US" sz="3200" dirty="0"/>
              <a:t>Measurement - Patch Clamp Method for Electrophysiology </a:t>
            </a:r>
          </a:p>
        </p:txBody>
      </p:sp>
      <p:sp>
        <p:nvSpPr>
          <p:cNvPr id="3" name="Content Placeholder 2">
            <a:extLst>
              <a:ext uri="{FF2B5EF4-FFF2-40B4-BE49-F238E27FC236}">
                <a16:creationId xmlns:a16="http://schemas.microsoft.com/office/drawing/2014/main" id="{C7C6F8ED-06DD-4E90-B190-7FC97F0E2C98}"/>
              </a:ext>
            </a:extLst>
          </p:cNvPr>
          <p:cNvSpPr>
            <a:spLocks noGrp="1"/>
          </p:cNvSpPr>
          <p:nvPr>
            <p:ph idx="1"/>
          </p:nvPr>
        </p:nvSpPr>
        <p:spPr/>
        <p:txBody>
          <a:bodyPr/>
          <a:lstStyle/>
          <a:p>
            <a:r>
              <a:rPr lang="en-US" dirty="0"/>
              <a:t>A hollow glass tube such as a micropipette or patch pipette with a very small opening will be used to make tight contact with the tiny area of the artificial membrane so that the ions will flow into the pipette when the BK channel opens. </a:t>
            </a:r>
          </a:p>
          <a:p>
            <a:pPr marL="0" indent="0">
              <a:buNone/>
            </a:pPr>
            <a:endParaRPr lang="en-US" dirty="0"/>
          </a:p>
          <a:p>
            <a:pPr marL="0" indent="0">
              <a:buNone/>
            </a:pPr>
            <a:r>
              <a:rPr lang="en-US" dirty="0"/>
              <a:t>Resulting electrical current will be measured with an amplified connected to the pipette</a:t>
            </a:r>
          </a:p>
          <a:p>
            <a:pPr marL="0" indent="0">
              <a:buNone/>
            </a:pPr>
            <a:endParaRPr lang="en-US" dirty="0"/>
          </a:p>
          <a:p>
            <a:pPr marL="0" indent="0">
              <a:buNone/>
            </a:pPr>
            <a:r>
              <a:rPr lang="en-US" dirty="0"/>
              <a:t>Record of the current flowing through the BK channel will reveal when the channel is in an open or closed state. </a:t>
            </a:r>
          </a:p>
          <a:p>
            <a:endParaRPr lang="en-US" dirty="0"/>
          </a:p>
        </p:txBody>
      </p:sp>
    </p:spTree>
    <p:extLst>
      <p:ext uri="{BB962C8B-B14F-4D97-AF65-F5344CB8AC3E}">
        <p14:creationId xmlns:p14="http://schemas.microsoft.com/office/powerpoint/2010/main" val="36555782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568</TotalTime>
  <Words>531</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Ethanol tolerance and the effect of polyunsaturated fatty acids on the function of the BK channel</vt:lpstr>
      <vt:lpstr>Background - AUD</vt:lpstr>
      <vt:lpstr>Background – BK Channel</vt:lpstr>
      <vt:lpstr>Background - Phospholipids</vt:lpstr>
      <vt:lpstr>Hypothesis </vt:lpstr>
      <vt:lpstr>Experiment - 1. Creating Artificial Membranes (Siontorou et al, 2018)</vt:lpstr>
      <vt:lpstr>Experiment - 2. Getting and Inserting  the BK Channel into artificial membranes (Crowley et al, 2003)</vt:lpstr>
      <vt:lpstr>Experiment - 3. Adding ethanol</vt:lpstr>
      <vt:lpstr>Measurement - Patch Clamp Method for Electrophysiology </vt:lpstr>
      <vt:lpstr>Expected 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Amrita Kondeti</dc:creator>
  <cp:lastModifiedBy> </cp:lastModifiedBy>
  <cp:revision>49</cp:revision>
  <dcterms:created xsi:type="dcterms:W3CDTF">2019-12-10T07:38:09Z</dcterms:created>
  <dcterms:modified xsi:type="dcterms:W3CDTF">2019-12-10T17:11:45Z</dcterms:modified>
</cp:coreProperties>
</file>