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20"/>
  </p:notesMasterIdLst>
  <p:sldIdLst>
    <p:sldId id="256" r:id="rId2"/>
    <p:sldId id="277" r:id="rId3"/>
    <p:sldId id="278" r:id="rId4"/>
    <p:sldId id="263" r:id="rId5"/>
    <p:sldId id="269" r:id="rId6"/>
    <p:sldId id="271" r:id="rId7"/>
    <p:sldId id="272" r:id="rId8"/>
    <p:sldId id="273" r:id="rId9"/>
    <p:sldId id="268" r:id="rId10"/>
    <p:sldId id="275" r:id="rId11"/>
    <p:sldId id="282" r:id="rId12"/>
    <p:sldId id="281" r:id="rId13"/>
    <p:sldId id="258" r:id="rId14"/>
    <p:sldId id="280" r:id="rId15"/>
    <p:sldId id="257" r:id="rId16"/>
    <p:sldId id="260" r:id="rId17"/>
    <p:sldId id="259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8"/>
  </p:normalViewPr>
  <p:slideViewPr>
    <p:cSldViewPr snapToGrid="0" snapToObjects="1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16:49:16.43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17 1 24575,'0'16'0,"0"-1"0,0-7 0,0 0 0,0 0 0,0-1 0,-4 1 0,3 0 0,-2-1 0,3 1 0,-4-4 0,3 4 0,-2-4 0,3 5 0,0-2 0,0 1 0,0-1 0,0 1 0,3-4 0,1 0 0,4-4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3:16:27.09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22 720 24575,'-4'-83'0,"-1"1"0,3 30 0,-4-34 0,2 15 0,4 63 0,0 0 0,0-7 0,0-1 0,0 0 0,0-5 0,0 4 0,0-5 0,0 6 0,0 1 0,0 5 0,3 5 0,-2-3 0,6 4 0,-2-5 0,3 1 0,0 3 0,0 2 0,-3-2 0,3 0 0,-3-4 0,4-1 0,0 5 0,0-3 0,0 7 0,0-3 0,0 4 0,0 0 0,-1 0 0,0 0 0,1 0 0,-1 0 0,0 0 0,-3 4 0,3-3 0,-3 7 0,4-7 0,0 7 0,0-7 0,0 3 0,0 0 0,1-3 0,-1 8 0,0-8 0,0 3 0,1 0 0,-2 1 0,2 4 0,-2 0 0,2-4 0,-1 3 0,0-3 0,0 5 0,1-1 0,-1 0 0,0 0 0,1 6 0,-5-4 0,0 10 0,-5-11 0,0 5 0,0-5 0,0-1 0,0 0 0,0 0 0,0 1 0,0-2 0,0 2 0,-3-2 0,-2 1 0,-4 0 0,0 0 0,0-1 0,4 1 0,-3-4 0,7 3 0,-7-3 0,7 5 0,-8-1 0,4 0 0,0 0 0,-4 1 0,8-1 0,-7 0 0,3 1 0,0-1 0,-4 0 0,8 0 0,-7 1 0,3-1 0,-5 0 0,1 0 0,-1 1 0,1-1 0,0-4 0,3 3 0,-2-7 0,3 3 0,-4 0 0,0-3 0,0 3 0,0-1 0,0-2 0,0 3 0,0-4 0,0 0 0,0 0 0,1 0 0,-1 0 0,1 0 0,0 0 0,3-3 0,1-2 0,4-4 0,5 0 0,0-1 0,5-5 0,-1 4 0,7-9 0,0 8 0,6-9 0,-5 9 0,3-3 0,-9 9 0,4-3 0,-6 4 0,0 0 0,1-4 0,-1 4 0,0 0 0,-4-3 0,3 2 0,-6-3 0,2 0 0,-4 0 0,0 0 0,4-1 0,-3 1 0,3-1 0,-4 1 0,5-6 0,-4 4 0,4-10 0,-5 11 0,6-19 0,-5 11 0,5-12 0,-6 1 0,0 5 0,0-13 0,0 13 0,0-6 0,0 14 0,0 1 0,0 5 0,0 1 0,-4 4 0,-1 0 0,-9 5 0,3-4 0,-10 3 0,10-3 0,-4 4 0,0 0 0,4 0 0,-4 0 0,6 0 0,-1 0 0,1 0 0,-1 0 0,1 0 0,0 0 0,0 0 0,0 0 0,0 0 0,1 0 0,-1 0 0,-1 4 0,1-3 0,-1 3 0,1-4 0,4 0 0,2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3:16:34.84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0 610 24575,'0'-17'0,"0"1"0,0 7 0,0-1 0,0 1 0,0-1 0,0 1 0,0 0 0,0 0 0,0 1 0,0-1 0,0-4 0,0 3 0,0-9 0,0 2 0,0-5 0,0 0 0,0 0 0,0-1 0,0 7 0,0 1 0,0 5 0,0 1 0,0 0 0,0 0 0,0-1 0,0 1 0,0-6 0,0 4 0,0-9 0,0 3 0,0-5 0,0 5 0,0 2 0,0 0 0,4 4 0,-3-4 0,8 0 0,-7 4 0,2-4 0,1 10 0,-4-3 0,3 3 0,0 0 0,0 2 0,5 3 0,-1 0 0,0 0 0,1 0 0,0-4 0,1 2 0,-1-6 0,0 7 0,0-3 0,1 0 0,-1 3 0,0-3 0,0 4 0,1 0 0,-1 0 0,0 0 0,6 0 0,2 0 0,5 0 0,0 0 0,0 0 0,0 0 0,0 0 0,0 0 0,-6 0 0,-1 0 0,-5 0 0,-1 0 0,0 0 0,0 0 0,-1 0 0,-6 8 0,-4-2 0,-7 7 0,0-3 0,-1-1 0,-5 1 0,5-1 0,-6 1 0,1 0 0,5 0 0,-11 1 0,4-1 0,1 0 0,-5 1 0,4-1 0,1 0 0,-5 1 0,10-2 0,-4 2 0,0-1 0,4-1 0,-4 1 0,6-5 0,-1 3 0,5-2 0,-3-1 0,3 3 0,-1-3 0,-2 4 0,7 0 0,-7-3 0,7 2 0,-3-3 0,-1 4 0,4 0 0,-7-4 0,7 2 0,-3-2 0,4 4 0,0-1 0,0 1 0,3-5 0,2 0 0,4-4 0,0 0 0,0 0 0,1 0 0,-1 0 0,6 0 0,1-5 0,14-2 0,-6-9 0,5 2 0,1-2 0,-12 5 0,10-1 0,-17 7 0,3-4 0,-4 8 0,-1-4 0,0 5 0,0 0 0,0 0 0,0-3 0,-1 2 0,1-3 0,-1 4 0,0-4 0,-1 4 0,-2-1 0,-2 6 0,-3 9 0,-5 3 0,0-1 0,-11 5 0,0-5 0,-1 1 0,-4 3 0,10-3 0,-10 0 0,8 4 0,-3-4 0,0 5 0,5-6 0,-5 5 0,6-10 0,0 4 0,1-6 0,-1 0 0,1 0 0,4 1 0,-4-1 0,8 0 0,-7 0 0,3 0 0,-4 0 0,5-1 0,-4-3 0,3-1 0,0-8 0,1-10 0,9 3 0,1-21 0,5 14 0,1-19 0,0 5 0,0 1 0,0 2 0,0-1 0,-2 12 0,2-11 0,-3 19 0,2-11 0,-1 10 0,-4-10 0,-2 10 0,-4-9 0,4 9 0,-3-10 0,7 10 0,-7-4 0,7 6 0,-7-1 0,3 1 0,0 0 0,-3 0 0,3 1 0,0-1 0,-3-6 0,3 4 0,0-4 0,-3 6 0,7 0 0,-7 0 0,8 3 0,-8-1 0,3 2 0,-4-4 0,0-3 0,0 4 0,0-4 0,3 8 0,-2 0 0,3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16:49:20.16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189 1 24575,'-17'0'0,"2"0"0,6 4 0,1-3 0,2 7 0,-1-7 0,6 7 0,-7-3 0,4 4 0,-5 0 0,0-1 0,4 1 0,-3-4 0,3 3 0,0-3 0,-3 0 0,7 2 0,-8-5 0,8 6 0,-7-7 0,7 7 0,-8-7 0,8 7 0,-7-7 0,7 6 0,-7-6 0,7 7 0,-2-3 0,3 3 0,-5-3 0,4 3 0,-3-3 0,4 3 0,0 1 0,0-1 0,0 0 0,0 1 0,0-1 0,4-4 0,1 0 0,3-4 0,2 0 0,-1 0 0,0 0 0,0 0 0,1 0 0,-1 0 0,0 0 0,0 0 0,1 0 0,-1 0 0,0 0 0,1 0 0,-1 0 0,0-4 0,0-1 0,1-1 0,-1 2 0,-4 0 0,3 3 0,-7-7 0,7 7 0,-7-6 0,7 6 0,-7-7 0,-13 7 0,-1-3 0,-9 4 0,7 0 0,5 0 0,1 0 0,0 0 0,-1 0 0,1 0 0,-1 0 0,1 0 0,1 0 0,-1 0 0,0-3 0,1 2 0,0-2 0,0-1 0,0 3 0,0-2 0,0 3 0,3-4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17:03:10.003"/>
    </inkml:context>
    <inkml:brush xml:id="br0">
      <inkml:brushProperty name="width" value="0.2" units="cm"/>
      <inkml:brushProperty name="height" value="0.2" units="cm"/>
      <inkml:brushProperty name="color" value="#C1D7E1"/>
    </inkml:brush>
  </inkml:definitions>
  <inkml:trace contextRef="#ctx0" brushRef="#br0">0 971 24575,'18'-4'0,"-1"-4"0,-1-6 0,20-9 0,-14 5 0,19-2 0,-17 7 0,1 0 0,2 2 0,-8-2 0,3 4 0,1 0 0,-5-3 0,5 1 0,-11-1 0,4 4 0,-4 0 0,1 3 0,-1-2 0,-5 3 0,0 0 0,0-2 0,0 5 0,-3-5 0,2 5 0,-5-4 0,1 1 0,1 1 0,1-4 0,3 4 0,0-5 0,1 1 0,3-1 0,1 0 0,5-1 0,-4-3 0,3 6 0,-7-4 0,2 9 0,-3-6 0,-1 6 0,0-2 0,-1 1 0,0 1 0,1-5 0,0 2 0,4-4 0,-2 0 0,7 0 0,-8 0 0,3 4 0,1-3 0,-4 3 0,3-1 0,-4-1 0,1 5 0,-1-6 0,0 6 0,0-5 0,0 5 0,0-6 0,0 7 0,0-6 0,1 2 0,-1-4 0,0 4 0,-1-2 0,2 5 0,-1-6 0,0 6 0,0-5 0,0 5 0,-3-5 0,2 6 0,-2-7 0,6 3 0,3-4 0,4-1 0,0 5 0,5-5 0,-3 5 0,4-6 0,-6 2 0,-1-1 0,1 0 0,0 1 0,0 3 0,-5-2 0,4 2 0,-3-2 0,0-2 0,2 1 0,-2 4 0,-1-3 0,5 2 0,-9-2 0,7 2 0,-6-1 0,2 2 0,-4 0 0,0 0 0,1 1 0,-1 2 0,4-6 0,-2 4 0,2-2 0,1-2 0,-5 2 0,8-2 0,-7 3 0,2-3 0,-3 6 0,0-4 0,0 1 0,-1 1 0,1-4 0,4 3 0,-2-1 0,6-3 0,-6 8 0,7-8 0,-9 7 0,5-6 0,-5 6 0,1-2 0,-2 0 0,1 3 0,-3-7 0,2 7 0,-3-4 0,4 1 0,-1-1 0,1-3 0,5-1 0,0 0 0,6-1 0,-1 1 0,-5 3 0,4-3 0,-8 4 0,3 0 0,-3-2 0,-1 5 0,0-3 0,0 4 0,-1 0 0,1 0 0,-1-3 0,5 2 0,-2-5 0,7 5 0,-9-6 0,5 6 0,-4-2 0,-2 0 0,1 2 0,0-2 0,-3 0 0,1 0 0,-1-4 0,3 3 0,0-2 0,0 2 0,1-7 0,-1 2 0,5 1 0,-4 2 0,4 1 0,-5 1 0,0-2 0,-6 5 0,-10-2 0,1 3 0,-9 0 0,11 0 0,-1 0 0,0 0 0,-4 0 0,3 0 0,-4 0 0,4 0 0,1 0 0,0 0 0,0 0 0,0 0 0,0 0 0,0 0 0,0 0 0,0 0 0,0 0 0,1 0 0,2 3 0,-2-2 0,2 2 0,-2-3 0,2 2 0,-2-1 0,6 4 0,-4-1 0,4 2 0,0 0 0,0-2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17:03:10.004"/>
    </inkml:context>
    <inkml:brush xml:id="br0">
      <inkml:brushProperty name="width" value="0.2" units="cm"/>
      <inkml:brushProperty name="height" value="0.2" units="cm"/>
      <inkml:brushProperty name="color" value="#C1D7E1"/>
    </inkml:brush>
  </inkml:definitions>
  <inkml:trace contextRef="#ctx0" brushRef="#br0">1 768 24575,'18'-7'0,"2"2"0,-4-10 0,-4 6 0,4-4 0,-4 6 0,5-6 0,-4 4 0,3-3 0,-8 8 0,4-3 0,-6 3 0,2-1 0,-1-1 0,0 5 0,-3-5 0,1 5 0,-1-4 0,2 1 0,1-3 0,4 3 0,-2-3 0,6 3 0,-2-4 0,0 0 0,3 0 0,-8 3 0,4-2 0,-5 6 0,-1-5 0,1 5 0,1-2 0,-2 0 0,1 3 0,-1-7 0,1 3 0,0-2 0,0-2 0,4 0 0,2 0 0,4 0 0,-4-1 0,3 2 0,-9-1 0,9 3 0,-7-1 0,2 1 0,-4 2 0,0-4 0,1 4 0,3-6 0,-3 2 0,8 2 0,-7-1 0,2 2 0,1 0 0,-5-2 0,5 5 0,-1-6 0,-2 2 0,6 1 0,-7-3 0,9 3 0,-5-4 0,1 0 0,2 3 0,-2-2 0,4 2 0,-5-2 0,4-2 0,-8 5 0,4-3 0,-1 6 0,-2-5 0,2 2 0,1-5 0,-4 5 0,4-3 0,-6 4 0,1-2 0,0-1 0,5 5 0,-4-5 0,4 1 0,-5 1 0,4-3 0,5 0 0,-3-3 0,2 0 0,-4 2 0,-2 0 0,2 3 0,-4-1 0,5 2 0,-4 0 0,4-4 0,-5 4 0,4 0 0,-3-2 0,4 2 0,-5-3 0,0 3 0,0-3 0,4 3 0,-2-1 0,2-2 0,-4 7 0,1-4 0,6 1 0,-5 2 0,10-7 0,-11 7 0,4-6 0,-5 6 0,4-6 0,-2 6 0,6-7 0,-7 8 0,4-7 0,-1 6 0,-2-6 0,2 6 0,-4-2 0,0 0 0,-3-1 0,2 0 0,-5-2 0,4 3 0,-1-1 0,7-3 0,7 2 0,1 0 0,8-3 0,-8 2 0,4-3 0,-6 0 0,-5 5 0,-1 0 0,-3 4 0,-1 0 0,0 0 0,-3 2 0,-1 2 0,-3 2 0,0 1 0,0-1 0,0 1 0,0-1 0,0 1 0,0 0 0,0-1 0,0 0 0,-3-3 0,2 3 0,-5-6 0,5 6 0,-5-2 0,5 2 0,-4-3 0,4 2 0,-4-4 0,4 5 0,-5-6 0,2 3 0,0 0 0,-2-2 0,2 2 0,-2-3 0,-1 0 0,0 0 0,1 0 0,-2 0 0,1 0 0,0 0 0,1 0 0,-1 0 0,0 0 0,1 0 0,2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17:03:39.4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0 112 24575,'21'0'0,"3"0"0,-13 0 0,9 0 0,-9 0 0,4 0 0,-6 0 0,0 0 0,1 0 0,-1 0 0,0 0 0,0 0 0,6 0 0,2 0 0,5 0 0,0 0 0,0 0 0,-6 0 0,-1 0 0,-5 0 0,-1 0 0,0 0 0,0 3 0,-4 2 0,3 0 0,-3-1 0,4-4 0,6 0 0,-4 0 0,10 0 0,-5 0 0,6 0 0,0 0 0,0 0 0,0 5 0,-5-4 0,3 4 0,-9-5 0,4 0 0,-6 0 0,0 0 0,0 0 0,0 0 0,5 0 0,-3 0 0,10 0 0,-5 0 0,0 0 0,5 0 0,-10 0 0,4 0 0,-6 0 0,0 0 0,1 0 0,-1 0 0,-4-3 0,-1-2 0,-4-2 0,-4-2 0,3 1 0,-6 3 0,6-2 0,-6 2 0,2 0 0,-4-3 0,5 3 0,-4 0 0,7-3 0,-8 3 0,8-4 0,-6 4 0,2 1 0,-3 0 0,0 4 0,0-4 0,-1 4 0,1 0 0,0 4 0,3 0 0,-2 1 0,6 2 0,-8-6 0,8 8 0,-7-8 0,3 7 0,-4-8 0,5 8 0,-4-7 0,2 3 0,-3-4 0,0 0 0,0 0 0,0 0 0,0 4 0,1-3 0,-1 3 0,4 0 0,-3-3 0,4 2 0,-1 1 0,-3-3 0,4 4 0,-5-5 0,0 0 0,1 0 0,3 4 0,-3-3 0,4 3 0,-6-4 0,1 0 0,0 0 0,0 0 0,1 0 0,-2 0 0,2 0 0,-2 0 0,1 0 0,0 0 0,-1 0 0,2 0 0,-1 0 0,1 0 0,0-4 0,0 3 0,-1-2 0,0-1 0,0 2 0,-1-2 0,5 0 0,-3 3 0,3-3 0,0 0 0,-3 3 0,3-3 0,-3 4 0,-1 0 0,0-4 0,0 3 0,-1-3 0,1 4 0,0 0 0,0-4 0,0 3 0,1-2 0,-1 3 0,-5 0 0,-2 0 0,-6 0 0,5 0 0,-4 0 0,11 0 0,-6-10 0,6 7 0,5-10 0,1 8 0,7-3 0,2 4 0,4 0 0,0 4 0,0 0 0,0 0 0,0-3 0,0 2 0,-1-3 0,1 4 0,0 0 0,0 0 0,-1 0 0,0 0 0,0 0 0,0 0 0,1 0 0,-1 0 0,0 0 0,0 0 0,1 0 0,-1 0 0,1 0 0,0 0 0,-1 0 0,0 0 0,1 0 0,-1 0 0,0 0 0,1 0 0,-1 0 0,0 0 0,0 0 0,0-4 0,1 3 0,-1-3 0,0 4 0,0 0 0,0 0 0,0 0 0,0 0 0,0 0 0,1 0 0,-1 0 0,0 0 0,0 0 0,1 0 0,-1 0 0,1 0 0,0 0 0,-1 0 0,1 0 0,-1 0 0,0 0 0,0 0 0,0 0 0,0 0 0,1 0 0,-1 0 0,0 0 0,0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17:03:47.14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0 116 24575,'19'0'0,"3"0"0,-11 0 0,10 0 0,-11 0 0,5 0 0,-6 0 0,1 0 0,-1 0 0,0 0 0,0 0 0,0 0 0,0 0 0,0 0 0,1 0 0,-1 0 0,0 0 0,0 0 0,1 0 0,-1 0 0,0 0 0,0 0 0,1 0 0,-1 0 0,0 0 0,0 0 0,0 0 0,0 0 0,-1 0 0,0 0 0,1 0 0,0 0 0,0 0 0,0 0 0,1 0 0,-1 0 0,6 0 0,-4 0 0,4 0 0,0 0 0,-5 0 0,11 0 0,-10 0 0,4 4 0,0-3 0,-5 3 0,5-4 0,-6 0 0,1 0 0,-1 0 0,0 0 0,0 0 0,-1 0 0,1 0 0,5 0 0,3 0 0,5 0 0,0 0 0,0 0 0,0 0 0,0 0 0,-5 4 0,3-3 0,-3 3 0,5-4 0,0 0 0,0 0 0,-6 0 0,5 0 0,-10 0 0,9 0 0,-9 0 0,4 0 0,-6 0 0,0 0 0,0 0 0,0 0 0,0 0 0,0 0 0,1 0 0,-1 0 0,0 0 0,6 0 0,-4 0 0,4 0 0,0 0 0,-5 5 0,5-4 0,-5 3 0,-1-4 0,0 0 0,0 4 0,1-3 0,-1 3 0,0 0 0,6-3 0,-4 3 0,4-4 0,-6 0 0,0 4 0,1-3 0,-1 3 0,0-4 0,0 0 0,-1 0 0,1 0 0,-1 0 0,1 0 0,0 5 0,6-4 0,-4 3 0,4-4 0,-6 4 0,0-3 0,1 3 0,-1-4 0,0 0 0,0 0 0,-1 0 0,0 0 0,0 0 0,-4-4 0,0 0 0,-4-4 0,-4 4 0,-1-4 0,-4 3 0,-1 0 0,6-3 0,-5 7 0,4-3 0,0 0 0,-4 2 0,5-2 0,-2 0 0,-1 3 0,6-7 0,-3 3 0,4-3 0,-8 3 0,2-2 0,-7 6 0,9-6 0,-3 6 0,2-4 0,1 2 0,-3-2 0,6-3 0,-6 3 0,2 2 0,-3 3 0,0 0 0,-1 0 0,1 0 0,-1 0 0,1 0 0,-1 0 0,1 0 0,-1 0 0,1 0 0,0 0 0,0 0 0,-1 0 0,0 0 0,0 0 0,1 0 0,-2 0 0,2 0 0,-1 0 0,1 0 0,-1 0 0,1 4 0,-1-3 0,0 3 0,1-4 0,-1 0 0,1 0 0,-1 0 0,0 0 0,1 0 0,0 0 0,0 0 0,-1 4 0,1-3 0,0 2 0,-1-3 0,0 0 0,0 0 0,0 0 0,0 0 0,0 0 0,0 0 0,0 0 0,-1 0 0,1 0 0,0 0 0,0 0 0,-6 0 0,4 0 0,-4 0 0,6 0 0,-6 0 0,4 0 0,-4 0 0,6 0 0,-1 0 0,1 0 0,0 0 0,0 0 0,0 0 0,0 0 0,0 0 0,-1 0 0,1 0 0,0 0 0,-1 0 0,1 0 0,-1 0 0,1 0 0,0 0 0,0 0 0,0 0 0,0 0 0,1 0 0,0 0 0,-1 0 0,0 0 0,0 0 0,-1 0 0,1 0 0,0 0 0,-1 0 0,1 0 0,0 0 0,1 0 0,0 0 0,0 0 0,-1 0 0,1 0 0,-1 0 0,0 0 0,0 0 0,0-3 0,-1 2 0,2-3 0,-1 0 0,1 4 0,0-4 0,-1 4 0,0 0 0,0 0 0,0-4 0,0 3 0,-1-3 0,2 4 0,-1 0 0,1 0 0,0 0 0,-1-5 0,0 4 0,0-3 0,0 0 0,0 3 0,0-3 0,0 4 0,1 0 0,4-4 0,-4 3 0,3-2 0,-3-1 0,-1 3 0,4-7 0,-3 7 0,4-3 0,-5 4 0,1 0 0,0 0 0,-1 0 0,1 0 0,-1 0 0,0 0 0,5 3 0,-4 2 0,7 2 0,-6-2 0,6 3 0,-6-7 0,6 7 0,-7-4 0,7 5 0,-2-1 0,3 1 0,0-1 0,0 0 0,0 1 0,0-1 0,0 0 0,3 0 0,2-3 0,0 3 0,3-3 0,-7 4 0,7-4 0,-7 3 0,8-7 0,-8 7 0,7-2 0,-7 2 0,7-3 0,-3 3 0,0-3 0,2 0 0,-6 3 0,7-7 0,-7 7 0,7-7 0,-3 3 0,4 0 0,0-3 0,-1 3 0,1-4 0,0 0 0,0 0 0,0 0 0,0 0 0,0 0 0,0 0 0,1 0 0,-1 0 0,0 0 0,0 0 0,0 0 0,0 0 0,0 0 0,1 0 0,-1 0 0,6 0 0,-4 0 0,4 0 0,-6 0 0,0 0 0,0 0 0,1 0 0,-1 0 0,0 0 0,6 0 0,-4 0 0,9 0 0,-9 0 0,4 0 0,-6 0 0,0 0 0,1 0 0,-1 4 0,0-3 0,0 7 0,-3-3 0,2 0 0,-7 2 0,3-6 0,-4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17:03:53.36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172 278 24575,'23'4'0,"0"0"0,7-4 0,-6 0 0,21 0 0,-2 0 0,7 0 0,-3 0 0,-8-6 0,-8 5 0,6-5 0,-19 6 0,4 0 0,-12 0 0,-1 0 0,0 0 0,-31 9 0,2-7 0,-29 13 0,10-8 0,0 6 0,-8 1 0,-3 0 0,-9-6 0,9 4 0,-6-4 0,15-1 0,0 0 0,4-7 0,19 0 0,-10 0 0,17 0 0,-4 0 0,10-4 0,0-1 0,5-3 0,0-7 0,0 4 0,5-4 0,0 0 0,11 4 0,1-10 0,12 2 0,2-5 0,1-1 0,4 0 0,-12 2 0,13 4 0,-13 2 0,6 5 0,-14 2 0,-1 4 0,-6-2 0,0 7 0,1-3 0,-1 4 0,0 0 0,0 0 0,0 0 0,0 0 0,0 0 0,0 0 0,0 0 0,0 0 0,-4 3 0,-2 2 0,-3 3 0,-9 7 0,1 2 0,-13 0 0,4 4 0,-5-9 0,-1 9 0,1-4 0,0 0 0,5 4 0,-4-9 0,9 3 0,-3-5 0,5 5 0,4-4 0,-3 4 0,8-6 0,-3 1 0,0-1 0,3 0 0,-3 0 0,4 1 0,0-2 0,0 1 0,0-1 0,0 1 0,0 0 0,0 0 0,0 0 0,0 1 0,0-1 0,0 0 0,0 0 0,0 6 0,0 2 0,0 5 0,0-6 0,0 5 0,0-11 0,0 5 0,0-5 0,0-1 0,3-4 0,8-1 0,4-9 0,8-6 0,6-8 0,5-13 0,5 4 0,2-6 0,7 7 0,-15 7 0,13-6 0,-15 18 0,0-8 0,-2 10 0,-6 0 0,-1-4 0,0 8 0,0-3 0,0 5 0,0 0 0,0-4 0,8 2 0,-6-3 0,5 5 0,-13 0 0,5 0 0,-10 0 0,9 0 0,-9 0 0,10 0 0,-5 0 0,6 0 0,8 0 0,1-5 0,8 3 0,8-10 0,3 10 0,9-11 0,-1 11 0,1-4 0,0 6 0,0 0 0,-1 0 0,1 0 0,-9 0 0,6 0 0,-15 0 0,7 0 0,-10 0 0,-6 0 0,5 0 0,-6 0 0,25 0 0,-13 0 0,12 0 0,-16 0 0,9 0 0,-8 0 0,8 0 0,-9 0 0,8 0 0,14 0 0,0 0 0,19 0 0,4 0-463,2 0 463,8 0 0,-11 0 0,-11-7 0,-3 6 0,-10-6 0,-10 7 0,-8 0 0,-12 0 0,-7 0 0,-5 0 463,2 0-463,-9 0 0,3 0 0,-12 0 0,-17 5 0,-3 1 0,-20 6 0,7 0 0,-6 1 0,6-6 0,-5-2 0,6-5 0,-8 0 0,0 0 0,-8 0 0,6 0 0,-16 0 0,7 0 0,-19 0 0,7-6 0,-18-3 0,8 0-919,-23-6 919,40 9 0,-1 1 0,-8-4 0,0-2 0,0 2 0,1-1 0,12 1 0,1 0 0,-3 0 0,1 0 0,-35-7 0,39 3 0,-2 1 0,-4 2 0,1 0-106,-22-14 106,-17 15 0,30-5 0,2 13 0,3-6 0,16 1 0,-7 5 913,10-5-913,-1 6 112,0 0-112,0 0 0,1 0 0,-1 0 0,7 0 0,3 0 0,-1 0 0,12 0 0,-10 0 0,11 0 0,1 0 0,-5 0 0,10 0 0,-4 0 0,14 0 0,21 0 0,0 0 0,23-6 0,-12-1 0,7-6 0,10 0 0,-7-1 0,15 0 0,-15 6 0,16 2 0,-16 6 0,26 0 0,8 0-991,23 0 991,-38 0 0,3 0-763,0 0 0,1 0 763,15 0 0,-1 0 0,-18 0 0,-1 0 0,16 0 0,0 0 0,-17 0 0,-1 0-446,6 0 1,1 0 445,-1 0 0,-2 0 0,36 0-294,-2 0 294,-23 0 0,-2-7 853,-21 6-853,8-13 1498,-7 13-1498,-1-6 999,-1 1-999,-10 5 352,1-5-352,0 6 0,-1 0 0,1 0 0,-8 0 0,6 0 0,-13 0 0,5 0 0,1 0 0,-6 0 0,5 0 0,-7 0 0,0 0 0,-5 0 0,-2 0 0,-6 0 0,0 0 0,1 0 0,-2 0 0,2 0 0,-2 0 0,1 0 0,0 0 0,-39 0 0,16 0 0,-40 0 0,23 0 0,-17 7 0,7-6 0,-16 12 0,16-5 0,-7 0 0,1 4 0,6-10 0,-7 4 0,17-1 0,-6-4 0,5 4 0,1-5 0,-6 6 0,13-5 0,-13 5 0,13-1 0,-6-4 0,8 4 0,0 0 0,0-4 0,-1 9 0,7-9 0,-5 4 0,5-5 0,-7 5 0,7-4 0,-5 4 0,5 0 0,-7-4 0,-16 9 0,12-9 0,-12 4 0,17-5 0,-1 5 0,1-4 0,0 4 0,-8-5 0,6 0 0,-5 0 0,-1 0 0,6 0 0,-5 0 0,-1 0 0,12 0 0,-10 0 0,11 0 0,1 0 0,1 0 0,-1 0 0,6 0 0,-11 0 0,0 0 0,-9 5 0,1-3 0,0 4 0,7-6 0,-8 0 0,6 0 0,-6 0 0,8 0 0,6 0 0,-5 0 0,10 0 0,-4 0 0,6 0 0,4 3 0,-3-2 0,4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15:23:29.2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24575,'13'18'0,"-5"1"0,-1-18 0,-6 6 0,10-1 0,-6 2 0,7-3 0,-4 2 0,0-6 0,0 7 0,4-8 0,-7 8 0,6-7 0,-6 6 0,4-6 0,-1 6 0,2-2 0,-2 4 0,1-1 0,-1-3 0,-3 2 0,6-6 0,-6 6 0,8-6 0,-5 7 0,-3-4 0,7 5 0,-6 0 0,7-4 0,-8 3 0,4-7 0,-4 7 0,4-7 0,0 7 0,-4-3 0,4 1 0,-4 2 0,0-3 0,3 4 0,-3-4 0,-1 4 0,4-1 0,-3-2 0,-1 6 0,0-5 0,0-1 0,-3 8 0,9-8 0,-8 5 0,9-7 0,-6 4 0,4-4 0,-1 1 0,1-2 0,2-6 0,-2 2 0,-1-7 0,-1 3 0,-2 0 0,3-3 0,-3 3 0,3-5 0,-3 1 0,4 4 0,-4-3 0,3 3 0,-7-4 0,12 0 0,-11 0 0,10-1 0,-7 1 0,4 0 0,-4 0 0,3 0 0,-3-1 0,0 1 0,3 4 0,-3-3 0,1 2 0,6-3 0,-6 0 0,7-1 0,-3 5 0,-1-3 0,-4 2 0,3 1 0,-2-3 0,3 7 0,0-8 0,0 8 0,1-7 0,-1 7 0,0-7 0,0 2 0,1 1 0,-1-3 0,0 7 0,-4-8 0,8 8 0,-7-7 0,7 7 0,-4-7 0,0 7 0,0-4 0,-1 2 0,-16 26 0,5-16 0,-15 22 0,13-20 0,-4 0 0,4 1 0,-4-1 0,-1 0 0,5 0 0,-3 1 0,2-5 0,1 3 0,-3-3 0,3 4 0,0 0 0,-3-4 0,3 7 0,0-6 0,0 8 0,1-5 0,3 0 0,-6 0 0,6-1 0,-6 1 0,6 2 0,-7-6 0,7 10 0,-6-14 0,2 10 0,-7-10 0,6 7 0,-5-7 0,7 7 0,-8-8 0,3 4 0,-3-4 0,4 0 0,-1 0 0,-3 0 0,6 4 0,-6-3 0,3 3 0,0-4 0,-3 0 0,4 4 0,0-3 0,-3 4 0,2-5 0,-3 0 0,4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15:23:35.8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55 817 24575,'0'-31'0,"0"7"0,0 3 0,5 4 0,1 1 0,9-5 0,-3 4 0,3 1 0,-4-5 0,4 5 0,-4-1 0,4 2 0,-5 6 0,-1-1 0,0 1 0,0 0 0,1-1 0,-1 1 0,0-1 0,0 1 0,1 0 0,-1-1 0,0 1 0,0 4 0,1-4 0,-1 4 0,0 0 0,-4-3 0,4 3 0,-4 0 0,4-3 0,1-3 0,-1 0 0,1-4 0,0 9 0,-1-2 0,0 3 0,0 0 0,1-4 0,-1 8 0,0-7 0,-1 7 0,0-6 0,0 3 0,1-5 0,-1 0 0,1 1 0,-5-1 0,0 1 0,-4-4 0,0 3 0,0-3 0,0 2 0,0 1 0,0-6 0,0 4 0,0-4 0,-3 10 0,-9 1 0,1 4 0,-5 0 0,7 0 0,0 0 0,-1 0 0,1 0 0,0 0 0,0 0 0,0 0 0,0 0 0,0 0 0,1 0 0,-2 0 0,2 0 0,-4 4 0,2-3 0,-1 2 0,3-3 0,0 0 0,-5 0 0,4 0 0,-4 0 0,5 0 0,0 0 0,-4-7 0,6 2 0,-5-3 0,6 0 0,-4 7 0,1-7 0,-1 7 0,1-7 0,-1 7 0,1-3 0,0 0 0,1-1 0,-2 0 0,0-3 0,0 4 0,1-5 0,-1 4 0,4-3 0,-6 4 0,6-1 0,-3-2 0,-4 6 0,10-7 0,-6 1 0,5-3 0,2-1 0,-7 2 0,4 4 0,-1-6 0,-2 5 0,6-6 0,-3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CC0A8-9921-C54D-BEDE-1C44ACB22166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66A21-C4DD-324F-AE98-85B0D4AC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8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Mikuni et </a:t>
            </a:r>
            <a:r>
              <a:rPr lang="en-US" dirty="0" err="1"/>
              <a:t>al’s</a:t>
            </a:r>
            <a:r>
              <a:rPr lang="en-US" dirty="0"/>
              <a:t>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66A21-C4DD-324F-AE98-85B0D4AC97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9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12/13/19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0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8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5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4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3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4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4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0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12/13/19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12/13/19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50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2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.scbt.com/product/35/96/b/359655.jpg" TargetMode="External"/><Relationship Id="rId3" Type="http://schemas.openxmlformats.org/officeDocument/2006/relationships/hyperlink" Target="https://cdn.rcsb.org/images/rutgers/vm/5vms/5vms.pdb1-500.jpg" TargetMode="External"/><Relationship Id="rId7" Type="http://schemas.openxmlformats.org/officeDocument/2006/relationships/hyperlink" Target="https://www.polyplus-transfection.com/wp-content/uploads/2019/04/Transfection-mechanism-jetOPTIMUS.jpg" TargetMode="External"/><Relationship Id="rId2" Type="http://schemas.openxmlformats.org/officeDocument/2006/relationships/hyperlink" Target="https://upload.wikimedia.org/wikipedia/commons/thumb/9/9e/SinusRhythmLabels.svg/1200px-SinusRhythmLabels.svg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thermofisher.com/TFS-Assets/LSG/figures/CSPBPK_Fig1smws.jpg-650.jpg" TargetMode="External"/><Relationship Id="rId11" Type="http://schemas.openxmlformats.org/officeDocument/2006/relationships/hyperlink" Target="https://bioquochem.com/wp-content/uploads/2017/03/ECL-infography.jpg" TargetMode="External"/><Relationship Id="rId5" Type="http://schemas.openxmlformats.org/officeDocument/2006/relationships/hyperlink" Target="https://s3-eu-west-1.amazonaws.com/pfigshare-u-previews/3105683/preview.jpg" TargetMode="External"/><Relationship Id="rId10" Type="http://schemas.openxmlformats.org/officeDocument/2006/relationships/hyperlink" Target="https://www.dojindo.com/Shared/Images/Product/SulfoBiotics-Biotin-HPDP(WS)%20solution/SB17-Fig.1.jpg" TargetMode="External"/><Relationship Id="rId4" Type="http://schemas.openxmlformats.org/officeDocument/2006/relationships/hyperlink" Target="https://www.vanderbilt.edu/vicb/images/discovery/2018/how_potassium_channel_mutations_heart_arrhythmias_fig1.jpg" TargetMode="External"/><Relationship Id="rId9" Type="http://schemas.openxmlformats.org/officeDocument/2006/relationships/hyperlink" Target="https://www.mdpi.com/micromachines/micromachines-08-00083/article_deploy/html/images/micromachines-08-00083-g001.pn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3.tiff"/><Relationship Id="rId7" Type="http://schemas.openxmlformats.org/officeDocument/2006/relationships/customXml" Target="../ink/ink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customXml" Target="../ink/ink10.xml"/><Relationship Id="rId4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1.png"/><Relationship Id="rId18" Type="http://schemas.openxmlformats.org/officeDocument/2006/relationships/image" Target="../media/image8.png"/><Relationship Id="rId3" Type="http://schemas.openxmlformats.org/officeDocument/2006/relationships/customXml" Target="../ink/ink1.xml"/><Relationship Id="rId7" Type="http://schemas.openxmlformats.org/officeDocument/2006/relationships/image" Target="../media/image6.tiff"/><Relationship Id="rId12" Type="http://schemas.openxmlformats.org/officeDocument/2006/relationships/customXml" Target="../ink/ink5.xml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customXml" Target="../ink/ink2.xml"/><Relationship Id="rId15" Type="http://schemas.openxmlformats.org/officeDocument/2006/relationships/image" Target="../media/image12.png"/><Relationship Id="rId10" Type="http://schemas.openxmlformats.org/officeDocument/2006/relationships/customXml" Target="../ink/ink4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customXml" Target="../ink/ink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tiff"/><Relationship Id="rId7" Type="http://schemas.openxmlformats.org/officeDocument/2006/relationships/customXml" Target="../ink/ink9.xm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8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7FFF14-C299-413F-AE56-712A475C91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5CD11-FF0E-9246-8BD8-20CCB6680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577" y="2249995"/>
            <a:ext cx="8936846" cy="3073741"/>
          </a:xfrm>
        </p:spPr>
        <p:txBody>
          <a:bodyPr>
            <a:normAutofit/>
          </a:bodyPr>
          <a:lstStyle/>
          <a:p>
            <a:r>
              <a:rPr lang="en-US" sz="3200" b="1" dirty="0"/>
              <a:t>The Effect of the A341V Mutation in KCNQ1 Associated with Long QT Syndrome on </a:t>
            </a:r>
            <a:r>
              <a:rPr lang="en-US" sz="3200" b="1" dirty="0" err="1"/>
              <a:t>I</a:t>
            </a:r>
            <a:r>
              <a:rPr lang="en-US" sz="3200" b="1" baseline="-25000" dirty="0" err="1"/>
              <a:t>ks</a:t>
            </a:r>
            <a:r>
              <a:rPr lang="en-US" sz="3200" b="1" dirty="0"/>
              <a:t> Channel Trafficking </a:t>
            </a:r>
            <a:endParaRPr lang="en-US" sz="3200" dirty="0"/>
          </a:p>
          <a:p>
            <a:r>
              <a:rPr lang="en-US" sz="2800" dirty="0"/>
              <a:t> </a:t>
            </a:r>
            <a:r>
              <a:rPr lang="en-US" sz="1600" dirty="0"/>
              <a:t>Sukhleen Kaur</a:t>
            </a:r>
            <a:endParaRPr lang="en-US" sz="7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392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715E0-F7A0-3C4C-BFE5-1D951967A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728" y="557250"/>
            <a:ext cx="10058400" cy="1371600"/>
          </a:xfrm>
        </p:spPr>
        <p:txBody>
          <a:bodyPr/>
          <a:lstStyle/>
          <a:p>
            <a:r>
              <a:rPr lang="en-US" dirty="0"/>
              <a:t>Potential Results and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62F8D-7D58-BF4D-B6A5-DB86CFBBF1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59408" y="1928850"/>
            <a:ext cx="4635119" cy="350878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B5425C8-CF54-544C-B691-F5FA8E16ACAD}"/>
              </a:ext>
            </a:extLst>
          </p:cNvPr>
          <p:cNvGrpSpPr/>
          <p:nvPr/>
        </p:nvGrpSpPr>
        <p:grpSpPr>
          <a:xfrm>
            <a:off x="5824918" y="3476213"/>
            <a:ext cx="1827721" cy="1188991"/>
            <a:chOff x="8290560" y="3770505"/>
            <a:chExt cx="1827721" cy="11889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8BF030-1BF2-924C-AB45-7934FCF90197}"/>
                </a:ext>
              </a:extLst>
            </p:cNvPr>
            <p:cNvSpPr txBox="1"/>
            <p:nvPr/>
          </p:nvSpPr>
          <p:spPr>
            <a:xfrm>
              <a:off x="8595222" y="3770505"/>
              <a:ext cx="1511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Cadherin</a:t>
              </a:r>
              <a:endParaRPr lang="en-US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2CB152-6470-6547-B50F-2ADA4BB00D2D}"/>
                </a:ext>
              </a:extLst>
            </p:cNvPr>
            <p:cNvSpPr txBox="1"/>
            <p:nvPr/>
          </p:nvSpPr>
          <p:spPr>
            <a:xfrm>
              <a:off x="8606473" y="4620942"/>
              <a:ext cx="1511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KCNQ1</a:t>
              </a:r>
              <a:endParaRPr lang="en-US" b="1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783935-E87D-7A4C-87D6-4DC7BD31B2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90560" y="3930065"/>
              <a:ext cx="34137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0BC3B50-CAF6-D441-BEE5-8ED28A1D6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1948" y="4749723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ED17807-63FC-7C4E-BEB8-ADE81DD3E823}"/>
              </a:ext>
            </a:extLst>
          </p:cNvPr>
          <p:cNvSpPr txBox="1"/>
          <p:nvPr/>
        </p:nvSpPr>
        <p:spPr>
          <a:xfrm>
            <a:off x="359664" y="4455431"/>
            <a:ext cx="1511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Calnexin</a:t>
            </a:r>
            <a:endParaRPr lang="en-US" b="1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8B1DD1-DB1A-9D4B-B1F8-6648F7DEA45B}"/>
              </a:ext>
            </a:extLst>
          </p:cNvPr>
          <p:cNvCxnSpPr>
            <a:cxnSpLocks/>
          </p:cNvCxnSpPr>
          <p:nvPr/>
        </p:nvCxnSpPr>
        <p:spPr>
          <a:xfrm>
            <a:off x="1267429" y="4624708"/>
            <a:ext cx="5979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840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715E0-F7A0-3C4C-BFE5-1D951967A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728" y="557250"/>
            <a:ext cx="10058400" cy="1371600"/>
          </a:xfrm>
        </p:spPr>
        <p:txBody>
          <a:bodyPr/>
          <a:lstStyle/>
          <a:p>
            <a:r>
              <a:rPr lang="en-US" dirty="0"/>
              <a:t>Potential Results and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62F8D-7D58-BF4D-B6A5-DB86CFBBF1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59408" y="1928850"/>
            <a:ext cx="4635119" cy="350878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B5425C8-CF54-544C-B691-F5FA8E16ACAD}"/>
              </a:ext>
            </a:extLst>
          </p:cNvPr>
          <p:cNvGrpSpPr/>
          <p:nvPr/>
        </p:nvGrpSpPr>
        <p:grpSpPr>
          <a:xfrm>
            <a:off x="5824918" y="3476213"/>
            <a:ext cx="1827721" cy="1188991"/>
            <a:chOff x="8290560" y="3770505"/>
            <a:chExt cx="1827721" cy="11889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8BF030-1BF2-924C-AB45-7934FCF90197}"/>
                </a:ext>
              </a:extLst>
            </p:cNvPr>
            <p:cNvSpPr txBox="1"/>
            <p:nvPr/>
          </p:nvSpPr>
          <p:spPr>
            <a:xfrm>
              <a:off x="8595222" y="3770505"/>
              <a:ext cx="1511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Cadherin</a:t>
              </a:r>
              <a:endParaRPr lang="en-US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2CB152-6470-6547-B50F-2ADA4BB00D2D}"/>
                </a:ext>
              </a:extLst>
            </p:cNvPr>
            <p:cNvSpPr txBox="1"/>
            <p:nvPr/>
          </p:nvSpPr>
          <p:spPr>
            <a:xfrm>
              <a:off x="8606473" y="4620942"/>
              <a:ext cx="1511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KCNQ1</a:t>
              </a:r>
              <a:endParaRPr lang="en-US" b="1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783935-E87D-7A4C-87D6-4DC7BD31B2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90560" y="3930065"/>
              <a:ext cx="34137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0BC3B50-CAF6-D441-BEE5-8ED28A1D6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1948" y="4749723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ED17807-63FC-7C4E-BEB8-ADE81DD3E823}"/>
              </a:ext>
            </a:extLst>
          </p:cNvPr>
          <p:cNvSpPr txBox="1"/>
          <p:nvPr/>
        </p:nvSpPr>
        <p:spPr>
          <a:xfrm>
            <a:off x="359664" y="4455431"/>
            <a:ext cx="1511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Calnexin</a:t>
            </a:r>
            <a:endParaRPr lang="en-US" b="1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8B1DD1-DB1A-9D4B-B1F8-6648F7DEA45B}"/>
              </a:ext>
            </a:extLst>
          </p:cNvPr>
          <p:cNvCxnSpPr>
            <a:cxnSpLocks/>
          </p:cNvCxnSpPr>
          <p:nvPr/>
        </p:nvCxnSpPr>
        <p:spPr>
          <a:xfrm>
            <a:off x="1267429" y="4624708"/>
            <a:ext cx="5979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FF76F2-5152-5345-A2F3-4C8EEB3C4E56}"/>
              </a:ext>
            </a:extLst>
          </p:cNvPr>
          <p:cNvGrpSpPr/>
          <p:nvPr/>
        </p:nvGrpSpPr>
        <p:grpSpPr>
          <a:xfrm>
            <a:off x="7561771" y="2374800"/>
            <a:ext cx="2702369" cy="2800572"/>
            <a:chOff x="7561771" y="2374800"/>
            <a:chExt cx="2702369" cy="280057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11FE4F2-D6F9-164E-BC7B-3F20D33E671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1771" y="2374800"/>
              <a:ext cx="2210880" cy="255435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A9B770-47F9-5141-99BB-A5DFD0BF2414}"/>
                </a:ext>
              </a:extLst>
            </p:cNvPr>
            <p:cNvSpPr txBox="1"/>
            <p:nvPr/>
          </p:nvSpPr>
          <p:spPr>
            <a:xfrm>
              <a:off x="8026840" y="4929151"/>
              <a:ext cx="223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Retrieved from [10] and edited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021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715E0-F7A0-3C4C-BFE5-1D951967A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728" y="557250"/>
            <a:ext cx="10058400" cy="1371600"/>
          </a:xfrm>
        </p:spPr>
        <p:txBody>
          <a:bodyPr/>
          <a:lstStyle/>
          <a:p>
            <a:r>
              <a:rPr lang="en-US" dirty="0"/>
              <a:t>Potential Results and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62F8D-7D58-BF4D-B6A5-DB86CFBBF1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59408" y="1928850"/>
            <a:ext cx="4635119" cy="35087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38FE5AB-6084-B449-8E4D-778685803821}"/>
              </a:ext>
            </a:extLst>
          </p:cNvPr>
          <p:cNvGrpSpPr/>
          <p:nvPr/>
        </p:nvGrpSpPr>
        <p:grpSpPr>
          <a:xfrm>
            <a:off x="7107936" y="2278223"/>
            <a:ext cx="4204716" cy="2454207"/>
            <a:chOff x="7107936" y="2278223"/>
            <a:chExt cx="4204716" cy="245420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2B14FCC-238B-E145-92CA-ABAF1823ED65}"/>
                </a:ext>
              </a:extLst>
            </p:cNvPr>
            <p:cNvGrpSpPr/>
            <p:nvPr/>
          </p:nvGrpSpPr>
          <p:grpSpPr>
            <a:xfrm>
              <a:off x="7107936" y="2524444"/>
              <a:ext cx="1707959" cy="1930987"/>
              <a:chOff x="7107936" y="2524444"/>
              <a:chExt cx="1707959" cy="193098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84CF98E-C515-754B-B113-3A0844185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07936" y="2524444"/>
                <a:ext cx="1561655" cy="156165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9A3144-7333-B945-A6FA-3C70BB513363}"/>
                  </a:ext>
                </a:extLst>
              </p:cNvPr>
              <p:cNvSpPr txBox="1"/>
              <p:nvPr/>
            </p:nvSpPr>
            <p:spPr>
              <a:xfrm>
                <a:off x="7254240" y="4086099"/>
                <a:ext cx="15616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KCNQ1-GFP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23CD9E0-6296-0F45-A7AB-E7E02DEC2D80}"/>
                </a:ext>
              </a:extLst>
            </p:cNvPr>
            <p:cNvGrpSpPr/>
            <p:nvPr/>
          </p:nvGrpSpPr>
          <p:grpSpPr>
            <a:xfrm>
              <a:off x="9075352" y="2278223"/>
              <a:ext cx="2237300" cy="2454207"/>
              <a:chOff x="9075352" y="2278223"/>
              <a:chExt cx="2237300" cy="245420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9EDF504-F4B0-A745-9F08-FFCFDF6EF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60799" y="2524445"/>
                <a:ext cx="1571794" cy="156165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7C8B0C-F7C1-DF43-B847-3105831D9975}"/>
                  </a:ext>
                </a:extLst>
              </p:cNvPr>
              <p:cNvSpPr txBox="1"/>
              <p:nvPr/>
            </p:nvSpPr>
            <p:spPr>
              <a:xfrm>
                <a:off x="9294780" y="4086099"/>
                <a:ext cx="15616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A341V-KCNQ1-GFP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F03B62-34A8-8242-938C-CC2680F033F7}"/>
                  </a:ext>
                </a:extLst>
              </p:cNvPr>
              <p:cNvSpPr txBox="1"/>
              <p:nvPr/>
            </p:nvSpPr>
            <p:spPr>
              <a:xfrm>
                <a:off x="9075352" y="2278223"/>
                <a:ext cx="22373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Retrieved from [15] and edited 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5425C8-CF54-544C-B691-F5FA8E16ACAD}"/>
              </a:ext>
            </a:extLst>
          </p:cNvPr>
          <p:cNvGrpSpPr/>
          <p:nvPr/>
        </p:nvGrpSpPr>
        <p:grpSpPr>
          <a:xfrm>
            <a:off x="5824918" y="3476213"/>
            <a:ext cx="1827721" cy="1188991"/>
            <a:chOff x="8290560" y="3770505"/>
            <a:chExt cx="1827721" cy="11889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8BF030-1BF2-924C-AB45-7934FCF90197}"/>
                </a:ext>
              </a:extLst>
            </p:cNvPr>
            <p:cNvSpPr txBox="1"/>
            <p:nvPr/>
          </p:nvSpPr>
          <p:spPr>
            <a:xfrm>
              <a:off x="8595222" y="3770505"/>
              <a:ext cx="1511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Cadherin</a:t>
              </a:r>
              <a:endParaRPr lang="en-US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2CB152-6470-6547-B50F-2ADA4BB00D2D}"/>
                </a:ext>
              </a:extLst>
            </p:cNvPr>
            <p:cNvSpPr txBox="1"/>
            <p:nvPr/>
          </p:nvSpPr>
          <p:spPr>
            <a:xfrm>
              <a:off x="8606473" y="4620942"/>
              <a:ext cx="1511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KCNQ1</a:t>
              </a:r>
              <a:endParaRPr lang="en-US" b="1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783935-E87D-7A4C-87D6-4DC7BD31B2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90560" y="3930065"/>
              <a:ext cx="34137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0BC3B50-CAF6-D441-BEE5-8ED28A1D6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1948" y="4749723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ED17807-63FC-7C4E-BEB8-ADE81DD3E823}"/>
              </a:ext>
            </a:extLst>
          </p:cNvPr>
          <p:cNvSpPr txBox="1"/>
          <p:nvPr/>
        </p:nvSpPr>
        <p:spPr>
          <a:xfrm>
            <a:off x="359664" y="4455431"/>
            <a:ext cx="1511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Calnexin</a:t>
            </a:r>
            <a:endParaRPr lang="en-US" b="1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8B1DD1-DB1A-9D4B-B1F8-6648F7DEA45B}"/>
              </a:ext>
            </a:extLst>
          </p:cNvPr>
          <p:cNvCxnSpPr>
            <a:cxnSpLocks/>
          </p:cNvCxnSpPr>
          <p:nvPr/>
        </p:nvCxnSpPr>
        <p:spPr>
          <a:xfrm>
            <a:off x="1267429" y="4624708"/>
            <a:ext cx="5979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144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C367-BB8D-AF44-9902-82E14F62B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0E2C5-F017-084B-ADFE-1E11F1767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790" y="1645920"/>
            <a:ext cx="11064240" cy="472059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[1] </a:t>
            </a:r>
            <a:r>
              <a:rPr lang="en-US" dirty="0">
                <a:hlinkClick r:id="rId2"/>
              </a:rPr>
              <a:t>https://upload.wikimedia.org/wikipedia/commons/thumb/9/9e/SinusRhythmLabels.svg/1200px-SinusRhythmLabels.svg.png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[2] </a:t>
            </a:r>
            <a:r>
              <a:rPr lang="en-US" dirty="0">
                <a:hlinkClick r:id="rId3"/>
              </a:rPr>
              <a:t>https://cdn.rcsb.org/images/rutgers/vm/5vms/5vms.pdb1-500.jpg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[3] </a:t>
            </a:r>
            <a:r>
              <a:rPr lang="en-US" dirty="0">
                <a:hlinkClick r:id="rId4"/>
              </a:rPr>
              <a:t>https://www.vanderbilt.edu/vicb/images/discovery/2018/how_potassium_channel_mutations_heart_arrhythmias_fig1.jpg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[4] Wang, Z., </a:t>
            </a:r>
            <a:r>
              <a:rPr lang="en-US" dirty="0" err="1"/>
              <a:t>Tristani-Firouzi</a:t>
            </a:r>
            <a:r>
              <a:rPr lang="en-US" dirty="0"/>
              <a:t>, M., Xu, Q., Lin, M., Keating, M., &amp; Sanguinetti, M. (1999). Functional Effects of Mutations in KvLQT1 that Cause Long QT Syndrome. </a:t>
            </a:r>
            <a:r>
              <a:rPr lang="en-US" i="1" dirty="0"/>
              <a:t>Journal of Cardiovascular Electrophysiology</a:t>
            </a:r>
            <a:r>
              <a:rPr lang="en-US" dirty="0"/>
              <a:t>, </a:t>
            </a:r>
            <a:r>
              <a:rPr lang="en-US" i="1" dirty="0"/>
              <a:t>10</a:t>
            </a:r>
            <a:r>
              <a:rPr lang="en-US" dirty="0"/>
              <a:t>(6), 817–826. </a:t>
            </a:r>
            <a:r>
              <a:rPr lang="en-US" dirty="0" err="1"/>
              <a:t>doi</a:t>
            </a:r>
            <a:r>
              <a:rPr lang="en-US" dirty="0"/>
              <a:t>: 10.1111/j.1540-8167.1999.tb00262.x </a:t>
            </a:r>
          </a:p>
          <a:p>
            <a:pPr marL="0" indent="0">
              <a:buNone/>
            </a:pPr>
            <a:r>
              <a:rPr lang="en-US" dirty="0"/>
              <a:t>[5] Mikuni, I., Torres, C. G., </a:t>
            </a:r>
            <a:r>
              <a:rPr lang="en-US" dirty="0" err="1"/>
              <a:t>Bienengraeber</a:t>
            </a:r>
            <a:r>
              <a:rPr lang="en-US" dirty="0"/>
              <a:t>, M. W., &amp; Kwok, W.-M. (2011). Partial restoration of the long QT syndrome associated KCNQ1 A341V mutant by the KCNE1 β-subunit. </a:t>
            </a:r>
            <a:r>
              <a:rPr lang="en-US" i="1" dirty="0" err="1"/>
              <a:t>Biochimica</a:t>
            </a:r>
            <a:r>
              <a:rPr lang="en-US" i="1" dirty="0"/>
              <a:t> Et </a:t>
            </a:r>
            <a:r>
              <a:rPr lang="en-US" i="1" dirty="0" err="1"/>
              <a:t>Biophysica</a:t>
            </a:r>
            <a:r>
              <a:rPr lang="en-US" i="1" dirty="0"/>
              <a:t> Acta (BBA) - General Subjects</a:t>
            </a:r>
            <a:r>
              <a:rPr lang="en-US" dirty="0"/>
              <a:t>, </a:t>
            </a:r>
            <a:r>
              <a:rPr lang="en-US" i="1" dirty="0"/>
              <a:t>1810</a:t>
            </a:r>
            <a:r>
              <a:rPr lang="en-US" dirty="0"/>
              <a:t>(12), 1285–1293. </a:t>
            </a:r>
            <a:r>
              <a:rPr lang="en-US" dirty="0" err="1"/>
              <a:t>doi</a:t>
            </a:r>
            <a:r>
              <a:rPr lang="en-US" dirty="0"/>
              <a:t>: 10.1016/j.bbagen.2011.07.018 </a:t>
            </a:r>
          </a:p>
          <a:p>
            <a:pPr marL="0" indent="0">
              <a:buNone/>
            </a:pPr>
            <a:r>
              <a:rPr lang="en-US" dirty="0"/>
              <a:t>[6] </a:t>
            </a:r>
            <a:r>
              <a:rPr lang="en-US" dirty="0">
                <a:hlinkClick r:id="rId5"/>
              </a:rPr>
              <a:t>https://s3-eu-west-1.amazonaws.com/pfigshare-u-previews/3105683/preview.jpg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[7] </a:t>
            </a:r>
            <a:r>
              <a:rPr lang="en-US" dirty="0">
                <a:hlinkClick r:id="rId6"/>
              </a:rPr>
              <a:t>https://assets.thermofisher.com/TFS-Assets/LSG/figures/CSPBPK_Fig1smws.jpg-650.jpg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[8] </a:t>
            </a:r>
            <a:r>
              <a:rPr lang="en-US" dirty="0">
                <a:hlinkClick r:id="rId7"/>
              </a:rPr>
              <a:t>https://www.polyplus-transfection.com/wp-content/uploads/2019/04/Transfection-mechanism-jetOPTIMUS.jpg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[9] </a:t>
            </a:r>
            <a:r>
              <a:rPr lang="en-US" dirty="0">
                <a:hlinkClick r:id="rId8"/>
              </a:rPr>
              <a:t>https://media.scbt.com/product/35/96/b/359655.jpg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[10] Chen, J., Weber, M., Um, S. Y., Walsh, C. A., Tang, Y., &amp; </a:t>
            </a:r>
            <a:r>
              <a:rPr lang="en-US" dirty="0" err="1"/>
              <a:t>Mcdonald</a:t>
            </a:r>
            <a:r>
              <a:rPr lang="en-US" dirty="0"/>
              <a:t>, T. V. (2011). A Dual Mechanism for IKs Current Reduction by the Pathogenic Mutation KCNQ1-S277L. </a:t>
            </a:r>
            <a:r>
              <a:rPr lang="en-US" i="1" dirty="0"/>
              <a:t>Pacing and Clinical Electrophysiology</a:t>
            </a:r>
            <a:r>
              <a:rPr lang="en-US" dirty="0"/>
              <a:t>, </a:t>
            </a:r>
            <a:r>
              <a:rPr lang="en-US" i="1" dirty="0"/>
              <a:t>34</a:t>
            </a:r>
            <a:r>
              <a:rPr lang="en-US" dirty="0"/>
              <a:t>(12), 1652–1664. </a:t>
            </a:r>
            <a:r>
              <a:rPr lang="en-US" dirty="0" err="1"/>
              <a:t>doi</a:t>
            </a:r>
            <a:r>
              <a:rPr lang="en-US" dirty="0"/>
              <a:t>: 10.1111/j.1540-8159.2011.03190.x</a:t>
            </a:r>
          </a:p>
          <a:p>
            <a:pPr marL="0" indent="0">
              <a:buNone/>
            </a:pPr>
            <a:r>
              <a:rPr lang="en-US" dirty="0"/>
              <a:t>[11] </a:t>
            </a:r>
            <a:r>
              <a:rPr lang="en-US" dirty="0">
                <a:hlinkClick r:id="rId9"/>
              </a:rPr>
              <a:t>https://www.mdpi.com/micromachines/micromachines-08-00083/article_deploy/html/images/micromachines-08-00083-g001.png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[12] </a:t>
            </a:r>
            <a:r>
              <a:rPr lang="en-US" dirty="0">
                <a:hlinkClick r:id="rId10"/>
              </a:rPr>
              <a:t>https://www.dojindo.com/Shared/Images/Product/SulfoBiotics-Biotin-HPDP(WS)%20solution/SB17-Fig.1.jpg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[13] https://</a:t>
            </a:r>
            <a:r>
              <a:rPr lang="en-US" dirty="0" err="1"/>
              <a:t>www.biolegend.com</a:t>
            </a:r>
            <a:r>
              <a:rPr lang="en-US" dirty="0"/>
              <a:t>/Files/Images/</a:t>
            </a:r>
            <a:r>
              <a:rPr lang="en-US" dirty="0" err="1"/>
              <a:t>BioLegend</a:t>
            </a:r>
            <a:r>
              <a:rPr lang="en-US" dirty="0"/>
              <a:t>/</a:t>
            </a:r>
            <a:r>
              <a:rPr lang="en-US" dirty="0" err="1"/>
              <a:t>westernblot</a:t>
            </a:r>
            <a:r>
              <a:rPr lang="en-US" dirty="0"/>
              <a:t>/Fig1_WB.jpg</a:t>
            </a:r>
          </a:p>
          <a:p>
            <a:pPr marL="0" indent="0">
              <a:buNone/>
            </a:pPr>
            <a:r>
              <a:rPr lang="en-US" dirty="0"/>
              <a:t>[14] </a:t>
            </a:r>
            <a:r>
              <a:rPr lang="en-US" dirty="0">
                <a:hlinkClick r:id="rId11"/>
              </a:rPr>
              <a:t>https://bioquochem.com/wp-content/uploads/2017/03/ECL-infography.jpg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[15] Harmer, S. C., </a:t>
            </a:r>
            <a:r>
              <a:rPr lang="en-US" dirty="0" err="1"/>
              <a:t>Mohal</a:t>
            </a:r>
            <a:r>
              <a:rPr lang="en-US" dirty="0"/>
              <a:t>, J. S., Royal, A. A., Mckenna, W. J., </a:t>
            </a:r>
            <a:r>
              <a:rPr lang="en-US" dirty="0" err="1"/>
              <a:t>Lambiase</a:t>
            </a:r>
            <a:r>
              <a:rPr lang="en-US" dirty="0"/>
              <a:t>, P. D., &amp; Tinker, A. (2014). Cellular mechanisms underlying the increased disease severity seen for patients with long QT syndrome caused by compound mutations in KCNQ1. </a:t>
            </a:r>
            <a:r>
              <a:rPr lang="en-US" i="1" dirty="0"/>
              <a:t>Biochemical Journal</a:t>
            </a:r>
            <a:r>
              <a:rPr lang="en-US" dirty="0"/>
              <a:t>, </a:t>
            </a:r>
            <a:r>
              <a:rPr lang="en-US" i="1" dirty="0"/>
              <a:t>462</a:t>
            </a:r>
            <a:r>
              <a:rPr lang="en-US" dirty="0"/>
              <a:t>(1), 133–142. </a:t>
            </a:r>
            <a:r>
              <a:rPr lang="en-US" dirty="0" err="1"/>
              <a:t>doi</a:t>
            </a:r>
            <a:r>
              <a:rPr lang="en-US" dirty="0"/>
              <a:t>: 10.1042/bj20140425 </a:t>
            </a:r>
          </a:p>
          <a:p>
            <a:pPr marL="0" indent="0">
              <a:buNone/>
            </a:pPr>
            <a:r>
              <a:rPr lang="en-US" dirty="0"/>
              <a:t>[16] Chen, S., Zhang, L., Bryant, R., Vincent, G., Flippin, M., Lee, J., … Wang, Q. (2003). KCNQ1 mutations in patients with a family history of lethal cardiac arrhythmias and sudden death. </a:t>
            </a:r>
            <a:r>
              <a:rPr lang="en-US" i="1" dirty="0"/>
              <a:t>Clinical Genetics</a:t>
            </a:r>
            <a:r>
              <a:rPr lang="en-US" dirty="0"/>
              <a:t>, </a:t>
            </a:r>
            <a:r>
              <a:rPr lang="en-US" i="1" dirty="0"/>
              <a:t>63</a:t>
            </a:r>
            <a:r>
              <a:rPr lang="en-US" dirty="0"/>
              <a:t>(4), 273–282. </a:t>
            </a:r>
            <a:r>
              <a:rPr lang="en-US" dirty="0" err="1"/>
              <a:t>doi</a:t>
            </a:r>
            <a:r>
              <a:rPr lang="en-US" dirty="0"/>
              <a:t>: 10.1034/j.1399-0004.2003.00048.x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389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569F-3D5C-3B4B-AD31-BB48B0522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89103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FAF9-8D03-4F42-8432-9DD03D0E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B7FDF-1B60-4E4F-9BCF-29792D8B7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761" y="1312800"/>
            <a:ext cx="4968858" cy="4902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A2798-9C11-2048-866B-F8701B52B175}"/>
              </a:ext>
            </a:extLst>
          </p:cNvPr>
          <p:cNvSpPr txBox="1"/>
          <p:nvPr/>
        </p:nvSpPr>
        <p:spPr>
          <a:xfrm>
            <a:off x="8778240" y="5943599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277673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E31-8972-9B4A-A596-17FD2B9A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FC6CB-96F0-C94D-935A-25CAA4E27E3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12327" y="2285999"/>
            <a:ext cx="3774123" cy="3000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4B024B-2FFC-B344-9C38-88BFD205B20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10326" y="2285999"/>
            <a:ext cx="3774123" cy="3000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C35284-44E3-9548-830F-51BB5961BE9D}"/>
              </a:ext>
            </a:extLst>
          </p:cNvPr>
          <p:cNvSpPr txBox="1"/>
          <p:nvPr/>
        </p:nvSpPr>
        <p:spPr>
          <a:xfrm>
            <a:off x="9750109" y="5558179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[5]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7CDAC36-F447-344F-948A-DAC3E9631675}"/>
                  </a:ext>
                </a:extLst>
              </p14:cNvPr>
              <p14:cNvContentPartPr/>
              <p14:nvPr/>
            </p14:nvContentPartPr>
            <p14:xfrm>
              <a:off x="2334600" y="2421792"/>
              <a:ext cx="138240" cy="259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7CDAC36-F447-344F-948A-DAC3E96316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8960" y="2385792"/>
                <a:ext cx="2098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5668BE0-512D-B647-BC65-6AFDA02064EE}"/>
                  </a:ext>
                </a:extLst>
              </p14:cNvPr>
              <p14:cNvContentPartPr/>
              <p14:nvPr/>
            </p14:nvContentPartPr>
            <p14:xfrm>
              <a:off x="6660720" y="2448432"/>
              <a:ext cx="153000" cy="228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5668BE0-512D-B647-BC65-6AFDA02064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24720" y="2412432"/>
                <a:ext cx="224640" cy="3002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Left Arrow 8">
            <a:extLst>
              <a:ext uri="{FF2B5EF4-FFF2-40B4-BE49-F238E27FC236}">
                <a16:creationId xmlns:a16="http://schemas.microsoft.com/office/drawing/2014/main" id="{84504BC6-0A87-524A-B9BC-0ADABC6C4AD4}"/>
              </a:ext>
            </a:extLst>
          </p:cNvPr>
          <p:cNvSpPr/>
          <p:nvPr/>
        </p:nvSpPr>
        <p:spPr>
          <a:xfrm>
            <a:off x="4742688" y="3786186"/>
            <a:ext cx="536448" cy="2682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EADC3BD8-02AE-A64A-A7CC-6D9424AA5A29}"/>
              </a:ext>
            </a:extLst>
          </p:cNvPr>
          <p:cNvSpPr/>
          <p:nvPr/>
        </p:nvSpPr>
        <p:spPr>
          <a:xfrm>
            <a:off x="9040368" y="4560378"/>
            <a:ext cx="536448" cy="2682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546F47-3F73-B740-BC91-0DD4D3AB0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435" y="1699056"/>
            <a:ext cx="3961130" cy="3961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B214E-607A-C04B-91CE-8456DC0A07BA}"/>
              </a:ext>
            </a:extLst>
          </p:cNvPr>
          <p:cNvSpPr txBox="1"/>
          <p:nvPr/>
        </p:nvSpPr>
        <p:spPr>
          <a:xfrm>
            <a:off x="7642225" y="5660186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424687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3334CF-6168-844E-930B-7C33109F2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739" y="698508"/>
            <a:ext cx="4940521" cy="54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4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E735D-CF32-EE48-8D39-85B81BCB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6290"/>
            <a:ext cx="10058400" cy="1371600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FAA09-AC69-9841-887A-D1453A93F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78757"/>
            <a:ext cx="10058400" cy="3849624"/>
          </a:xfrm>
        </p:spPr>
        <p:txBody>
          <a:bodyPr>
            <a:normAutofit/>
          </a:bodyPr>
          <a:lstStyle/>
          <a:p>
            <a:r>
              <a:rPr lang="en-US" sz="1800" dirty="0"/>
              <a:t>Heart disease is the leading cause of death in the United States</a:t>
            </a:r>
          </a:p>
          <a:p>
            <a:pPr lvl="1"/>
            <a:r>
              <a:rPr lang="en-US" sz="1600" dirty="0"/>
              <a:t>Cardiac arrhythmia disorders account for approximately 200,000-300,000 sudden deaths</a:t>
            </a:r>
            <a:endParaRPr lang="en-US" sz="1800" dirty="0"/>
          </a:p>
          <a:p>
            <a:r>
              <a:rPr lang="en-US" sz="1800" dirty="0"/>
              <a:t>Long QT Syndrome is associated with malfunctioning of the </a:t>
            </a:r>
            <a:r>
              <a:rPr lang="en-US" sz="1800" dirty="0" err="1"/>
              <a:t>I</a:t>
            </a:r>
            <a:r>
              <a:rPr lang="en-US" sz="1800" baseline="-25000" dirty="0" err="1"/>
              <a:t>ks</a:t>
            </a:r>
            <a:r>
              <a:rPr lang="en-US" sz="1800" dirty="0"/>
              <a:t> channel which consists of two proteins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B2A042-35DB-E84C-8B0C-B0807BCC1AB0}"/>
              </a:ext>
            </a:extLst>
          </p:cNvPr>
          <p:cNvGrpSpPr/>
          <p:nvPr/>
        </p:nvGrpSpPr>
        <p:grpSpPr>
          <a:xfrm>
            <a:off x="2416874" y="2811131"/>
            <a:ext cx="3679126" cy="3360403"/>
            <a:chOff x="2416874" y="2811131"/>
            <a:chExt cx="3679126" cy="33604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721F0B-441D-CF40-B420-031DAB86CDBA}"/>
                </a:ext>
              </a:extLst>
            </p:cNvPr>
            <p:cNvSpPr txBox="1"/>
            <p:nvPr/>
          </p:nvSpPr>
          <p:spPr>
            <a:xfrm>
              <a:off x="3858700" y="5925313"/>
              <a:ext cx="223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Retrieved from [3] and edited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2E29E26-889B-C54B-A9F7-6A11604B47F2}"/>
                </a:ext>
              </a:extLst>
            </p:cNvPr>
            <p:cNvGrpSpPr/>
            <p:nvPr/>
          </p:nvGrpSpPr>
          <p:grpSpPr>
            <a:xfrm>
              <a:off x="2416874" y="2811131"/>
              <a:ext cx="3215830" cy="3113865"/>
              <a:chOff x="2416874" y="2811131"/>
              <a:chExt cx="3215830" cy="311386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F6A83D8-B300-CD47-BB71-E0018F8DA485}"/>
                  </a:ext>
                </a:extLst>
              </p:cNvPr>
              <p:cNvGrpSpPr/>
              <p:nvPr/>
            </p:nvGrpSpPr>
            <p:grpSpPr>
              <a:xfrm>
                <a:off x="2416874" y="2811131"/>
                <a:ext cx="3215496" cy="3113865"/>
                <a:chOff x="2319338" y="2718050"/>
                <a:chExt cx="2118330" cy="1975668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99E486F5-DBC9-544D-9ED7-35586CA287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319338" y="2750170"/>
                  <a:ext cx="2118330" cy="1943548"/>
                </a:xfrm>
                <a:prstGeom prst="rect">
                  <a:avLst/>
                </a:prstGeom>
              </p:spPr>
            </p:pic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65AB3B7-450D-4242-9DC2-7B6E911FD30D}"/>
                    </a:ext>
                  </a:extLst>
                </p:cNvPr>
                <p:cNvSpPr txBox="1"/>
                <p:nvPr/>
              </p:nvSpPr>
              <p:spPr>
                <a:xfrm>
                  <a:off x="4169664" y="2718050"/>
                  <a:ext cx="134112" cy="234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  <a:endParaRPr lang="en-US" sz="40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F88289-D970-F644-9867-ADEE768F249F}"/>
                  </a:ext>
                </a:extLst>
              </p:cNvPr>
              <p:cNvSpPr txBox="1"/>
              <p:nvPr/>
            </p:nvSpPr>
            <p:spPr>
              <a:xfrm>
                <a:off x="4718304" y="2861755"/>
                <a:ext cx="914400" cy="223450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678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E735D-CF32-EE48-8D39-85B81BCB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6290"/>
            <a:ext cx="10058400" cy="1371600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FAA09-AC69-9841-887A-D1453A93F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78757"/>
            <a:ext cx="10058400" cy="3849624"/>
          </a:xfrm>
        </p:spPr>
        <p:txBody>
          <a:bodyPr>
            <a:normAutofit/>
          </a:bodyPr>
          <a:lstStyle/>
          <a:p>
            <a:r>
              <a:rPr lang="en-US" sz="1800" dirty="0"/>
              <a:t>Heart disease is the leading cause of death in the United States</a:t>
            </a:r>
          </a:p>
          <a:p>
            <a:pPr lvl="1"/>
            <a:r>
              <a:rPr lang="en-US" sz="1600" dirty="0"/>
              <a:t>Cardiac arrhythmia disorders account for approximately 200,000-300,000 sudden deaths</a:t>
            </a:r>
            <a:endParaRPr lang="en-US" sz="1800" dirty="0"/>
          </a:p>
          <a:p>
            <a:r>
              <a:rPr lang="en-US" sz="1800" dirty="0"/>
              <a:t>Long QT Syndrome is associated with malfunctioning of the </a:t>
            </a:r>
            <a:r>
              <a:rPr lang="en-US" sz="1800" dirty="0" err="1"/>
              <a:t>I</a:t>
            </a:r>
            <a:r>
              <a:rPr lang="en-US" sz="1800" baseline="-25000" dirty="0" err="1"/>
              <a:t>ks</a:t>
            </a:r>
            <a:r>
              <a:rPr lang="en-US" sz="1800" dirty="0"/>
              <a:t> channel which consists of two proteins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40EF56-DD95-3A49-BB2D-2DE934034734}"/>
              </a:ext>
            </a:extLst>
          </p:cNvPr>
          <p:cNvGrpSpPr/>
          <p:nvPr/>
        </p:nvGrpSpPr>
        <p:grpSpPr>
          <a:xfrm>
            <a:off x="2416874" y="2811130"/>
            <a:ext cx="3679126" cy="3360404"/>
            <a:chOff x="2416874" y="2811130"/>
            <a:chExt cx="3679126" cy="33604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6A83D8-B300-CD47-BB71-E0018F8DA485}"/>
                </a:ext>
              </a:extLst>
            </p:cNvPr>
            <p:cNvGrpSpPr/>
            <p:nvPr/>
          </p:nvGrpSpPr>
          <p:grpSpPr>
            <a:xfrm>
              <a:off x="2416874" y="2811130"/>
              <a:ext cx="3215830" cy="3114183"/>
              <a:chOff x="2319338" y="2718050"/>
              <a:chExt cx="2118550" cy="197587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9E486F5-DBC9-544D-9ED7-35586CA287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19338" y="2750170"/>
                <a:ext cx="2118550" cy="194375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5AB3B7-450D-4242-9DC2-7B6E911FD30D}"/>
                  </a:ext>
                </a:extLst>
              </p:cNvPr>
              <p:cNvSpPr txBox="1"/>
              <p:nvPr/>
            </p:nvSpPr>
            <p:spPr>
              <a:xfrm>
                <a:off x="4169664" y="2718050"/>
                <a:ext cx="134112" cy="234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721F0B-441D-CF40-B420-031DAB86CDBA}"/>
                </a:ext>
              </a:extLst>
            </p:cNvPr>
            <p:cNvSpPr txBox="1"/>
            <p:nvPr/>
          </p:nvSpPr>
          <p:spPr>
            <a:xfrm>
              <a:off x="3858700" y="5925313"/>
              <a:ext cx="223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Retrieved from [3] and edited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2FEDDD-CD96-5E47-86A5-B203FF41C501}"/>
              </a:ext>
            </a:extLst>
          </p:cNvPr>
          <p:cNvGrpSpPr/>
          <p:nvPr/>
        </p:nvGrpSpPr>
        <p:grpSpPr>
          <a:xfrm>
            <a:off x="6542569" y="3088825"/>
            <a:ext cx="4351207" cy="2825477"/>
            <a:chOff x="6542569" y="3088825"/>
            <a:chExt cx="4351207" cy="282547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C42C27-01E3-7140-915C-22B9A8F70028}"/>
                </a:ext>
              </a:extLst>
            </p:cNvPr>
            <p:cNvGrpSpPr/>
            <p:nvPr/>
          </p:nvGrpSpPr>
          <p:grpSpPr>
            <a:xfrm>
              <a:off x="6542569" y="3088825"/>
              <a:ext cx="3797633" cy="2579256"/>
              <a:chOff x="6542569" y="3088825"/>
              <a:chExt cx="3797633" cy="257925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A0A8057-EA0D-4A43-AFAD-527853E1E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42569" y="3088825"/>
                <a:ext cx="3797633" cy="2579256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35FDF23-2CA8-EA4E-8468-D6E60A5F0A49}"/>
                  </a:ext>
                </a:extLst>
              </p:cNvPr>
              <p:cNvSpPr/>
              <p:nvPr/>
            </p:nvSpPr>
            <p:spPr>
              <a:xfrm rot="20810547">
                <a:off x="9106193" y="3762214"/>
                <a:ext cx="999744" cy="512064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167839-E2DE-8644-946E-74A32B5AA892}"/>
                </a:ext>
              </a:extLst>
            </p:cNvPr>
            <p:cNvSpPr txBox="1"/>
            <p:nvPr/>
          </p:nvSpPr>
          <p:spPr>
            <a:xfrm>
              <a:off x="8656476" y="5668081"/>
              <a:ext cx="223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Retrieved from [4] and edited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05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8793-3ACF-6641-A180-8001EEAC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76E7C-B365-6643-8AF2-58E084007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2602992"/>
            <a:ext cx="10058400" cy="3849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Does the cell surface expression of A341V KCNQ1 differ from that of wild-type KCNQ1?</a:t>
            </a:r>
          </a:p>
        </p:txBody>
      </p:sp>
    </p:spTree>
    <p:extLst>
      <p:ext uri="{BB962C8B-B14F-4D97-AF65-F5344CB8AC3E}">
        <p14:creationId xmlns:p14="http://schemas.microsoft.com/office/powerpoint/2010/main" val="277452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8840-3F75-7243-B78A-0F5D6F3D7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906"/>
            <a:ext cx="10058400" cy="1371600"/>
          </a:xfrm>
        </p:spPr>
        <p:txBody>
          <a:bodyPr/>
          <a:lstStyle/>
          <a:p>
            <a:r>
              <a:rPr lang="en-US" dirty="0" err="1"/>
              <a:t>Biotinylation</a:t>
            </a:r>
            <a:r>
              <a:rPr lang="en-US" dirty="0"/>
              <a:t> Experiment: Plasmids and Transfection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04F001-1CE7-AD48-A5C1-4401A5D8685A}"/>
              </a:ext>
            </a:extLst>
          </p:cNvPr>
          <p:cNvGrpSpPr/>
          <p:nvPr/>
        </p:nvGrpSpPr>
        <p:grpSpPr>
          <a:xfrm>
            <a:off x="1802892" y="2378333"/>
            <a:ext cx="2782124" cy="2636162"/>
            <a:chOff x="2022348" y="2339260"/>
            <a:chExt cx="2782124" cy="26361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593234-5C1F-9F4F-B9E9-02D0EAF99670}"/>
                </a:ext>
              </a:extLst>
            </p:cNvPr>
            <p:cNvSpPr txBox="1"/>
            <p:nvPr/>
          </p:nvSpPr>
          <p:spPr>
            <a:xfrm>
              <a:off x="2567172" y="4729201"/>
              <a:ext cx="223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Retrieved from [16] and edited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44C041-E17C-1B47-ADB3-8111FEE6F28D}"/>
                </a:ext>
              </a:extLst>
            </p:cNvPr>
            <p:cNvGrpSpPr/>
            <p:nvPr/>
          </p:nvGrpSpPr>
          <p:grpSpPr>
            <a:xfrm>
              <a:off x="2022348" y="2339260"/>
              <a:ext cx="2209800" cy="2425700"/>
              <a:chOff x="3521964" y="2370039"/>
              <a:chExt cx="2209800" cy="24257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084B5D1-0060-4143-A622-5994D5ECF60F}"/>
                  </a:ext>
                </a:extLst>
              </p:cNvPr>
              <p:cNvGrpSpPr/>
              <p:nvPr/>
            </p:nvGrpSpPr>
            <p:grpSpPr>
              <a:xfrm>
                <a:off x="3521964" y="2370039"/>
                <a:ext cx="2209800" cy="2425700"/>
                <a:chOff x="3521964" y="2370039"/>
                <a:chExt cx="2209800" cy="242570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68642D8A-A5C1-0B46-924A-8956B243190F}"/>
                    </a:ext>
                  </a:extLst>
                </p:cNvPr>
                <p:cNvGrpSpPr/>
                <p:nvPr/>
              </p:nvGrpSpPr>
              <p:grpSpPr>
                <a:xfrm>
                  <a:off x="3521964" y="2370039"/>
                  <a:ext cx="2209800" cy="2425700"/>
                  <a:chOff x="4991100" y="2216150"/>
                  <a:chExt cx="2209800" cy="2425700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FAD925CA-9973-F74A-B292-5869B6D927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991100" y="2216150"/>
                    <a:ext cx="2209800" cy="24257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">
                    <p14:nvContentPartPr>
                      <p14:cNvPr id="9" name="Ink 8">
                        <a:extLst>
                          <a:ext uri="{FF2B5EF4-FFF2-40B4-BE49-F238E27FC236}">
                            <a16:creationId xmlns:a16="http://schemas.microsoft.com/office/drawing/2014/main" id="{8AE8A970-4F5E-0342-A79D-DD9AD71571F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42320" y="4103040"/>
                      <a:ext cx="6120" cy="56520"/>
                    </p14:xfrm>
                  </p:contentPart>
                </mc:Choice>
                <mc:Fallback xmlns="">
                  <p:pic>
                    <p:nvPicPr>
                      <p:cNvPr id="9" name="Ink 8">
                        <a:extLst>
                          <a:ext uri="{FF2B5EF4-FFF2-40B4-BE49-F238E27FC236}">
                            <a16:creationId xmlns:a16="http://schemas.microsoft.com/office/drawing/2014/main" id="{8AE8A970-4F5E-0342-A79D-DD9AD71571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06680" y="4067400"/>
                        <a:ext cx="77760" cy="128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">
                    <p14:nvContentPartPr>
                      <p14:cNvPr id="10" name="Ink 9">
                        <a:extLst>
                          <a:ext uri="{FF2B5EF4-FFF2-40B4-BE49-F238E27FC236}">
                            <a16:creationId xmlns:a16="http://schemas.microsoft.com/office/drawing/2014/main" id="{951B8BE4-430F-3A4C-8B7D-E06C7E5A700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27480" y="4301040"/>
                      <a:ext cx="75960" cy="81720"/>
                    </p14:xfrm>
                  </p:contentPart>
                </mc:Choice>
                <mc:Fallback xmlns="">
                  <p:pic>
                    <p:nvPicPr>
                      <p:cNvPr id="10" name="Ink 9">
                        <a:extLst>
                          <a:ext uri="{FF2B5EF4-FFF2-40B4-BE49-F238E27FC236}">
                            <a16:creationId xmlns:a16="http://schemas.microsoft.com/office/drawing/2014/main" id="{951B8BE4-430F-3A4C-8B7D-E06C7E5A70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1840" y="4265400"/>
                        <a:ext cx="147600" cy="153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5C1A228-5443-F64D-AE39-D18D4CB10ED4}"/>
                    </a:ext>
                  </a:extLst>
                </p:cNvPr>
                <p:cNvSpPr txBox="1"/>
                <p:nvPr/>
              </p:nvSpPr>
              <p:spPr>
                <a:xfrm>
                  <a:off x="4771577" y="3429000"/>
                  <a:ext cx="82772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A341V</a:t>
                  </a:r>
                  <a:endParaRPr lang="en-US" dirty="0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AA834E-0C05-E74A-86B0-8C976A98525D}"/>
                  </a:ext>
                </a:extLst>
              </p:cNvPr>
              <p:cNvSpPr txBox="1"/>
              <p:nvPr/>
            </p:nvSpPr>
            <p:spPr>
              <a:xfrm>
                <a:off x="4531103" y="4157703"/>
                <a:ext cx="3547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i="1" dirty="0"/>
                  <a:t>U</a:t>
                </a:r>
                <a:endParaRPr lang="en-US" sz="1400" b="1" i="1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C60192-473D-BE4B-ADB1-06C0BE3C04DF}"/>
                  </a:ext>
                </a:extLst>
              </p:cNvPr>
              <p:cNvSpPr txBox="1"/>
              <p:nvPr/>
            </p:nvSpPr>
            <p:spPr>
              <a:xfrm>
                <a:off x="4451855" y="4358871"/>
                <a:ext cx="3547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V</a:t>
                </a:r>
                <a:endParaRPr lang="en-US" sz="1400" b="1" dirty="0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EEDFD7-07D1-854A-91DB-5C7EA8338007}"/>
              </a:ext>
            </a:extLst>
          </p:cNvPr>
          <p:cNvGrpSpPr/>
          <p:nvPr/>
        </p:nvGrpSpPr>
        <p:grpSpPr>
          <a:xfrm>
            <a:off x="4944601" y="2670606"/>
            <a:ext cx="6544728" cy="2210973"/>
            <a:chOff x="4944601" y="2670606"/>
            <a:chExt cx="6544728" cy="2210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A16AA89-9018-E94A-91FA-B67F02B1A02D}"/>
                </a:ext>
              </a:extLst>
            </p:cNvPr>
            <p:cNvGrpSpPr/>
            <p:nvPr/>
          </p:nvGrpSpPr>
          <p:grpSpPr>
            <a:xfrm>
              <a:off x="4944601" y="2670606"/>
              <a:ext cx="6180599" cy="1973558"/>
              <a:chOff x="4944601" y="2670606"/>
              <a:chExt cx="6180599" cy="197355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24AA064-2B64-A145-A394-AD63998169A2}"/>
                  </a:ext>
                </a:extLst>
              </p:cNvPr>
              <p:cNvGrpSpPr/>
              <p:nvPr/>
            </p:nvGrpSpPr>
            <p:grpSpPr>
              <a:xfrm>
                <a:off x="4944601" y="2670606"/>
                <a:ext cx="6180599" cy="1973558"/>
                <a:chOff x="4865432" y="2649948"/>
                <a:chExt cx="6180599" cy="197355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692FABEB-7307-814B-AA8C-EAD3343121FF}"/>
                    </a:ext>
                  </a:extLst>
                </p:cNvPr>
                <p:cNvGrpSpPr/>
                <p:nvPr/>
              </p:nvGrpSpPr>
              <p:grpSpPr>
                <a:xfrm>
                  <a:off x="4865432" y="2649948"/>
                  <a:ext cx="6180599" cy="1973558"/>
                  <a:chOff x="2066487" y="2942671"/>
                  <a:chExt cx="8059025" cy="2555130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167CE095-C230-7C43-8413-13C1504FF6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937"/>
                  <a:stretch/>
                </p:blipFill>
                <p:spPr>
                  <a:xfrm>
                    <a:off x="2066487" y="2942671"/>
                    <a:ext cx="8059025" cy="255513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">
                    <p14:nvContentPartPr>
                      <p14:cNvPr id="18" name="Ink 17">
                        <a:extLst>
                          <a:ext uri="{FF2B5EF4-FFF2-40B4-BE49-F238E27FC236}">
                            <a16:creationId xmlns:a16="http://schemas.microsoft.com/office/drawing/2014/main" id="{932F7884-CB26-F54D-9DF0-126335BB64B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476840" y="5033880"/>
                      <a:ext cx="849600" cy="452520"/>
                    </p14:xfrm>
                  </p:contentPart>
                </mc:Choice>
                <mc:Fallback xmlns="">
                  <p:pic>
                    <p:nvPicPr>
                      <p:cNvPr id="18" name="Ink 17">
                        <a:extLst>
                          <a:ext uri="{FF2B5EF4-FFF2-40B4-BE49-F238E27FC236}">
                            <a16:creationId xmlns:a16="http://schemas.microsoft.com/office/drawing/2014/main" id="{932F7884-CB26-F54D-9DF0-126335BB64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29901" y="4987276"/>
                        <a:ext cx="943009" cy="54526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">
                    <p14:nvContentPartPr>
                      <p14:cNvPr id="19" name="Ink 18">
                        <a:extLst>
                          <a:ext uri="{FF2B5EF4-FFF2-40B4-BE49-F238E27FC236}">
                            <a16:creationId xmlns:a16="http://schemas.microsoft.com/office/drawing/2014/main" id="{4642BD6E-80DB-F240-BFAF-5C0D3EFAA0F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602480" y="5094432"/>
                      <a:ext cx="707040" cy="357840"/>
                    </p14:xfrm>
                  </p:contentPart>
                </mc:Choice>
                <mc:Fallback xmlns="">
                  <p:pic>
                    <p:nvPicPr>
                      <p:cNvPr id="19" name="Ink 18">
                        <a:extLst>
                          <a:ext uri="{FF2B5EF4-FFF2-40B4-BE49-F238E27FC236}">
                            <a16:creationId xmlns:a16="http://schemas.microsoft.com/office/drawing/2014/main" id="{4642BD6E-80DB-F240-BFAF-5C0D3EFAA0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55532" y="5047838"/>
                        <a:ext cx="800467" cy="4505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7A074A40-5087-3649-9AA7-0F78FC8BA4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58560" y="3336240"/>
                    <a:ext cx="277920" cy="5076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7A074A40-5087-3649-9AA7-0F78FC8BA4F2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5722560" y="3300240"/>
                      <a:ext cx="349560" cy="12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9F82DA9D-34C7-0D4A-88EC-6DDE4C348A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80840" y="3320400"/>
                    <a:ext cx="517680" cy="9648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9F82DA9D-34C7-0D4A-88EC-6DDE4C348A75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5244840" y="3284400"/>
                      <a:ext cx="589320" cy="16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FA6C0578-99EB-264E-8C29-353EA488DA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59560" y="2695080"/>
                    <a:ext cx="1255320" cy="23112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FA6C0578-99EB-264E-8C29-353EA488DAED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9223560" y="2659080"/>
                      <a:ext cx="1326960" cy="302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pic>
            <p:nvPicPr>
              <p:cNvPr id="5122" name="Picture 2">
                <a:extLst>
                  <a:ext uri="{FF2B5EF4-FFF2-40B4-BE49-F238E27FC236}">
                    <a16:creationId xmlns:a16="http://schemas.microsoft.com/office/drawing/2014/main" id="{D8116E07-0DFC-494B-8ACB-4C1C376517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4178" y="2715738"/>
                <a:ext cx="735276" cy="624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Down Arrow 24">
                <a:extLst>
                  <a:ext uri="{FF2B5EF4-FFF2-40B4-BE49-F238E27FC236}">
                    <a16:creationId xmlns:a16="http://schemas.microsoft.com/office/drawing/2014/main" id="{494245A4-C61D-AF46-8CDF-5C1B168C2156}"/>
                  </a:ext>
                </a:extLst>
              </p:cNvPr>
              <p:cNvSpPr/>
              <p:nvPr/>
            </p:nvSpPr>
            <p:spPr>
              <a:xfrm rot="18121406">
                <a:off x="6772030" y="3216431"/>
                <a:ext cx="110707" cy="155419"/>
              </a:xfrm>
              <a:prstGeom prst="downArrow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EE7D42-C5D5-CC45-957B-32D00F9992A3}"/>
                </a:ext>
              </a:extLst>
            </p:cNvPr>
            <p:cNvSpPr txBox="1"/>
            <p:nvPr/>
          </p:nvSpPr>
          <p:spPr>
            <a:xfrm>
              <a:off x="9252029" y="4635358"/>
              <a:ext cx="223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Retrieved from [8] and edited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0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A141-4EC9-CA4A-BDB9-FD277341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3296"/>
            <a:ext cx="10058400" cy="1371600"/>
          </a:xfrm>
        </p:spPr>
        <p:txBody>
          <a:bodyPr/>
          <a:lstStyle/>
          <a:p>
            <a:r>
              <a:rPr lang="en-US" dirty="0" err="1"/>
              <a:t>Biotinylation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3F03C-A5F5-CB42-BFC1-57934D538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0783" y="1884840"/>
            <a:ext cx="4086571" cy="3358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Main Steps:</a:t>
            </a:r>
          </a:p>
          <a:p>
            <a:pPr marL="0" indent="0">
              <a:buNone/>
            </a:pPr>
            <a:r>
              <a:rPr lang="en-US" sz="2000" dirty="0"/>
              <a:t>1)   </a:t>
            </a:r>
            <a:r>
              <a:rPr lang="en-US" sz="2400" dirty="0"/>
              <a:t>Cell surface protein labelling</a:t>
            </a:r>
          </a:p>
          <a:p>
            <a:pPr marL="342900" indent="-342900">
              <a:buAutoNum type="arabicParenR" startAt="2"/>
            </a:pPr>
            <a:r>
              <a:rPr lang="en-US" sz="2400" dirty="0"/>
              <a:t>Cell lysis</a:t>
            </a:r>
          </a:p>
          <a:p>
            <a:pPr marL="342900" indent="-342900">
              <a:buAutoNum type="arabicParenR" startAt="2"/>
            </a:pPr>
            <a:r>
              <a:rPr lang="en-US" sz="2400" dirty="0"/>
              <a:t>Protein purification</a:t>
            </a:r>
          </a:p>
          <a:p>
            <a:pPr marL="342900" indent="-342900">
              <a:buAutoNum type="arabicParenR" startAt="2"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A68336-7D8D-E745-AB04-739FF13AE1C6}"/>
              </a:ext>
            </a:extLst>
          </p:cNvPr>
          <p:cNvGrpSpPr/>
          <p:nvPr/>
        </p:nvGrpSpPr>
        <p:grpSpPr>
          <a:xfrm>
            <a:off x="3247290" y="4658929"/>
            <a:ext cx="5362989" cy="1858885"/>
            <a:chOff x="3247290" y="4658929"/>
            <a:chExt cx="5362989" cy="185888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FB3343-89FA-5146-B632-63A87FF2D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22"/>
            <a:stretch/>
          </p:blipFill>
          <p:spPr>
            <a:xfrm>
              <a:off x="3352228" y="4658929"/>
              <a:ext cx="5258051" cy="16580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34257F-0CBF-C743-9891-B68B0C092D5C}"/>
                </a:ext>
              </a:extLst>
            </p:cNvPr>
            <p:cNvSpPr txBox="1"/>
            <p:nvPr/>
          </p:nvSpPr>
          <p:spPr>
            <a:xfrm>
              <a:off x="3247290" y="6271593"/>
              <a:ext cx="223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Retrieved from [11] and edited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9C635E-046C-8C4A-8D9B-E43161F1390D}"/>
              </a:ext>
            </a:extLst>
          </p:cNvPr>
          <p:cNvGrpSpPr/>
          <p:nvPr/>
        </p:nvGrpSpPr>
        <p:grpSpPr>
          <a:xfrm>
            <a:off x="1009990" y="1590720"/>
            <a:ext cx="2760100" cy="2664819"/>
            <a:chOff x="1009990" y="1590720"/>
            <a:chExt cx="2760100" cy="266481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68C28B7-19FA-184F-A375-62A5A2264939}"/>
                </a:ext>
              </a:extLst>
            </p:cNvPr>
            <p:cNvGrpSpPr/>
            <p:nvPr/>
          </p:nvGrpSpPr>
          <p:grpSpPr>
            <a:xfrm>
              <a:off x="1066800" y="1590720"/>
              <a:ext cx="2703290" cy="2449079"/>
              <a:chOff x="896112" y="1529760"/>
              <a:chExt cx="2703290" cy="244907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61C112-5B70-A844-A755-8294A19B9F0B}"/>
                  </a:ext>
                </a:extLst>
              </p:cNvPr>
              <p:cNvSpPr txBox="1"/>
              <p:nvPr/>
            </p:nvSpPr>
            <p:spPr>
              <a:xfrm>
                <a:off x="2038826" y="1529760"/>
                <a:ext cx="15605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NHS-SS-biotin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A18B053-9319-AA47-965D-2ECA02A0234F}"/>
                  </a:ext>
                </a:extLst>
              </p:cNvPr>
              <p:cNvGrpSpPr/>
              <p:nvPr/>
            </p:nvGrpSpPr>
            <p:grpSpPr>
              <a:xfrm>
                <a:off x="896112" y="1823880"/>
                <a:ext cx="2285428" cy="2154959"/>
                <a:chOff x="896112" y="1834896"/>
                <a:chExt cx="2285428" cy="2154959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FBE3772C-8795-314A-B927-AC1C9A963F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96112" y="1901731"/>
                  <a:ext cx="2285428" cy="2088124"/>
                </a:xfrm>
                <a:prstGeom prst="rect">
                  <a:avLst/>
                </a:prstGeom>
              </p:spPr>
            </p:pic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80DD1F3A-DA16-8445-8A46-490E83FBAA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70176" y="1834896"/>
                  <a:ext cx="365760" cy="347472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FF4D02F8-748A-7F4E-8E5B-94F59F74F9DA}"/>
                    </a:ext>
                  </a:extLst>
                </p:cNvPr>
                <p:cNvCxnSpPr>
                  <a:cxnSpLocks/>
                  <a:stCxn id="5" idx="2"/>
                </p:cNvCxnSpPr>
                <p:nvPr/>
              </p:nvCxnSpPr>
              <p:spPr>
                <a:xfrm flipH="1">
                  <a:off x="2675858" y="1868314"/>
                  <a:ext cx="143256" cy="357062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94F108-2BA3-3646-ACC9-7D226333D4F0}"/>
                </a:ext>
              </a:extLst>
            </p:cNvPr>
            <p:cNvSpPr txBox="1"/>
            <p:nvPr/>
          </p:nvSpPr>
          <p:spPr>
            <a:xfrm>
              <a:off x="1009990" y="4009318"/>
              <a:ext cx="223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Retrieved from [6] and edited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01D81F-5740-4E44-A910-36B4E65B6A91}"/>
              </a:ext>
            </a:extLst>
          </p:cNvPr>
          <p:cNvGrpSpPr/>
          <p:nvPr/>
        </p:nvGrpSpPr>
        <p:grpSpPr>
          <a:xfrm>
            <a:off x="7034981" y="2209134"/>
            <a:ext cx="5157019" cy="1903964"/>
            <a:chOff x="7034981" y="2209134"/>
            <a:chExt cx="5157019" cy="19039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A19313A-5642-2947-A4C1-304BEE480C24}"/>
                </a:ext>
              </a:extLst>
            </p:cNvPr>
            <p:cNvGrpSpPr/>
            <p:nvPr/>
          </p:nvGrpSpPr>
          <p:grpSpPr>
            <a:xfrm>
              <a:off x="7034981" y="2209134"/>
              <a:ext cx="4620946" cy="1616549"/>
              <a:chOff x="7034981" y="2275320"/>
              <a:chExt cx="4620946" cy="161654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C2D2663-F462-EE4A-8D26-5CBC724585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34981" y="2275320"/>
                <a:ext cx="4620946" cy="1616549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D3916C3-1598-F345-B8B0-FB6240E1EE94}"/>
                      </a:ext>
                    </a:extLst>
                  </p14:cNvPr>
                  <p14:cNvContentPartPr/>
                  <p14:nvPr/>
                </p14:nvContentPartPr>
                <p14:xfrm>
                  <a:off x="8124120" y="3651960"/>
                  <a:ext cx="290880" cy="1260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D3916C3-1598-F345-B8B0-FB6240E1EE94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061120" y="3588960"/>
                    <a:ext cx="416520" cy="25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C7502A1B-AD07-D34A-A981-CA6966291B2F}"/>
                      </a:ext>
                    </a:extLst>
                  </p14:cNvPr>
                  <p14:cNvContentPartPr/>
                  <p14:nvPr/>
                </p14:nvContentPartPr>
                <p14:xfrm>
                  <a:off x="8475480" y="3425160"/>
                  <a:ext cx="172800" cy="29448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C7502A1B-AD07-D34A-A981-CA6966291B2F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8412840" y="3362520"/>
                    <a:ext cx="298440" cy="420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08159-BF70-2745-94DA-1164AADAA8B7}"/>
                </a:ext>
              </a:extLst>
            </p:cNvPr>
            <p:cNvSpPr txBox="1"/>
            <p:nvPr/>
          </p:nvSpPr>
          <p:spPr>
            <a:xfrm>
              <a:off x="9954700" y="3866877"/>
              <a:ext cx="223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Retrieved from [12] and edited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31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8972-F7D0-C34D-A5E7-A6376C783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54" y="397053"/>
            <a:ext cx="10058400" cy="1371600"/>
          </a:xfrm>
        </p:spPr>
        <p:txBody>
          <a:bodyPr/>
          <a:lstStyle/>
          <a:p>
            <a:r>
              <a:rPr lang="en-US" dirty="0" err="1"/>
              <a:t>Biotinylation</a:t>
            </a:r>
            <a:r>
              <a:rPr lang="en-US" dirty="0"/>
              <a:t> Experiment: Western Blot and Densitometry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F52227-C49D-114A-88A8-CF0E04D0D109}"/>
              </a:ext>
            </a:extLst>
          </p:cNvPr>
          <p:cNvGrpSpPr/>
          <p:nvPr/>
        </p:nvGrpSpPr>
        <p:grpSpPr>
          <a:xfrm>
            <a:off x="7014972" y="1894686"/>
            <a:ext cx="5006913" cy="1994850"/>
            <a:chOff x="7014972" y="1894686"/>
            <a:chExt cx="5006913" cy="1994850"/>
          </a:xfrm>
        </p:grpSpPr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21E51A1D-75E7-624C-AE3D-8126ECAAE4D2}"/>
                </a:ext>
              </a:extLst>
            </p:cNvPr>
            <p:cNvSpPr/>
            <p:nvPr/>
          </p:nvSpPr>
          <p:spPr>
            <a:xfrm>
              <a:off x="7014972" y="2733795"/>
              <a:ext cx="825497" cy="151879"/>
            </a:xfrm>
            <a:prstGeom prst="righ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829C6C0-CB18-7845-B335-B2B3891F3E19}"/>
                </a:ext>
              </a:extLst>
            </p:cNvPr>
            <p:cNvGrpSpPr/>
            <p:nvPr/>
          </p:nvGrpSpPr>
          <p:grpSpPr>
            <a:xfrm>
              <a:off x="7919209" y="1894686"/>
              <a:ext cx="4102676" cy="1994850"/>
              <a:chOff x="7919209" y="1894686"/>
              <a:chExt cx="4102676" cy="199485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0544D22-3D46-5845-A4B5-AB660EA884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19209" y="1894686"/>
                <a:ext cx="3588512" cy="17526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DE86B5-C825-0746-BD81-A60542E04F35}"/>
                  </a:ext>
                </a:extLst>
              </p:cNvPr>
              <p:cNvSpPr txBox="1"/>
              <p:nvPr/>
            </p:nvSpPr>
            <p:spPr>
              <a:xfrm>
                <a:off x="9784585" y="3643315"/>
                <a:ext cx="22373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Retrieved from [13] and edited 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70F060-A981-494F-95DE-60DBAA56F7F8}"/>
              </a:ext>
            </a:extLst>
          </p:cNvPr>
          <p:cNvGrpSpPr/>
          <p:nvPr/>
        </p:nvGrpSpPr>
        <p:grpSpPr>
          <a:xfrm>
            <a:off x="908304" y="1889112"/>
            <a:ext cx="2357628" cy="2115350"/>
            <a:chOff x="908304" y="1889112"/>
            <a:chExt cx="2357628" cy="21153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EC700E-B4E1-F24A-B21C-D10F28346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8304" y="1889112"/>
              <a:ext cx="1759712" cy="187731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C83EDB-7D0C-4844-9243-A566BDE5E392}"/>
                </a:ext>
              </a:extLst>
            </p:cNvPr>
            <p:cNvSpPr txBox="1"/>
            <p:nvPr/>
          </p:nvSpPr>
          <p:spPr>
            <a:xfrm>
              <a:off x="1028632" y="3758241"/>
              <a:ext cx="223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Retrieved from [13] and edited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FC02FC-5F73-BB4B-858A-39E54A02A613}"/>
              </a:ext>
            </a:extLst>
          </p:cNvPr>
          <p:cNvGrpSpPr/>
          <p:nvPr/>
        </p:nvGrpSpPr>
        <p:grpSpPr>
          <a:xfrm>
            <a:off x="2746756" y="2047734"/>
            <a:ext cx="4680965" cy="1710507"/>
            <a:chOff x="2746756" y="2047734"/>
            <a:chExt cx="4680965" cy="1710507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F79E1241-ABFC-0141-BE8E-2306EEA6CB62}"/>
                </a:ext>
              </a:extLst>
            </p:cNvPr>
            <p:cNvSpPr/>
            <p:nvPr/>
          </p:nvSpPr>
          <p:spPr>
            <a:xfrm>
              <a:off x="2746756" y="2733795"/>
              <a:ext cx="1038352" cy="151879"/>
            </a:xfrm>
            <a:prstGeom prst="righ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1DB86B-FDB6-0647-A64A-A154684C4140}"/>
                </a:ext>
              </a:extLst>
            </p:cNvPr>
            <p:cNvGrpSpPr/>
            <p:nvPr/>
          </p:nvGrpSpPr>
          <p:grpSpPr>
            <a:xfrm>
              <a:off x="3863848" y="2047734"/>
              <a:ext cx="3563873" cy="1710507"/>
              <a:chOff x="3863848" y="2047734"/>
              <a:chExt cx="3563873" cy="171050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80B73FF-4AC4-0C43-90B1-8AB2F985DD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63848" y="2047734"/>
                <a:ext cx="3072384" cy="152400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E0A89B-4B04-FB40-BC37-AAE21B25637C}"/>
                  </a:ext>
                </a:extLst>
              </p:cNvPr>
              <p:cNvSpPr txBox="1"/>
              <p:nvPr/>
            </p:nvSpPr>
            <p:spPr>
              <a:xfrm>
                <a:off x="5190421" y="3512020"/>
                <a:ext cx="22373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Retrieved from [13] and edited 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A2D4F2-DC59-B745-9961-BF911AFCDE6D}"/>
              </a:ext>
            </a:extLst>
          </p:cNvPr>
          <p:cNvGrpSpPr/>
          <p:nvPr/>
        </p:nvGrpSpPr>
        <p:grpSpPr>
          <a:xfrm>
            <a:off x="4212590" y="3881352"/>
            <a:ext cx="4191035" cy="2599529"/>
            <a:chOff x="4212590" y="3881352"/>
            <a:chExt cx="4191035" cy="25995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AECFDE-B93D-DC40-9C46-04FE88066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2590" y="3881352"/>
              <a:ext cx="3072385" cy="24125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D811F5-E49F-4D44-BEDF-D3B2E108B3F1}"/>
                </a:ext>
              </a:extLst>
            </p:cNvPr>
            <p:cNvSpPr txBox="1"/>
            <p:nvPr/>
          </p:nvSpPr>
          <p:spPr>
            <a:xfrm>
              <a:off x="6166325" y="6234660"/>
              <a:ext cx="223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Retrieved from [14]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357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D97D5-BAC3-8D43-B134-ACEF7C1B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12" y="471906"/>
            <a:ext cx="10058400" cy="1371600"/>
          </a:xfrm>
        </p:spPr>
        <p:txBody>
          <a:bodyPr/>
          <a:lstStyle/>
          <a:p>
            <a:r>
              <a:rPr lang="en-US" dirty="0" err="1"/>
              <a:t>Biotinylation</a:t>
            </a:r>
            <a:r>
              <a:rPr lang="en-US" dirty="0"/>
              <a:t> Experiment: Western Blot and Densitometry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4DDDA-DFFE-0D4E-92D0-74A0DE82B6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19386" y="1981072"/>
            <a:ext cx="5400358" cy="38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96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4799E-3912-0440-B8D5-86B101A2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9456"/>
            <a:ext cx="10058400" cy="1371600"/>
          </a:xfrm>
        </p:spPr>
        <p:txBody>
          <a:bodyPr/>
          <a:lstStyle/>
          <a:p>
            <a:pPr algn="ctr"/>
            <a:r>
              <a:rPr lang="en-US" dirty="0" err="1"/>
              <a:t>Biotinylation</a:t>
            </a:r>
            <a:r>
              <a:rPr lang="en-US" dirty="0"/>
              <a:t> Experiment: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8CB9F-7E3C-A24D-A3B9-45C8B9C58784}"/>
              </a:ext>
            </a:extLst>
          </p:cNvPr>
          <p:cNvSpPr txBox="1"/>
          <p:nvPr/>
        </p:nvSpPr>
        <p:spPr>
          <a:xfrm>
            <a:off x="2987040" y="1419201"/>
            <a:ext cx="6071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Plasmid Creation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D3A4E3-EAAF-EA4A-9C14-11D58793C227}"/>
              </a:ext>
            </a:extLst>
          </p:cNvPr>
          <p:cNvGrpSpPr/>
          <p:nvPr/>
        </p:nvGrpSpPr>
        <p:grpSpPr>
          <a:xfrm>
            <a:off x="2987040" y="1942421"/>
            <a:ext cx="6071616" cy="1309090"/>
            <a:chOff x="2987040" y="1942421"/>
            <a:chExt cx="6071616" cy="130909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08C7D8-9705-DA4B-86FD-B862E47C932E}"/>
                </a:ext>
              </a:extLst>
            </p:cNvPr>
            <p:cNvSpPr txBox="1"/>
            <p:nvPr/>
          </p:nvSpPr>
          <p:spPr>
            <a:xfrm>
              <a:off x="2987040" y="2728291"/>
              <a:ext cx="6071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Cell Transfection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5E1C8DEA-FE52-674E-9206-49EFB9418334}"/>
                </a:ext>
              </a:extLst>
            </p:cNvPr>
            <p:cNvSpPr/>
            <p:nvPr/>
          </p:nvSpPr>
          <p:spPr>
            <a:xfrm>
              <a:off x="5766816" y="1942421"/>
              <a:ext cx="512064" cy="785870"/>
            </a:xfrm>
            <a:prstGeom prst="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CFB17D-AF8E-424E-AB62-842C65144B09}"/>
              </a:ext>
            </a:extLst>
          </p:cNvPr>
          <p:cNvGrpSpPr/>
          <p:nvPr/>
        </p:nvGrpSpPr>
        <p:grpSpPr>
          <a:xfrm>
            <a:off x="2987040" y="3251511"/>
            <a:ext cx="6071616" cy="1309090"/>
            <a:chOff x="2987040" y="3251511"/>
            <a:chExt cx="6071616" cy="130909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400DA5-2373-E649-9A05-553F5F6986E5}"/>
                </a:ext>
              </a:extLst>
            </p:cNvPr>
            <p:cNvSpPr txBox="1"/>
            <p:nvPr/>
          </p:nvSpPr>
          <p:spPr>
            <a:xfrm>
              <a:off x="2987040" y="4037381"/>
              <a:ext cx="6071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Biotinylation</a:t>
              </a:r>
              <a:endParaRPr lang="en-US" sz="2400" dirty="0"/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99AC3355-BAD9-6A48-A341-F6483A67D91A}"/>
                </a:ext>
              </a:extLst>
            </p:cNvPr>
            <p:cNvSpPr/>
            <p:nvPr/>
          </p:nvSpPr>
          <p:spPr>
            <a:xfrm>
              <a:off x="5766816" y="3251511"/>
              <a:ext cx="512064" cy="785870"/>
            </a:xfrm>
            <a:prstGeom prst="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4B1A10-101C-9245-A164-B90713597C2C}"/>
              </a:ext>
            </a:extLst>
          </p:cNvPr>
          <p:cNvGrpSpPr/>
          <p:nvPr/>
        </p:nvGrpSpPr>
        <p:grpSpPr>
          <a:xfrm>
            <a:off x="2987040" y="4633881"/>
            <a:ext cx="6071616" cy="1297611"/>
            <a:chOff x="2987040" y="4633881"/>
            <a:chExt cx="6071616" cy="129761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8FDEDD-16CE-414C-8A64-7C633B79D815}"/>
                </a:ext>
              </a:extLst>
            </p:cNvPr>
            <p:cNvSpPr txBox="1"/>
            <p:nvPr/>
          </p:nvSpPr>
          <p:spPr>
            <a:xfrm>
              <a:off x="2987040" y="5439049"/>
              <a:ext cx="60716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/>
                <a:t>Western Blot and Densitometry</a:t>
              </a:r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32BC9587-5C54-6D43-9E07-6D2CB681845A}"/>
                </a:ext>
              </a:extLst>
            </p:cNvPr>
            <p:cNvSpPr/>
            <p:nvPr/>
          </p:nvSpPr>
          <p:spPr>
            <a:xfrm>
              <a:off x="5766816" y="4633881"/>
              <a:ext cx="512064" cy="785870"/>
            </a:xfrm>
            <a:prstGeom prst="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38096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233D3C"/>
      </a:dk2>
      <a:lt2>
        <a:srgbClr val="E8E8E2"/>
      </a:lt2>
      <a:accent1>
        <a:srgbClr val="878DD5"/>
      </a:accent1>
      <a:accent2>
        <a:srgbClr val="6D9BCC"/>
      </a:accent2>
      <a:accent3>
        <a:srgbClr val="69AEB6"/>
      </a:accent3>
      <a:accent4>
        <a:srgbClr val="60B499"/>
      </a:accent4>
      <a:accent5>
        <a:srgbClr val="6BB37E"/>
      </a:accent5>
      <a:accent6>
        <a:srgbClr val="6EB561"/>
      </a:accent6>
      <a:hlink>
        <a:srgbClr val="888452"/>
      </a:hlink>
      <a:folHlink>
        <a:srgbClr val="848484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432</Words>
  <Application>Microsoft Macintosh PowerPoint</Application>
  <PresentationFormat>Widescreen</PresentationFormat>
  <Paragraphs>88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Garamond</vt:lpstr>
      <vt:lpstr>Selawik Light</vt:lpstr>
      <vt:lpstr>Speak Pro</vt:lpstr>
      <vt:lpstr>SavonVTI</vt:lpstr>
      <vt:lpstr>PowerPoint Presentation</vt:lpstr>
      <vt:lpstr>Background</vt:lpstr>
      <vt:lpstr>Background</vt:lpstr>
      <vt:lpstr>Proposed Question</vt:lpstr>
      <vt:lpstr>Biotinylation Experiment: Plasmids and Transfection</vt:lpstr>
      <vt:lpstr>Biotinylation</vt:lpstr>
      <vt:lpstr>Biotinylation Experiment: Western Blot and Densitometry</vt:lpstr>
      <vt:lpstr>Biotinylation Experiment: Western Blot and Densitometry</vt:lpstr>
      <vt:lpstr>Biotinylation Experiment: Overview</vt:lpstr>
      <vt:lpstr>Potential Results and Discussion</vt:lpstr>
      <vt:lpstr>Potential Results and Discussion</vt:lpstr>
      <vt:lpstr>Potential Results and Discussion</vt:lpstr>
      <vt:lpstr>Image References</vt:lpstr>
      <vt:lpstr>Questions?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91</cp:revision>
  <dcterms:created xsi:type="dcterms:W3CDTF">2019-12-03T21:24:44Z</dcterms:created>
  <dcterms:modified xsi:type="dcterms:W3CDTF">2019-12-13T19:40:55Z</dcterms:modified>
</cp:coreProperties>
</file>