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73" r:id="rId6"/>
    <p:sldId id="261" r:id="rId7"/>
    <p:sldId id="262" r:id="rId8"/>
    <p:sldId id="263" r:id="rId9"/>
    <p:sldId id="274" r:id="rId10"/>
    <p:sldId id="272" r:id="rId11"/>
    <p:sldId id="264" r:id="rId12"/>
    <p:sldId id="265" r:id="rId13"/>
    <p:sldId id="266" r:id="rId14"/>
    <p:sldId id="267"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61" autoAdjust="0"/>
    <p:restoredTop sz="94660"/>
  </p:normalViewPr>
  <p:slideViewPr>
    <p:cSldViewPr snapToGrid="0">
      <p:cViewPr>
        <p:scale>
          <a:sx n="42" d="100"/>
          <a:sy n="42" d="100"/>
        </p:scale>
        <p:origin x="1742" y="5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60482-1E0B-411B-8A68-054A48BFAD63}"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E3C7F-2483-4569-AD0A-FE500A21E6B0}" type="slidenum">
              <a:rPr lang="en-US" smtClean="0"/>
              <a:t>‹#›</a:t>
            </a:fld>
            <a:endParaRPr lang="en-US"/>
          </a:p>
        </p:txBody>
      </p:sp>
    </p:spTree>
    <p:extLst>
      <p:ext uri="{BB962C8B-B14F-4D97-AF65-F5344CB8AC3E}">
        <p14:creationId xmlns:p14="http://schemas.microsoft.com/office/powerpoint/2010/main" val="384571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932EF-8CB9-48AD-B945-EB551FD3BA62}" type="slidenum">
              <a:rPr lang="en-US" smtClean="0"/>
              <a:t>15</a:t>
            </a:fld>
            <a:endParaRPr lang="en-US"/>
          </a:p>
        </p:txBody>
      </p:sp>
    </p:spTree>
    <p:extLst>
      <p:ext uri="{BB962C8B-B14F-4D97-AF65-F5344CB8AC3E}">
        <p14:creationId xmlns:p14="http://schemas.microsoft.com/office/powerpoint/2010/main" val="220537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proxy.library.vcu.edu/content/pdf/10.1007/s00404-015-3859-y.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ncbi.nlm.nih.gov/pubmed/1101787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C1A0-A064-491A-A564-C55B84724E66}"/>
              </a:ext>
            </a:extLst>
          </p:cNvPr>
          <p:cNvSpPr>
            <a:spLocks noGrp="1"/>
          </p:cNvSpPr>
          <p:nvPr>
            <p:ph type="ctrTitle"/>
          </p:nvPr>
        </p:nvSpPr>
        <p:spPr/>
        <p:txBody>
          <a:bodyPr/>
          <a:lstStyle/>
          <a:p>
            <a:r>
              <a:rPr lang="en-US" sz="3200" dirty="0"/>
              <a:t>Measurement of Recurrence in Human TNBC cell Culture containing the BRCA1 Gene</a:t>
            </a:r>
          </a:p>
        </p:txBody>
      </p:sp>
      <p:sp>
        <p:nvSpPr>
          <p:cNvPr id="3" name="Subtitle 2">
            <a:extLst>
              <a:ext uri="{FF2B5EF4-FFF2-40B4-BE49-F238E27FC236}">
                <a16:creationId xmlns:a16="http://schemas.microsoft.com/office/drawing/2014/main" id="{237C2FFA-C0D6-4BF5-9554-F3FDC3F60D64}"/>
              </a:ext>
            </a:extLst>
          </p:cNvPr>
          <p:cNvSpPr>
            <a:spLocks noGrp="1"/>
          </p:cNvSpPr>
          <p:nvPr>
            <p:ph type="subTitle" idx="1"/>
          </p:nvPr>
        </p:nvSpPr>
        <p:spPr/>
        <p:txBody>
          <a:bodyPr/>
          <a:lstStyle/>
          <a:p>
            <a:r>
              <a:rPr lang="en-US" dirty="0">
                <a:solidFill>
                  <a:schemeClr val="accent6">
                    <a:lumMod val="50000"/>
                  </a:schemeClr>
                </a:solidFill>
              </a:rPr>
              <a:t>Preksha Jerajani</a:t>
            </a:r>
          </a:p>
          <a:p>
            <a:r>
              <a:rPr lang="en-US" dirty="0">
                <a:solidFill>
                  <a:schemeClr val="accent6">
                    <a:lumMod val="50000"/>
                  </a:schemeClr>
                </a:solidFill>
              </a:rPr>
              <a:t>BNFO 300</a:t>
            </a:r>
          </a:p>
        </p:txBody>
      </p:sp>
    </p:spTree>
    <p:extLst>
      <p:ext uri="{BB962C8B-B14F-4D97-AF65-F5344CB8AC3E}">
        <p14:creationId xmlns:p14="http://schemas.microsoft.com/office/powerpoint/2010/main" val="361123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9F1D380F-0A1F-4F43-951E-0BF4C36A6C40}"/>
              </a:ext>
            </a:extLst>
          </p:cNvPr>
          <p:cNvPicPr>
            <a:picLocks noGrp="1" noChangeAspect="1"/>
          </p:cNvPicPr>
          <p:nvPr>
            <p:ph idx="1"/>
          </p:nvPr>
        </p:nvPicPr>
        <p:blipFill>
          <a:blip r:embed="rId2"/>
          <a:stretch>
            <a:fillRect/>
          </a:stretch>
        </p:blipFill>
        <p:spPr>
          <a:xfrm>
            <a:off x="1295400" y="2244852"/>
            <a:ext cx="9601200" cy="2232473"/>
          </a:xfrm>
        </p:spPr>
      </p:pic>
      <p:sp>
        <p:nvSpPr>
          <p:cNvPr id="8" name="TextBox 7">
            <a:extLst>
              <a:ext uri="{FF2B5EF4-FFF2-40B4-BE49-F238E27FC236}">
                <a16:creationId xmlns:a16="http://schemas.microsoft.com/office/drawing/2014/main" id="{6DA5D9E1-6D82-406A-A27E-C97E57E6796D}"/>
              </a:ext>
            </a:extLst>
          </p:cNvPr>
          <p:cNvSpPr txBox="1"/>
          <p:nvPr/>
        </p:nvSpPr>
        <p:spPr>
          <a:xfrm>
            <a:off x="7543800" y="4738143"/>
            <a:ext cx="4133088" cy="923330"/>
          </a:xfrm>
          <a:prstGeom prst="rect">
            <a:avLst/>
          </a:prstGeom>
          <a:noFill/>
        </p:spPr>
        <p:txBody>
          <a:bodyPr wrap="square" rtlCol="0">
            <a:spAutoFit/>
          </a:bodyPr>
          <a:lstStyle/>
          <a:p>
            <a:r>
              <a:rPr lang="en-US" dirty="0"/>
              <a:t>Product 2- this is the oxidized form which causes the blue insoluble product for the staining. </a:t>
            </a:r>
          </a:p>
        </p:txBody>
      </p:sp>
      <p:sp>
        <p:nvSpPr>
          <p:cNvPr id="9" name="TextBox 8">
            <a:extLst>
              <a:ext uri="{FF2B5EF4-FFF2-40B4-BE49-F238E27FC236}">
                <a16:creationId xmlns:a16="http://schemas.microsoft.com/office/drawing/2014/main" id="{4F2C9E1C-4E1E-49A8-AA33-DC3AD3EA37D5}"/>
              </a:ext>
            </a:extLst>
          </p:cNvPr>
          <p:cNvSpPr txBox="1"/>
          <p:nvPr/>
        </p:nvSpPr>
        <p:spPr>
          <a:xfrm>
            <a:off x="4370832" y="1321522"/>
            <a:ext cx="2459736" cy="923330"/>
          </a:xfrm>
          <a:prstGeom prst="rect">
            <a:avLst/>
          </a:prstGeom>
          <a:noFill/>
        </p:spPr>
        <p:txBody>
          <a:bodyPr wrap="square" rtlCol="0">
            <a:spAutoFit/>
          </a:bodyPr>
          <a:lstStyle/>
          <a:p>
            <a:r>
              <a:rPr lang="en-US" dirty="0"/>
              <a:t>Product 1:the product from </a:t>
            </a:r>
            <a:r>
              <a:rPr lang="el-GR" dirty="0"/>
              <a:t>β</a:t>
            </a:r>
            <a:r>
              <a:rPr lang="en-US" dirty="0"/>
              <a:t>-gal enzyme cleaving. </a:t>
            </a:r>
          </a:p>
        </p:txBody>
      </p:sp>
      <p:sp>
        <p:nvSpPr>
          <p:cNvPr id="10" name="TextBox 9">
            <a:extLst>
              <a:ext uri="{FF2B5EF4-FFF2-40B4-BE49-F238E27FC236}">
                <a16:creationId xmlns:a16="http://schemas.microsoft.com/office/drawing/2014/main" id="{51249463-FD7C-426E-8B8B-50497CFA5BB1}"/>
              </a:ext>
            </a:extLst>
          </p:cNvPr>
          <p:cNvSpPr txBox="1"/>
          <p:nvPr/>
        </p:nvSpPr>
        <p:spPr>
          <a:xfrm>
            <a:off x="7818120" y="1627418"/>
            <a:ext cx="3657600" cy="369332"/>
          </a:xfrm>
          <a:prstGeom prst="rect">
            <a:avLst/>
          </a:prstGeom>
          <a:noFill/>
        </p:spPr>
        <p:txBody>
          <a:bodyPr wrap="square" rtlCol="0">
            <a:spAutoFit/>
          </a:bodyPr>
          <a:lstStyle/>
          <a:p>
            <a:r>
              <a:rPr lang="en-US" dirty="0"/>
              <a:t>5-5’-dibromo-4,4’-dichloro-indigo</a:t>
            </a:r>
          </a:p>
        </p:txBody>
      </p:sp>
    </p:spTree>
    <p:extLst>
      <p:ext uri="{BB962C8B-B14F-4D97-AF65-F5344CB8AC3E}">
        <p14:creationId xmlns:p14="http://schemas.microsoft.com/office/powerpoint/2010/main" val="390285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desk, computer, table&#10;&#10;Description automatically generated">
            <a:extLst>
              <a:ext uri="{FF2B5EF4-FFF2-40B4-BE49-F238E27FC236}">
                <a16:creationId xmlns:a16="http://schemas.microsoft.com/office/drawing/2014/main" id="{976ACFE4-CB0A-4CDB-AFF5-21E9B4B40E4A}"/>
              </a:ext>
            </a:extLst>
          </p:cNvPr>
          <p:cNvPicPr>
            <a:picLocks noChangeAspect="1"/>
          </p:cNvPicPr>
          <p:nvPr/>
        </p:nvPicPr>
        <p:blipFill rotWithShape="1">
          <a:blip r:embed="rId2"/>
          <a:srcRect t="20193" b="14533"/>
          <a:stretch/>
        </p:blipFill>
        <p:spPr>
          <a:xfrm rot="5400000">
            <a:off x="-73103" y="1504149"/>
            <a:ext cx="6019421" cy="4050868"/>
          </a:xfrm>
          <a:prstGeom prst="rect">
            <a:avLst/>
          </a:prstGeom>
        </p:spPr>
      </p:pic>
      <p:pic>
        <p:nvPicPr>
          <p:cNvPr id="5" name="Picture 2" descr="Image result for cell culture in wells&quot;">
            <a:extLst>
              <a:ext uri="{FF2B5EF4-FFF2-40B4-BE49-F238E27FC236}">
                <a16:creationId xmlns:a16="http://schemas.microsoft.com/office/drawing/2014/main" id="{03992BA8-2086-434B-A71E-ACD9ECC3CC6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000" r="90000">
                        <a14:foregroundMark x1="2333" y1="45333" x2="45333" y2="15667"/>
                        <a14:foregroundMark x1="45333" y1="15667" x2="61667" y2="10000"/>
                        <a14:foregroundMark x1="61667" y1="10000" x2="93667" y2="25000"/>
                        <a14:foregroundMark x1="93667" y1="25000" x2="90000" y2="43333"/>
                        <a14:foregroundMark x1="90000" y1="43333" x2="50667" y2="77667"/>
                        <a14:foregroundMark x1="50667" y1="77667" x2="32333" y2="76333"/>
                        <a14:foregroundMark x1="32333" y1="76333" x2="5333" y2="53333"/>
                        <a14:foregroundMark x1="5333" y1="53333" x2="2000" y2="46000"/>
                      </a14:backgroundRemoval>
                    </a14:imgEffect>
                  </a14:imgLayer>
                </a14:imgProps>
              </a:ext>
              <a:ext uri="{28A0092B-C50C-407E-A947-70E740481C1C}">
                <a14:useLocalDpi xmlns:a14="http://schemas.microsoft.com/office/drawing/2010/main" val="0"/>
              </a:ext>
            </a:extLst>
          </a:blip>
          <a:srcRect/>
          <a:stretch>
            <a:fillRect/>
          </a:stretch>
        </p:blipFill>
        <p:spPr bwMode="auto">
          <a:xfrm rot="2202484">
            <a:off x="2332748" y="2772745"/>
            <a:ext cx="1207716" cy="131251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B6171D6D-E6F5-4CE1-874D-B3A6C8D6F5D2}"/>
              </a:ext>
            </a:extLst>
          </p:cNvPr>
          <p:cNvSpPr/>
          <p:nvPr/>
        </p:nvSpPr>
        <p:spPr>
          <a:xfrm rot="10800000">
            <a:off x="5075933" y="3212853"/>
            <a:ext cx="1228475" cy="944358"/>
          </a:xfrm>
          <a:prstGeom prst="lef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8" name="Picture 7" descr="A screen shot of a computer&#10;&#10;Description automatically generated">
            <a:extLst>
              <a:ext uri="{FF2B5EF4-FFF2-40B4-BE49-F238E27FC236}">
                <a16:creationId xmlns:a16="http://schemas.microsoft.com/office/drawing/2014/main" id="{C7B8FF6D-31D5-44FE-BC28-6211324CB263}"/>
              </a:ext>
            </a:extLst>
          </p:cNvPr>
          <p:cNvPicPr>
            <a:picLocks noChangeAspect="1"/>
          </p:cNvPicPr>
          <p:nvPr/>
        </p:nvPicPr>
        <p:blipFill>
          <a:blip r:embed="rId5"/>
          <a:stretch>
            <a:fillRect/>
          </a:stretch>
        </p:blipFill>
        <p:spPr>
          <a:xfrm>
            <a:off x="6522265" y="151764"/>
            <a:ext cx="5565764" cy="3377819"/>
          </a:xfrm>
          <a:prstGeom prst="rect">
            <a:avLst/>
          </a:prstGeom>
        </p:spPr>
      </p:pic>
      <p:pic>
        <p:nvPicPr>
          <p:cNvPr id="9" name="Picture 8">
            <a:extLst>
              <a:ext uri="{FF2B5EF4-FFF2-40B4-BE49-F238E27FC236}">
                <a16:creationId xmlns:a16="http://schemas.microsoft.com/office/drawing/2014/main" id="{68F528CD-4AE3-403D-8060-725DB4A59A32}"/>
              </a:ext>
            </a:extLst>
          </p:cNvPr>
          <p:cNvPicPr>
            <a:picLocks noChangeAspect="1"/>
          </p:cNvPicPr>
          <p:nvPr/>
        </p:nvPicPr>
        <p:blipFill>
          <a:blip r:embed="rId6"/>
          <a:stretch>
            <a:fillRect/>
          </a:stretch>
        </p:blipFill>
        <p:spPr>
          <a:xfrm>
            <a:off x="6418296" y="3803904"/>
            <a:ext cx="5773703" cy="3054096"/>
          </a:xfrm>
          <a:prstGeom prst="rect">
            <a:avLst/>
          </a:prstGeom>
        </p:spPr>
      </p:pic>
    </p:spTree>
    <p:extLst>
      <p:ext uri="{BB962C8B-B14F-4D97-AF65-F5344CB8AC3E}">
        <p14:creationId xmlns:p14="http://schemas.microsoft.com/office/powerpoint/2010/main" val="109371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E6FD-9105-40B0-8208-2DB11E92AF70}"/>
              </a:ext>
            </a:extLst>
          </p:cNvPr>
          <p:cNvSpPr>
            <a:spLocks noGrp="1"/>
          </p:cNvSpPr>
          <p:nvPr>
            <p:ph type="title"/>
          </p:nvPr>
        </p:nvSpPr>
        <p:spPr>
          <a:xfrm>
            <a:off x="88710" y="243057"/>
            <a:ext cx="5138383" cy="867770"/>
          </a:xfrm>
        </p:spPr>
        <p:txBody>
          <a:bodyPr>
            <a:normAutofit fontScale="90000"/>
          </a:bodyPr>
          <a:lstStyle/>
          <a:p>
            <a:pPr algn="ctr"/>
            <a:r>
              <a:rPr lang="en-US" sz="6600" dirty="0"/>
              <a:t>Growth Curve</a:t>
            </a:r>
          </a:p>
        </p:txBody>
      </p:sp>
      <p:pic>
        <p:nvPicPr>
          <p:cNvPr id="5" name="Picture 4" descr="A picture containing text, map&#10;&#10;Description automatically generated">
            <a:extLst>
              <a:ext uri="{FF2B5EF4-FFF2-40B4-BE49-F238E27FC236}">
                <a16:creationId xmlns:a16="http://schemas.microsoft.com/office/drawing/2014/main" id="{DF2BE89D-8550-4FEF-8991-384723562B4B}"/>
              </a:ext>
            </a:extLst>
          </p:cNvPr>
          <p:cNvPicPr/>
          <p:nvPr/>
        </p:nvPicPr>
        <p:blipFill rotWithShape="1">
          <a:blip r:embed="rId2" cstate="print">
            <a:extLst>
              <a:ext uri="{28A0092B-C50C-407E-A947-70E740481C1C}">
                <a14:useLocalDpi xmlns:a14="http://schemas.microsoft.com/office/drawing/2010/main" val="0"/>
              </a:ext>
            </a:extLst>
          </a:blip>
          <a:srcRect l="1186" b="2502"/>
          <a:stretch/>
        </p:blipFill>
        <p:spPr bwMode="auto">
          <a:xfrm>
            <a:off x="5637995" y="1720601"/>
            <a:ext cx="6465295" cy="367164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9EDD81C-AA71-4FA7-9607-87E5B1A76898}"/>
              </a:ext>
            </a:extLst>
          </p:cNvPr>
          <p:cNvSpPr txBox="1"/>
          <p:nvPr/>
        </p:nvSpPr>
        <p:spPr>
          <a:xfrm>
            <a:off x="390189" y="1613791"/>
            <a:ext cx="4535424" cy="4247317"/>
          </a:xfrm>
          <a:prstGeom prst="rect">
            <a:avLst/>
          </a:prstGeom>
          <a:noFill/>
        </p:spPr>
        <p:txBody>
          <a:bodyPr wrap="square" rtlCol="0">
            <a:spAutoFit/>
          </a:bodyPr>
          <a:lstStyle/>
          <a:p>
            <a:r>
              <a:rPr lang="en-US" dirty="0"/>
              <a:t>The growth curve is showing the cells in the culture during chemotherapeutic treatment. </a:t>
            </a:r>
          </a:p>
          <a:p>
            <a:endParaRPr lang="en-US" dirty="0"/>
          </a:p>
          <a:p>
            <a:r>
              <a:rPr lang="en-US" dirty="0"/>
              <a:t>The different clones represent the cell lines  that are Cas9 inducible. These cell lines are being compared to see if they can follow the pattern of the parental so that that cell line can be used in the experiment. </a:t>
            </a:r>
          </a:p>
          <a:p>
            <a:endParaRPr lang="en-US" dirty="0"/>
          </a:p>
          <a:p>
            <a:r>
              <a:rPr lang="en-US" dirty="0"/>
              <a:t>A similar graph will be made to see if knockout of BRCA1 gene caused the cells to grow in number or stay stable throughout the process. </a:t>
            </a:r>
          </a:p>
          <a:p>
            <a:endParaRPr lang="en-US" dirty="0"/>
          </a:p>
          <a:p>
            <a:endParaRPr lang="en-US" dirty="0"/>
          </a:p>
        </p:txBody>
      </p:sp>
    </p:spTree>
    <p:extLst>
      <p:ext uri="{BB962C8B-B14F-4D97-AF65-F5344CB8AC3E}">
        <p14:creationId xmlns:p14="http://schemas.microsoft.com/office/powerpoint/2010/main" val="2903455014"/>
      </p:ext>
    </p:extLst>
  </p:cSld>
  <p:clrMapOvr>
    <a:masterClrMapping/>
  </p:clrMapOvr>
  <mc:AlternateContent xmlns:mc="http://schemas.openxmlformats.org/markup-compatibility/2006" xmlns:p14="http://schemas.microsoft.com/office/powerpoint/2010/main">
    <mc:Choice Requires="p14">
      <p:transition spd="slow" p14:dur="2000" advTm="2100"/>
    </mc:Choice>
    <mc:Fallback xmlns="">
      <p:transition spd="slow" advTm="21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A8AF08-670C-4312-AB33-9014ABE59E44}"/>
              </a:ext>
            </a:extLst>
          </p:cNvPr>
          <p:cNvSpPr/>
          <p:nvPr/>
        </p:nvSpPr>
        <p:spPr>
          <a:xfrm>
            <a:off x="0" y="0"/>
            <a:ext cx="12192000" cy="927331"/>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Discussion -- Possible Results</a:t>
            </a:r>
          </a:p>
        </p:txBody>
      </p:sp>
      <p:sp>
        <p:nvSpPr>
          <p:cNvPr id="6" name="TextBox 5">
            <a:extLst>
              <a:ext uri="{FF2B5EF4-FFF2-40B4-BE49-F238E27FC236}">
                <a16:creationId xmlns:a16="http://schemas.microsoft.com/office/drawing/2014/main" id="{D8B6FD2D-60B2-4253-B5BB-F90C8211F546}"/>
              </a:ext>
            </a:extLst>
          </p:cNvPr>
          <p:cNvSpPr txBox="1"/>
          <p:nvPr/>
        </p:nvSpPr>
        <p:spPr>
          <a:xfrm>
            <a:off x="296333" y="887135"/>
            <a:ext cx="10795339" cy="5970865"/>
          </a:xfrm>
          <a:prstGeom prst="rect">
            <a:avLst/>
          </a:prstGeom>
          <a:noFill/>
        </p:spPr>
        <p:txBody>
          <a:bodyPr wrap="square" rtlCol="0">
            <a:spAutoFit/>
          </a:bodyPr>
          <a:lstStyle/>
          <a:p>
            <a:r>
              <a:rPr lang="en-US" sz="3000" dirty="0"/>
              <a:t>Two possible results</a:t>
            </a:r>
          </a:p>
          <a:p>
            <a:pPr marL="457200" indent="-457200">
              <a:buFont typeface="+mj-lt"/>
              <a:buAutoNum type="arabicPeriod"/>
            </a:pPr>
            <a:r>
              <a:rPr lang="en-US" sz="3000" dirty="0">
                <a:solidFill>
                  <a:schemeClr val="accent5">
                    <a:lumMod val="75000"/>
                  </a:schemeClr>
                </a:solidFill>
              </a:rPr>
              <a:t>The knocking out of BRCA1 gene leads to long term senescence. The cells will keep the blue stain and not proliferate. </a:t>
            </a:r>
          </a:p>
          <a:p>
            <a:pPr marL="457200" indent="-457200">
              <a:buFont typeface="+mj-lt"/>
              <a:buAutoNum type="arabicPeriod"/>
            </a:pPr>
            <a:r>
              <a:rPr lang="en-US" sz="3000" dirty="0"/>
              <a:t>The knocking out of BRCA1 gene leads to regular or early loss of senescence. The cells will loose the blue stain and proliferate. </a:t>
            </a:r>
          </a:p>
          <a:p>
            <a:endParaRPr lang="en-US" sz="3000" dirty="0"/>
          </a:p>
          <a:p>
            <a:r>
              <a:rPr lang="en-US" sz="3000" dirty="0"/>
              <a:t>The ideal result would be the first possibility because the cells are remaining in the non-proliferative stage for a longer time leading to a delay in recurrence.</a:t>
            </a:r>
          </a:p>
          <a:p>
            <a:endParaRPr lang="en-US" sz="2400" dirty="0"/>
          </a:p>
          <a:p>
            <a:endParaRPr lang="en-US" sz="2800" dirty="0"/>
          </a:p>
        </p:txBody>
      </p:sp>
    </p:spTree>
    <p:extLst>
      <p:ext uri="{BB962C8B-B14F-4D97-AF65-F5344CB8AC3E}">
        <p14:creationId xmlns:p14="http://schemas.microsoft.com/office/powerpoint/2010/main" val="1776890956"/>
      </p:ext>
    </p:extLst>
  </p:cSld>
  <p:clrMapOvr>
    <a:masterClrMapping/>
  </p:clrMapOvr>
  <mc:AlternateContent xmlns:mc="http://schemas.openxmlformats.org/markup-compatibility/2006" xmlns:p14="http://schemas.microsoft.com/office/powerpoint/2010/main">
    <mc:Choice Requires="p14">
      <p:transition spd="slow" p14:dur="2000" advTm="30312"/>
    </mc:Choice>
    <mc:Fallback xmlns="">
      <p:transition spd="slow" advTm="3031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EF76A-639E-4C27-B0C9-866C7D72FCAC}"/>
              </a:ext>
            </a:extLst>
          </p:cNvPr>
          <p:cNvSpPr/>
          <p:nvPr/>
        </p:nvSpPr>
        <p:spPr>
          <a:xfrm>
            <a:off x="150034" y="460317"/>
            <a:ext cx="4288866"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Further Research</a:t>
            </a:r>
          </a:p>
        </p:txBody>
      </p:sp>
      <p:sp>
        <p:nvSpPr>
          <p:cNvPr id="5" name="TextBox 4">
            <a:extLst>
              <a:ext uri="{FF2B5EF4-FFF2-40B4-BE49-F238E27FC236}">
                <a16:creationId xmlns:a16="http://schemas.microsoft.com/office/drawing/2014/main" id="{501CDF69-EE30-483E-8B61-58F926354C23}"/>
              </a:ext>
            </a:extLst>
          </p:cNvPr>
          <p:cNvSpPr txBox="1"/>
          <p:nvPr/>
        </p:nvSpPr>
        <p:spPr>
          <a:xfrm>
            <a:off x="67732" y="1422119"/>
            <a:ext cx="10888134" cy="2308324"/>
          </a:xfrm>
          <a:prstGeom prst="rect">
            <a:avLst/>
          </a:prstGeom>
          <a:noFill/>
        </p:spPr>
        <p:txBody>
          <a:bodyPr wrap="square" rtlCol="0">
            <a:spAutoFit/>
          </a:bodyPr>
          <a:lstStyle/>
          <a:p>
            <a:pPr marL="285750" indent="-285750">
              <a:buFont typeface="Arial" panose="020B0604020202020204" pitchFamily="34" charset="0"/>
              <a:buChar char="•"/>
            </a:pPr>
            <a:r>
              <a:rPr lang="en-US" sz="2800" dirty="0"/>
              <a:t>Applying this to other genes that are known to contribute to this form of cancer.</a:t>
            </a:r>
          </a:p>
          <a:p>
            <a:pPr marL="285750" indent="-285750">
              <a:buFont typeface="Arial" panose="020B0604020202020204" pitchFamily="34" charset="0"/>
              <a:buChar char="•"/>
            </a:pPr>
            <a:r>
              <a:rPr lang="en-US" sz="2800" dirty="0"/>
              <a:t>Seeing if attacking multiple genes at the same time shows significant difference in results</a:t>
            </a:r>
          </a:p>
          <a:p>
            <a:endParaRPr lang="en-US" sz="3200" dirty="0"/>
          </a:p>
        </p:txBody>
      </p:sp>
      <p:sp>
        <p:nvSpPr>
          <p:cNvPr id="6" name="Rectangle 5">
            <a:extLst>
              <a:ext uri="{FF2B5EF4-FFF2-40B4-BE49-F238E27FC236}">
                <a16:creationId xmlns:a16="http://schemas.microsoft.com/office/drawing/2014/main" id="{EAB3D301-5551-4D70-81DC-F5061CB65A27}"/>
              </a:ext>
            </a:extLst>
          </p:cNvPr>
          <p:cNvSpPr/>
          <p:nvPr/>
        </p:nvSpPr>
        <p:spPr>
          <a:xfrm>
            <a:off x="262465" y="3730443"/>
            <a:ext cx="10498667" cy="1384995"/>
          </a:xfrm>
          <a:prstGeom prst="rect">
            <a:avLst/>
          </a:prstGeom>
        </p:spPr>
        <p:txBody>
          <a:bodyPr wrap="square">
            <a:spAutoFit/>
          </a:bodyPr>
          <a:lstStyle/>
          <a:p>
            <a:pPr algn="ctr"/>
            <a:r>
              <a:rPr lang="en-US" sz="2800" dirty="0">
                <a:ln w="0"/>
                <a:solidFill>
                  <a:schemeClr val="accent1"/>
                </a:solidFill>
                <a:effectLst>
                  <a:outerShdw blurRad="38100" dist="25400" dir="5400000" algn="ctr" rotWithShape="0">
                    <a:srgbClr val="6E747A">
                      <a:alpha val="43000"/>
                    </a:srgbClr>
                  </a:outerShdw>
                </a:effectLst>
              </a:rPr>
              <a:t>This research is so important to the understanding of genes and their impact on not only the onset of cancer but also the recurrence of cancer after treatment. </a:t>
            </a:r>
          </a:p>
        </p:txBody>
      </p:sp>
    </p:spTree>
    <p:extLst>
      <p:ext uri="{BB962C8B-B14F-4D97-AF65-F5344CB8AC3E}">
        <p14:creationId xmlns:p14="http://schemas.microsoft.com/office/powerpoint/2010/main" val="419717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48A62-0269-40A5-A3D3-87A9332F6FD8}"/>
              </a:ext>
            </a:extLst>
          </p:cNvPr>
          <p:cNvSpPr/>
          <p:nvPr/>
        </p:nvSpPr>
        <p:spPr>
          <a:xfrm>
            <a:off x="935665" y="1"/>
            <a:ext cx="11024687" cy="7579126"/>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References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Itahana, K., Itahana, Y., &amp;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Dimri</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G. P. (2013). Colorimetric detection of senescence-associated β galactosidase.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Methods in molecular biology (Clifton, N.J.)</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965</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143–156. doi:10.1007/978-1-62703-239-1_8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Kumar, P., &amp; Aggarwal, R. (2016). An overview of triple-negative breast cancer.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Archives of Gynecology and Obstetrics,</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293</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(2), 247-269. </a:t>
            </a:r>
            <a:r>
              <a:rPr lang="en-US"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https://link-springer-com.proxy.library.vcu.edu/content/pdf/10.1007/s00404-015-3859-y.pdf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Wong-Brown, M., Meldrum, W., Carpenter, C., Clarke, J.,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Narod</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J.,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Jakubowska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E., . . . Scott, S. (2015). Prevalence of BRCA1 and BRCA2 germline mutations in patients with triple-negative breast cancer.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Breast Cancer Research and Treatment,</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150</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 71-80.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Jiang, F., &amp;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Doudna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J. (n.d.). CRISPRCas9 Structures and Mechanisms.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Annual Review of Biophysics,</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46</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 505-529.</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Kavanagh, E. L., Lindsay, S.,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Halasz</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M.,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Gubbins</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L. C., Weiner-</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Gorzel</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K.,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Guang</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M., … McCann, A. (2017). Protein and chemotherapy profiling of extracellular vesicles harvested from therapeutic induced senescent triple negative breast cancer cells.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Oncogenesis</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6</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(10), e388. doi:10.1038/oncsis.2017.82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Wang, Y. A., Jian, J. W., Hung, C. F., Peng, H. P., Yang, C. F., Cheng, H. S., &amp; Yang, A. S. (2018). Germline breast cancer susceptibility gene mutations and breast cancer outcomes.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BMC cancer</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18</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 315. doi:10.1186/s12885-018-4229-5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F Ann Ran, Patrick D Hsu, Jason Wright,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Vineeta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A3A3A"/>
                </a:solidFill>
                <a:latin typeface="Times New Roman" panose="02020603050405020304" pitchFamily="18" charset="0"/>
                <a:ea typeface="Calibri" panose="020F0502020204030204" pitchFamily="34" charset="0"/>
                <a:cs typeface="Times New Roman" panose="02020603050405020304" pitchFamily="18" charset="0"/>
              </a:rPr>
              <a:t>Agarwala</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David A Scott, &amp; Feng Zhang. (2013). Genome engineering using the CRISPR-Cas9 system.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Nature Protocols,</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8</a:t>
            </a:r>
            <a:r>
              <a:rPr lang="en-US" sz="1600" dirty="0">
                <a:solidFill>
                  <a:srgbClr val="3A3A3A"/>
                </a:solidFill>
                <a:latin typeface="Times New Roman" panose="02020603050405020304" pitchFamily="18" charset="0"/>
                <a:ea typeface="Calibri" panose="020F0502020204030204" pitchFamily="34" charset="0"/>
                <a:cs typeface="Times New Roman" panose="02020603050405020304" pitchFamily="18" charset="0"/>
              </a:rPr>
              <a:t>(11), 2281-2308.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Henser-Brownhill, T., Monserrat, J., &amp; </a:t>
            </a:r>
            <a:r>
              <a:rPr lang="en-US" sz="1600" dirty="0" err="1">
                <a:solidFill>
                  <a:srgbClr val="303030"/>
                </a:solidFill>
                <a:latin typeface="Times New Roman" panose="02020603050405020304" pitchFamily="18" charset="0"/>
                <a:ea typeface="Calibri" panose="020F0502020204030204" pitchFamily="34" charset="0"/>
                <a:cs typeface="Times New Roman" panose="02020603050405020304" pitchFamily="18" charset="0"/>
              </a:rPr>
              <a:t>Scaffidi</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P. (2017). Generation of an arrayed CRISPR-Cas9 library targeting epigenetic regulators: from high-content screens to in vivo assays.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Epigenetics</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12</a:t>
            </a:r>
            <a:r>
              <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rPr>
              <a:t>(12), 1065–1075. doi:10.1080/15592294.2017.1395121</a:t>
            </a:r>
          </a:p>
          <a:p>
            <a:pPr marL="342900" indent="-342900">
              <a:lnSpc>
                <a:spcPct val="107000"/>
              </a:lnSpc>
              <a:spcAft>
                <a:spcPts val="800"/>
              </a:spcAft>
              <a:buFont typeface="+mj-lt"/>
              <a:buAutoNum type="arabicPeriod"/>
            </a:pPr>
            <a:r>
              <a:rPr lang="en-US" sz="1400" dirty="0">
                <a:latin typeface="Times New Roman" panose="02020603050405020304" pitchFamily="18" charset="0"/>
                <a:cs typeface="Times New Roman" panose="02020603050405020304" pitchFamily="18" charset="0"/>
              </a:rPr>
              <a:t>Yang, M., Zeng, C., Li, P., Qian, L., Ding, B., Huang, L., … Wu, W. (2019). Impact of CXCR4 and CXCR7 knockout by CRISPR/Cas9 on the function of triple-negative breast cancer cells. </a:t>
            </a:r>
            <a:r>
              <a:rPr lang="en-US" sz="1400" i="1" dirty="0" err="1">
                <a:latin typeface="Times New Roman" panose="02020603050405020304" pitchFamily="18" charset="0"/>
                <a:cs typeface="Times New Roman" panose="02020603050405020304" pitchFamily="18" charset="0"/>
              </a:rPr>
              <a:t>OncoTargets</a:t>
            </a:r>
            <a:r>
              <a:rPr lang="en-US" sz="1400" i="1" dirty="0">
                <a:latin typeface="Times New Roman" panose="02020603050405020304" pitchFamily="18" charset="0"/>
                <a:cs typeface="Times New Roman" panose="02020603050405020304" pitchFamily="18" charset="0"/>
              </a:rPr>
              <a:t> and therapy</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12</a:t>
            </a:r>
            <a:r>
              <a:rPr lang="en-US" sz="1400" dirty="0">
                <a:latin typeface="Times New Roman" panose="02020603050405020304" pitchFamily="18" charset="0"/>
                <a:cs typeface="Times New Roman" panose="02020603050405020304" pitchFamily="18" charset="0"/>
              </a:rPr>
              <a:t>, 3849–3858. doi:10.2147/OTT.S195661</a:t>
            </a:r>
          </a:p>
          <a:p>
            <a:pPr marL="342900" indent="-342900">
              <a:lnSpc>
                <a:spcPct val="107000"/>
              </a:lnSpc>
              <a:spcAft>
                <a:spcPts val="800"/>
              </a:spcAft>
              <a:buFont typeface="+mj-lt"/>
              <a:buAutoNum type="arabicPeriod"/>
            </a:pPr>
            <a:r>
              <a:rPr lang="en-US" sz="1400" dirty="0" err="1"/>
              <a:t>Kurz</a:t>
            </a:r>
            <a:r>
              <a:rPr lang="en-US" sz="1400" dirty="0"/>
              <a:t>, D. J., </a:t>
            </a:r>
            <a:r>
              <a:rPr lang="en-US" sz="1400" dirty="0" err="1"/>
              <a:t>Decary</a:t>
            </a:r>
            <a:r>
              <a:rPr lang="en-US" sz="1400" dirty="0"/>
              <a:t>, S., Hong, Y. and </a:t>
            </a:r>
            <a:r>
              <a:rPr lang="en-US" sz="1400" dirty="0" err="1"/>
              <a:t>Erusalimsky</a:t>
            </a:r>
            <a:r>
              <a:rPr lang="en-US" sz="1400" dirty="0"/>
              <a:t>, J. D. (2000). </a:t>
            </a:r>
            <a:r>
              <a:rPr lang="en-US" sz="1400" u="sng" dirty="0">
                <a:hlinkClick r:id="rId4"/>
              </a:rPr>
              <a:t>Senescence-associated (beta)-galactosidase reflects an increase in lysosomal mass during replicative ageing of human endothelial cells. </a:t>
            </a:r>
            <a:r>
              <a:rPr lang="en-US" sz="1400" i="1" dirty="0"/>
              <a:t>J Cell Sci</a:t>
            </a:r>
            <a:r>
              <a:rPr lang="en-US" sz="1400" dirty="0"/>
              <a:t> 113 (Pt 20): 3613-3622.</a:t>
            </a:r>
          </a:p>
          <a:p>
            <a:pPr marL="342900" indent="-342900">
              <a:lnSpc>
                <a:spcPct val="107000"/>
              </a:lnSpc>
              <a:spcAft>
                <a:spcPts val="800"/>
              </a:spcAft>
              <a:buFont typeface="+mj-lt"/>
              <a:buAutoNum type="arabicPeriod"/>
            </a:pPr>
            <a:r>
              <a:rPr lang="en-US" sz="1400" dirty="0"/>
              <a:t>Lino, C. A., Harper, J. C., Carney, J. P., &amp; </a:t>
            </a:r>
            <a:r>
              <a:rPr lang="en-US" sz="1400" dirty="0" err="1"/>
              <a:t>Timlin</a:t>
            </a:r>
            <a:r>
              <a:rPr lang="en-US" sz="1400" dirty="0"/>
              <a:t>, J. A. (2018). Delivering CRISPR: a review of the challenges and approaches. </a:t>
            </a:r>
            <a:r>
              <a:rPr lang="en-US" sz="1400" i="1" dirty="0"/>
              <a:t>Drug delivery</a:t>
            </a:r>
            <a:r>
              <a:rPr lang="en-US" sz="1400" dirty="0"/>
              <a:t>, </a:t>
            </a:r>
            <a:r>
              <a:rPr lang="en-US" sz="1400" i="1" dirty="0"/>
              <a:t>25</a:t>
            </a:r>
            <a:r>
              <a:rPr lang="en-US" sz="1400" dirty="0"/>
              <a:t>(1), 1234–1257. doi:10.1080/10717544.2018.1474964</a:t>
            </a:r>
            <a:endParaRPr lang="en-US" sz="1100" dirty="0">
              <a:latin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pPr>
            <a:endParaRPr lang="en-US" sz="1600" dirty="0">
              <a:solidFill>
                <a:srgbClr val="30303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4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2B8C-D6C4-4E6A-A76A-9CA21D9FEC97}"/>
              </a:ext>
            </a:extLst>
          </p:cNvPr>
          <p:cNvSpPr>
            <a:spLocks noGrp="1"/>
          </p:cNvSpPr>
          <p:nvPr>
            <p:ph type="title"/>
          </p:nvPr>
        </p:nvSpPr>
        <p:spPr>
          <a:xfrm>
            <a:off x="1085850" y="276226"/>
            <a:ext cx="9886950" cy="914400"/>
          </a:xfrm>
        </p:spPr>
        <p:txBody>
          <a:bodyPr/>
          <a:lstStyle/>
          <a:p>
            <a:r>
              <a:rPr lang="en-US" dirty="0"/>
              <a:t>Triple Negative Breast Cancer (TNBC)</a:t>
            </a:r>
          </a:p>
        </p:txBody>
      </p:sp>
      <p:sp>
        <p:nvSpPr>
          <p:cNvPr id="3" name="Content Placeholder 2">
            <a:extLst>
              <a:ext uri="{FF2B5EF4-FFF2-40B4-BE49-F238E27FC236}">
                <a16:creationId xmlns:a16="http://schemas.microsoft.com/office/drawing/2014/main" id="{907D8D82-25FB-4B9F-B385-2513525E500E}"/>
              </a:ext>
            </a:extLst>
          </p:cNvPr>
          <p:cNvSpPr>
            <a:spLocks noGrp="1"/>
          </p:cNvSpPr>
          <p:nvPr>
            <p:ph idx="1"/>
          </p:nvPr>
        </p:nvSpPr>
        <p:spPr>
          <a:xfrm>
            <a:off x="781050" y="1367402"/>
            <a:ext cx="6448425" cy="2623573"/>
          </a:xfrm>
        </p:spPr>
        <p:txBody>
          <a:bodyPr>
            <a:normAutofit fontScale="92500" lnSpcReduction="10000"/>
          </a:bodyPr>
          <a:lstStyle/>
          <a:p>
            <a:pPr marL="0" indent="0">
              <a:buNone/>
            </a:pPr>
            <a:r>
              <a:rPr lang="en-US" sz="2600" dirty="0">
                <a:solidFill>
                  <a:schemeClr val="accent6">
                    <a:lumMod val="50000"/>
                  </a:schemeClr>
                </a:solidFill>
              </a:rPr>
              <a:t>Unlike other forms of breast cancer it does not express</a:t>
            </a:r>
          </a:p>
          <a:p>
            <a:pPr marL="457200" indent="-457200">
              <a:buFont typeface="+mj-lt"/>
              <a:buAutoNum type="arabicPeriod"/>
            </a:pPr>
            <a:r>
              <a:rPr lang="en-US" sz="2600" dirty="0">
                <a:solidFill>
                  <a:schemeClr val="accent6">
                    <a:lumMod val="50000"/>
                  </a:schemeClr>
                </a:solidFill>
              </a:rPr>
              <a:t>Estrogen Receptors (ER)</a:t>
            </a:r>
          </a:p>
          <a:p>
            <a:pPr marL="457200" indent="-457200">
              <a:buFont typeface="+mj-lt"/>
              <a:buAutoNum type="arabicPeriod"/>
            </a:pPr>
            <a:r>
              <a:rPr lang="en-US" sz="2600" dirty="0">
                <a:solidFill>
                  <a:schemeClr val="accent6">
                    <a:lumMod val="50000"/>
                  </a:schemeClr>
                </a:solidFill>
              </a:rPr>
              <a:t>Progesterone Receptors (PR)</a:t>
            </a:r>
          </a:p>
          <a:p>
            <a:pPr marL="457200" indent="-457200">
              <a:buFont typeface="+mj-lt"/>
              <a:buAutoNum type="arabicPeriod"/>
            </a:pPr>
            <a:r>
              <a:rPr lang="en-US" sz="2600" dirty="0">
                <a:solidFill>
                  <a:schemeClr val="accent6">
                    <a:lumMod val="50000"/>
                  </a:schemeClr>
                </a:solidFill>
              </a:rPr>
              <a:t>Human epidermal growth factor Receptor 2 (HER2)</a:t>
            </a:r>
          </a:p>
          <a:p>
            <a:pPr marL="0" indent="0">
              <a:buNone/>
            </a:pPr>
            <a:endParaRPr lang="en-US" dirty="0"/>
          </a:p>
        </p:txBody>
      </p:sp>
      <p:sp>
        <p:nvSpPr>
          <p:cNvPr id="5" name="Arrow: Chevron 4">
            <a:extLst>
              <a:ext uri="{FF2B5EF4-FFF2-40B4-BE49-F238E27FC236}">
                <a16:creationId xmlns:a16="http://schemas.microsoft.com/office/drawing/2014/main" id="{0AB83ECE-533B-494A-9335-50A4361F0219}"/>
              </a:ext>
            </a:extLst>
          </p:cNvPr>
          <p:cNvSpPr/>
          <p:nvPr/>
        </p:nvSpPr>
        <p:spPr>
          <a:xfrm>
            <a:off x="7029451" y="1771650"/>
            <a:ext cx="695324" cy="10763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FE9CF82-8703-4E8B-8D5F-FE0B420FEE5D}"/>
              </a:ext>
            </a:extLst>
          </p:cNvPr>
          <p:cNvSpPr txBox="1"/>
          <p:nvPr/>
        </p:nvSpPr>
        <p:spPr>
          <a:xfrm>
            <a:off x="7829550" y="1367402"/>
            <a:ext cx="3867150" cy="2246769"/>
          </a:xfrm>
          <a:prstGeom prst="rect">
            <a:avLst/>
          </a:prstGeom>
          <a:noFill/>
        </p:spPr>
        <p:txBody>
          <a:bodyPr wrap="square" rtlCol="0">
            <a:spAutoFit/>
          </a:bodyPr>
          <a:lstStyle/>
          <a:p>
            <a:r>
              <a:rPr lang="en-US" sz="2800" dirty="0">
                <a:solidFill>
                  <a:schemeClr val="accent6">
                    <a:lumMod val="50000"/>
                  </a:schemeClr>
                </a:solidFill>
                <a:latin typeface="Franklin Gothic Book (Body)"/>
              </a:rPr>
              <a:t>Aggressive, hard to treat and has a higher chance for recurrence in the 1</a:t>
            </a:r>
            <a:r>
              <a:rPr lang="en-US" sz="2800" baseline="30000" dirty="0">
                <a:solidFill>
                  <a:schemeClr val="accent6">
                    <a:lumMod val="50000"/>
                  </a:schemeClr>
                </a:solidFill>
                <a:latin typeface="Franklin Gothic Book (Body)"/>
              </a:rPr>
              <a:t>st</a:t>
            </a:r>
            <a:r>
              <a:rPr lang="en-US" sz="2800" dirty="0">
                <a:solidFill>
                  <a:schemeClr val="accent6">
                    <a:lumMod val="50000"/>
                  </a:schemeClr>
                </a:solidFill>
                <a:latin typeface="Franklin Gothic Book (Body)"/>
              </a:rPr>
              <a:t> and 3</a:t>
            </a:r>
            <a:r>
              <a:rPr lang="en-US" sz="2800" baseline="30000" dirty="0">
                <a:solidFill>
                  <a:schemeClr val="accent6">
                    <a:lumMod val="50000"/>
                  </a:schemeClr>
                </a:solidFill>
                <a:latin typeface="Franklin Gothic Book (Body)"/>
              </a:rPr>
              <a:t>rd</a:t>
            </a:r>
            <a:r>
              <a:rPr lang="en-US" sz="2800" dirty="0">
                <a:solidFill>
                  <a:schemeClr val="accent6">
                    <a:lumMod val="50000"/>
                  </a:schemeClr>
                </a:solidFill>
                <a:latin typeface="Franklin Gothic Book (Body)"/>
              </a:rPr>
              <a:t> year after treatment</a:t>
            </a:r>
          </a:p>
        </p:txBody>
      </p:sp>
      <p:sp>
        <p:nvSpPr>
          <p:cNvPr id="7" name="Rectangle 6">
            <a:extLst>
              <a:ext uri="{FF2B5EF4-FFF2-40B4-BE49-F238E27FC236}">
                <a16:creationId xmlns:a16="http://schemas.microsoft.com/office/drawing/2014/main" id="{F6B7F74E-56E6-4BE7-BC01-9619809B05CF}"/>
              </a:ext>
            </a:extLst>
          </p:cNvPr>
          <p:cNvSpPr/>
          <p:nvPr/>
        </p:nvSpPr>
        <p:spPr>
          <a:xfrm rot="10800000" flipV="1">
            <a:off x="1866900" y="4429214"/>
            <a:ext cx="9382124"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0" cap="none" spc="0" dirty="0">
                <a:ln w="0"/>
                <a:solidFill>
                  <a:schemeClr val="accent6">
                    <a:lumMod val="50000"/>
                  </a:schemeClr>
                </a:solidFill>
                <a:effectLst>
                  <a:outerShdw blurRad="38100" dist="25400" dir="5400000" algn="ctr" rotWithShape="0">
                    <a:srgbClr val="6E747A">
                      <a:alpha val="43000"/>
                    </a:srgbClr>
                  </a:outerShdw>
                </a:effectLst>
              </a:rPr>
              <a:t>10-20% of all breast cancer cases account for TNBC</a:t>
            </a:r>
          </a:p>
        </p:txBody>
      </p:sp>
    </p:spTree>
    <p:extLst>
      <p:ext uri="{BB962C8B-B14F-4D97-AF65-F5344CB8AC3E}">
        <p14:creationId xmlns:p14="http://schemas.microsoft.com/office/powerpoint/2010/main" val="80530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EDC3-7D86-4151-868B-9E71A7F72DD1}"/>
              </a:ext>
            </a:extLst>
          </p:cNvPr>
          <p:cNvSpPr>
            <a:spLocks noGrp="1"/>
          </p:cNvSpPr>
          <p:nvPr>
            <p:ph type="title"/>
          </p:nvPr>
        </p:nvSpPr>
        <p:spPr>
          <a:xfrm>
            <a:off x="1371600" y="247650"/>
            <a:ext cx="9601200" cy="1485900"/>
          </a:xfrm>
        </p:spPr>
        <p:txBody>
          <a:bodyPr/>
          <a:lstStyle/>
          <a:p>
            <a:pPr algn="ctr"/>
            <a:r>
              <a:rPr lang="en-US" dirty="0"/>
              <a:t>Breast Cancer Susceptibility Gene 1 (BRCA1)</a:t>
            </a:r>
          </a:p>
        </p:txBody>
      </p:sp>
      <p:sp>
        <p:nvSpPr>
          <p:cNvPr id="3" name="Content Placeholder 2">
            <a:extLst>
              <a:ext uri="{FF2B5EF4-FFF2-40B4-BE49-F238E27FC236}">
                <a16:creationId xmlns:a16="http://schemas.microsoft.com/office/drawing/2014/main" id="{594035DF-8979-4217-8A4B-EE5B52C12E8D}"/>
              </a:ext>
            </a:extLst>
          </p:cNvPr>
          <p:cNvSpPr>
            <a:spLocks noGrp="1"/>
          </p:cNvSpPr>
          <p:nvPr>
            <p:ph idx="1"/>
          </p:nvPr>
        </p:nvSpPr>
        <p:spPr>
          <a:xfrm>
            <a:off x="691896" y="1540349"/>
            <a:ext cx="7839075" cy="2419350"/>
          </a:xfrm>
        </p:spPr>
        <p:txBody>
          <a:bodyPr>
            <a:normAutofit fontScale="70000" lnSpcReduction="20000"/>
          </a:bodyPr>
          <a:lstStyle/>
          <a:p>
            <a:r>
              <a:rPr lang="en-US" sz="2800" dirty="0"/>
              <a:t>BRCA1 gene is a tumor suppressor gene and it is responsible for repairing DNA</a:t>
            </a:r>
          </a:p>
          <a:p>
            <a:pPr lvl="1"/>
            <a:r>
              <a:rPr lang="en-US" sz="2800" dirty="0"/>
              <a:t>Gene is also known to interact with other genes for regulation and repair of DNA.</a:t>
            </a:r>
          </a:p>
          <a:p>
            <a:r>
              <a:rPr lang="en-US" sz="2800" dirty="0"/>
              <a:t>Mutation in this gene predisposes to breast cancer and not other forms of cancer. </a:t>
            </a:r>
          </a:p>
          <a:p>
            <a:r>
              <a:rPr lang="en-US" sz="2800" dirty="0"/>
              <a:t>Majority of women that have TNBC, show tumors with BRCA1 gene mutation</a:t>
            </a:r>
          </a:p>
        </p:txBody>
      </p:sp>
      <p:pic>
        <p:nvPicPr>
          <p:cNvPr id="4" name="Picture 3">
            <a:extLst>
              <a:ext uri="{FF2B5EF4-FFF2-40B4-BE49-F238E27FC236}">
                <a16:creationId xmlns:a16="http://schemas.microsoft.com/office/drawing/2014/main" id="{CE3E1B07-0DDF-4422-99E4-18DAF1BD81E7}"/>
              </a:ext>
            </a:extLst>
          </p:cNvPr>
          <p:cNvPicPr/>
          <p:nvPr/>
        </p:nvPicPr>
        <p:blipFill rotWithShape="1">
          <a:blip r:embed="rId2" cstate="print">
            <a:extLst>
              <a:ext uri="{28A0092B-C50C-407E-A947-70E740481C1C}">
                <a14:useLocalDpi xmlns:a14="http://schemas.microsoft.com/office/drawing/2010/main" val="0"/>
              </a:ext>
            </a:extLst>
          </a:blip>
          <a:srcRect l="27526" t="12935" r="12261" b="4658"/>
          <a:stretch/>
        </p:blipFill>
        <p:spPr bwMode="auto">
          <a:xfrm>
            <a:off x="8360960" y="3209220"/>
            <a:ext cx="3723280" cy="3447197"/>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DCCFCBEF-EB1C-4A8C-ABED-6C467A5BB341}"/>
              </a:ext>
            </a:extLst>
          </p:cNvPr>
          <p:cNvSpPr/>
          <p:nvPr/>
        </p:nvSpPr>
        <p:spPr>
          <a:xfrm rot="783008">
            <a:off x="10497312" y="3136392"/>
            <a:ext cx="789813" cy="126187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social media post&#10;&#10;Description automatically generated">
            <a:extLst>
              <a:ext uri="{FF2B5EF4-FFF2-40B4-BE49-F238E27FC236}">
                <a16:creationId xmlns:a16="http://schemas.microsoft.com/office/drawing/2014/main" id="{708C3143-FDFF-4536-9835-46A71E4834A4}"/>
              </a:ext>
            </a:extLst>
          </p:cNvPr>
          <p:cNvPicPr>
            <a:picLocks noChangeAspect="1"/>
          </p:cNvPicPr>
          <p:nvPr/>
        </p:nvPicPr>
        <p:blipFill>
          <a:blip r:embed="rId3"/>
          <a:stretch>
            <a:fillRect/>
          </a:stretch>
        </p:blipFill>
        <p:spPr>
          <a:xfrm>
            <a:off x="772606" y="3911706"/>
            <a:ext cx="7491457" cy="2698644"/>
          </a:xfrm>
          <a:prstGeom prst="rect">
            <a:avLst/>
          </a:prstGeom>
        </p:spPr>
      </p:pic>
    </p:spTree>
    <p:extLst>
      <p:ext uri="{BB962C8B-B14F-4D97-AF65-F5344CB8AC3E}">
        <p14:creationId xmlns:p14="http://schemas.microsoft.com/office/powerpoint/2010/main" val="386295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BEE2-275B-400E-BDD4-5E0AF8E449A9}"/>
              </a:ext>
            </a:extLst>
          </p:cNvPr>
          <p:cNvSpPr>
            <a:spLocks noGrp="1"/>
          </p:cNvSpPr>
          <p:nvPr>
            <p:ph type="title"/>
          </p:nvPr>
        </p:nvSpPr>
        <p:spPr>
          <a:xfrm>
            <a:off x="0" y="2933700"/>
            <a:ext cx="10901872" cy="2506272"/>
          </a:xfrm>
        </p:spPr>
        <p:txBody>
          <a:bodyPr>
            <a:normAutofit/>
          </a:bodyPr>
          <a:lstStyle/>
          <a:p>
            <a:r>
              <a:rPr lang="en-US" sz="4000" dirty="0"/>
              <a:t>Does knocking out BRCA1 gene in human TNBC cells lead to changes in the number of cells over time (Recurrence)?</a:t>
            </a:r>
            <a:endParaRPr lang="en-US" dirty="0"/>
          </a:p>
        </p:txBody>
      </p:sp>
    </p:spTree>
    <p:extLst>
      <p:ext uri="{BB962C8B-B14F-4D97-AF65-F5344CB8AC3E}">
        <p14:creationId xmlns:p14="http://schemas.microsoft.com/office/powerpoint/2010/main" val="258139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40CD-5F11-4827-9E9E-7C8347745CDD}"/>
              </a:ext>
            </a:extLst>
          </p:cNvPr>
          <p:cNvSpPr>
            <a:spLocks noGrp="1"/>
          </p:cNvSpPr>
          <p:nvPr>
            <p:ph type="title"/>
          </p:nvPr>
        </p:nvSpPr>
        <p:spPr>
          <a:xfrm>
            <a:off x="868680" y="237744"/>
            <a:ext cx="11247120" cy="1691640"/>
          </a:xfrm>
        </p:spPr>
        <p:txBody>
          <a:bodyPr>
            <a:normAutofit/>
          </a:bodyPr>
          <a:lstStyle/>
          <a:p>
            <a:r>
              <a:rPr lang="en-US" sz="3600" dirty="0"/>
              <a:t>The cell line is gathered and kept in L-15 medium and incubated at 37 degrees Celsius. </a:t>
            </a:r>
          </a:p>
        </p:txBody>
      </p:sp>
      <p:sp>
        <p:nvSpPr>
          <p:cNvPr id="3" name="Content Placeholder 2">
            <a:extLst>
              <a:ext uri="{FF2B5EF4-FFF2-40B4-BE49-F238E27FC236}">
                <a16:creationId xmlns:a16="http://schemas.microsoft.com/office/drawing/2014/main" id="{B5A32C70-CC33-457E-8373-C55C573595F1}"/>
              </a:ext>
            </a:extLst>
          </p:cNvPr>
          <p:cNvSpPr>
            <a:spLocks noGrp="1"/>
          </p:cNvSpPr>
          <p:nvPr>
            <p:ph idx="1"/>
          </p:nvPr>
        </p:nvSpPr>
        <p:spPr>
          <a:xfrm>
            <a:off x="868680" y="1356600"/>
            <a:ext cx="10845786" cy="3376704"/>
          </a:xfrm>
        </p:spPr>
        <p:txBody>
          <a:bodyPr>
            <a:normAutofit/>
          </a:bodyPr>
          <a:lstStyle/>
          <a:p>
            <a:pPr marL="742950" indent="-742950">
              <a:buFont typeface="+mj-lt"/>
              <a:buAutoNum type="arabicPeriod"/>
            </a:pPr>
            <a:r>
              <a:rPr lang="en-US" sz="3600" dirty="0"/>
              <a:t>The cells are then treated with Chemotherapeutics (PTX or doxorubicin) so that the cells become senescent.</a:t>
            </a:r>
          </a:p>
          <a:p>
            <a:pPr marL="742950" indent="-742950">
              <a:buFont typeface="+mj-lt"/>
              <a:buAutoNum type="arabicPeriod"/>
            </a:pPr>
            <a:r>
              <a:rPr lang="en-US" sz="3600" dirty="0"/>
              <a:t>The cells are now ready to go through knock out.</a:t>
            </a:r>
          </a:p>
        </p:txBody>
      </p:sp>
      <p:pic>
        <p:nvPicPr>
          <p:cNvPr id="4098" name="Picture 2" descr="Image result for cell culture plates">
            <a:extLst>
              <a:ext uri="{FF2B5EF4-FFF2-40B4-BE49-F238E27FC236}">
                <a16:creationId xmlns:a16="http://schemas.microsoft.com/office/drawing/2014/main" id="{BABDD842-31F4-489A-8E71-9FF28792009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833" b="86667" l="3000" r="98500">
                        <a14:foregroundMark x1="10931" y1="42333" x2="9667" y2="49000"/>
                        <a14:foregroundMark x1="11033" y1="41796" x2="10931" y2="42333"/>
                        <a14:foregroundMark x1="9667" y1="49000" x2="5398" y2="45219"/>
                        <a14:foregroundMark x1="3500" y1="46373" x2="3500" y2="54167"/>
                        <a14:foregroundMark x1="3500" y1="54167" x2="40333" y2="87500"/>
                        <a14:foregroundMark x1="40333" y1="87500" x2="48833" y2="86833"/>
                        <a14:foregroundMark x1="48833" y1="86833" x2="98500" y2="36000"/>
                        <a14:foregroundMark x1="16620" y1="34659" x2="56833" y2="12000"/>
                        <a14:foregroundMark x1="3000" y1="42333" x2="3826" y2="41867"/>
                        <a14:foregroundMark x1="52000" y1="14000" x2="60500" y2="10833"/>
                        <a14:foregroundMark x1="60500" y1="10833" x2="80833" y2="21167"/>
                        <a14:backgroundMark x1="667" y1="44167" x2="667" y2="44167"/>
                        <a14:backgroundMark x1="3833" y1="42333" x2="3833" y2="42333"/>
                        <a14:backgroundMark x1="1833" y1="57500" x2="667" y2="52833"/>
                        <a14:backgroundMark x1="4000" y1="41500" x2="17167" y2="33500"/>
                      </a14:backgroundRemoval>
                    </a14:imgEffect>
                  </a14:imgLayer>
                </a14:imgProps>
              </a:ext>
              <a:ext uri="{28A0092B-C50C-407E-A947-70E740481C1C}">
                <a14:useLocalDpi xmlns:a14="http://schemas.microsoft.com/office/drawing/2010/main" val="0"/>
              </a:ext>
            </a:extLst>
          </a:blip>
          <a:srcRect t="9080" b="9703"/>
          <a:stretch/>
        </p:blipFill>
        <p:spPr bwMode="auto">
          <a:xfrm>
            <a:off x="3001718" y="3570281"/>
            <a:ext cx="3951334" cy="32091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37 degrees celsius incubator">
            <a:extLst>
              <a:ext uri="{FF2B5EF4-FFF2-40B4-BE49-F238E27FC236}">
                <a16:creationId xmlns:a16="http://schemas.microsoft.com/office/drawing/2014/main" id="{66AAA2D0-4A83-413F-9A9C-DA99D4528A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43" t="5192" r="16757" b="5246"/>
          <a:stretch/>
        </p:blipFill>
        <p:spPr bwMode="auto">
          <a:xfrm>
            <a:off x="7086600" y="3649052"/>
            <a:ext cx="2359152" cy="31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0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3F18-BC96-4AF3-9FF2-ECB00A2265D7}"/>
              </a:ext>
            </a:extLst>
          </p:cNvPr>
          <p:cNvSpPr>
            <a:spLocks noGrp="1"/>
          </p:cNvSpPr>
          <p:nvPr>
            <p:ph type="title"/>
          </p:nvPr>
        </p:nvSpPr>
        <p:spPr>
          <a:xfrm>
            <a:off x="740664" y="182880"/>
            <a:ext cx="9006840" cy="807720"/>
          </a:xfrm>
        </p:spPr>
        <p:txBody>
          <a:bodyPr/>
          <a:lstStyle/>
          <a:p>
            <a:r>
              <a:rPr lang="en-US" dirty="0"/>
              <a:t>CRISPR Cas-9  </a:t>
            </a:r>
          </a:p>
        </p:txBody>
      </p:sp>
      <p:sp>
        <p:nvSpPr>
          <p:cNvPr id="3" name="Content Placeholder 2">
            <a:extLst>
              <a:ext uri="{FF2B5EF4-FFF2-40B4-BE49-F238E27FC236}">
                <a16:creationId xmlns:a16="http://schemas.microsoft.com/office/drawing/2014/main" id="{97D06C65-CBBA-47E2-A4BD-81EB03504142}"/>
              </a:ext>
            </a:extLst>
          </p:cNvPr>
          <p:cNvSpPr>
            <a:spLocks noGrp="1"/>
          </p:cNvSpPr>
          <p:nvPr>
            <p:ph idx="1"/>
          </p:nvPr>
        </p:nvSpPr>
        <p:spPr>
          <a:xfrm>
            <a:off x="734569" y="990600"/>
            <a:ext cx="6876288" cy="5684520"/>
          </a:xfrm>
        </p:spPr>
        <p:txBody>
          <a:bodyPr/>
          <a:lstStyle/>
          <a:p>
            <a:pPr marL="0" indent="0">
              <a:buNone/>
            </a:pPr>
            <a:r>
              <a:rPr lang="en-US" dirty="0"/>
              <a:t>Using the CRISPR Cas9 system we can knock out the BRCA1 gene. </a:t>
            </a:r>
          </a:p>
          <a:p>
            <a:pPr marL="457200" indent="-457200">
              <a:buFont typeface="+mj-lt"/>
              <a:buAutoNum type="arabicPeriod"/>
            </a:pPr>
            <a:r>
              <a:rPr lang="en-US" dirty="0"/>
              <a:t>Cas9 is an endonuclease that will bind to the sgRNA which is a simple guide RNA for the BRCA 1 gene. </a:t>
            </a:r>
          </a:p>
          <a:p>
            <a:pPr marL="457200" indent="-457200">
              <a:buFont typeface="+mj-lt"/>
              <a:buAutoNum type="arabicPeriod"/>
            </a:pPr>
            <a:r>
              <a:rPr lang="en-US" dirty="0"/>
              <a:t>Cas9 with the sgRNA will go to the target sequence. The Protospacer Adjacent Motif aka. PAM sequence is a short 3 nucleotide sequence helps Cas9 recognize the binding and the cleaving site. </a:t>
            </a:r>
          </a:p>
          <a:p>
            <a:pPr marL="457200" indent="-457200">
              <a:buFont typeface="+mj-lt"/>
              <a:buAutoNum type="arabicPeriod"/>
            </a:pPr>
            <a:r>
              <a:rPr lang="en-US" dirty="0"/>
              <a:t>The Cas9 will then confirm that the sgRNA is indeed a match for the target sequence. Once these steps are complete the Cas9 will make a double stranded cut. </a:t>
            </a:r>
          </a:p>
          <a:p>
            <a:pPr marL="457200" indent="-457200">
              <a:buFont typeface="+mj-lt"/>
              <a:buAutoNum type="arabicPeriod"/>
            </a:pPr>
            <a:r>
              <a:rPr lang="en-US" dirty="0"/>
              <a:t>The gene will be knocked out, and the other repair mechanisms will immediately come to work and fix the break. </a:t>
            </a:r>
          </a:p>
        </p:txBody>
      </p:sp>
      <p:pic>
        <p:nvPicPr>
          <p:cNvPr id="2050" name="Picture 2">
            <a:extLst>
              <a:ext uri="{FF2B5EF4-FFF2-40B4-BE49-F238E27FC236}">
                <a16:creationId xmlns:a16="http://schemas.microsoft.com/office/drawing/2014/main" id="{861121E8-697D-413E-8E56-9DFFC51CDA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067"/>
          <a:stretch/>
        </p:blipFill>
        <p:spPr bwMode="auto">
          <a:xfrm>
            <a:off x="7421858" y="1618488"/>
            <a:ext cx="477014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8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17EA-8093-454B-82B8-47CBD322797E}"/>
              </a:ext>
            </a:extLst>
          </p:cNvPr>
          <p:cNvSpPr>
            <a:spLocks noGrp="1"/>
          </p:cNvSpPr>
          <p:nvPr>
            <p:ph type="title"/>
          </p:nvPr>
        </p:nvSpPr>
        <p:spPr>
          <a:xfrm>
            <a:off x="822960" y="100584"/>
            <a:ext cx="7854696" cy="890016"/>
          </a:xfrm>
        </p:spPr>
        <p:txBody>
          <a:bodyPr/>
          <a:lstStyle/>
          <a:p>
            <a:r>
              <a:rPr lang="en-US" dirty="0"/>
              <a:t>Plasmid-Based Delivery System</a:t>
            </a:r>
          </a:p>
        </p:txBody>
      </p:sp>
      <p:sp>
        <p:nvSpPr>
          <p:cNvPr id="3" name="Content Placeholder 2">
            <a:extLst>
              <a:ext uri="{FF2B5EF4-FFF2-40B4-BE49-F238E27FC236}">
                <a16:creationId xmlns:a16="http://schemas.microsoft.com/office/drawing/2014/main" id="{009C2BD2-76D8-485E-A43B-706486C24846}"/>
              </a:ext>
            </a:extLst>
          </p:cNvPr>
          <p:cNvSpPr>
            <a:spLocks noGrp="1"/>
          </p:cNvSpPr>
          <p:nvPr>
            <p:ph idx="1"/>
          </p:nvPr>
        </p:nvSpPr>
        <p:spPr>
          <a:xfrm>
            <a:off x="822960" y="990600"/>
            <a:ext cx="5971032" cy="2200656"/>
          </a:xfrm>
        </p:spPr>
        <p:txBody>
          <a:bodyPr/>
          <a:lstStyle/>
          <a:p>
            <a:r>
              <a:rPr lang="en-US" dirty="0"/>
              <a:t>This is the system that will introduce the Cas9 and the sgRNA into the cell. The delivery of this plasmid can be done through microinjection. </a:t>
            </a:r>
          </a:p>
          <a:p>
            <a:r>
              <a:rPr lang="en-US" dirty="0"/>
              <a:t>This plasmid is used because it has specificity for the Cas9 and the sgRNA, and it can clone sgRNA very easily which is beneficial.</a:t>
            </a:r>
          </a:p>
          <a:p>
            <a:pPr marL="0" indent="0">
              <a:buNone/>
            </a:pPr>
            <a:endParaRPr lang="en-US" dirty="0"/>
          </a:p>
        </p:txBody>
      </p:sp>
      <p:pic>
        <p:nvPicPr>
          <p:cNvPr id="1026" name="Picture 2">
            <a:extLst>
              <a:ext uri="{FF2B5EF4-FFF2-40B4-BE49-F238E27FC236}">
                <a16:creationId xmlns:a16="http://schemas.microsoft.com/office/drawing/2014/main" id="{FA5A6638-52B0-40AD-BA37-3F921F7E0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731" y="743442"/>
            <a:ext cx="4417757" cy="404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ell phone&#10;&#10;Description automatically generated">
            <a:extLst>
              <a:ext uri="{FF2B5EF4-FFF2-40B4-BE49-F238E27FC236}">
                <a16:creationId xmlns:a16="http://schemas.microsoft.com/office/drawing/2014/main" id="{3C356C84-C790-4343-8621-985C9B1DCF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64130" y="4953601"/>
            <a:ext cx="4841358" cy="1707715"/>
          </a:xfrm>
          <a:prstGeom prst="rect">
            <a:avLst/>
          </a:prstGeom>
        </p:spPr>
      </p:pic>
      <p:sp>
        <p:nvSpPr>
          <p:cNvPr id="4" name="TextBox 3">
            <a:extLst>
              <a:ext uri="{FF2B5EF4-FFF2-40B4-BE49-F238E27FC236}">
                <a16:creationId xmlns:a16="http://schemas.microsoft.com/office/drawing/2014/main" id="{1EF446AC-0D9E-45C4-8EFD-97B96DFFA0EF}"/>
              </a:ext>
            </a:extLst>
          </p:cNvPr>
          <p:cNvSpPr txBox="1"/>
          <p:nvPr/>
        </p:nvSpPr>
        <p:spPr>
          <a:xfrm>
            <a:off x="1060704" y="3191256"/>
            <a:ext cx="5911986" cy="3416320"/>
          </a:xfrm>
          <a:prstGeom prst="rect">
            <a:avLst/>
          </a:prstGeom>
          <a:noFill/>
        </p:spPr>
        <p:txBody>
          <a:bodyPr wrap="square" rtlCol="0">
            <a:spAutoFit/>
          </a:bodyPr>
          <a:lstStyle/>
          <a:p>
            <a:r>
              <a:rPr lang="en-US" sz="2400" dirty="0"/>
              <a:t>Microinjection</a:t>
            </a:r>
          </a:p>
          <a:p>
            <a:pPr marL="285750" indent="-285750">
              <a:buFont typeface="Arial" panose="020B0604020202020204" pitchFamily="34" charset="0"/>
              <a:buChar char="•"/>
            </a:pPr>
            <a:r>
              <a:rPr lang="en-US" sz="2400" dirty="0"/>
              <a:t>The plasmid is directly injected into the cell using a microscope and a 0.5 micrometer needle.</a:t>
            </a:r>
          </a:p>
          <a:p>
            <a:pPr marL="285750" indent="-285750">
              <a:buFont typeface="Arial" panose="020B0604020202020204" pitchFamily="34" charset="0"/>
              <a:buChar char="•"/>
            </a:pPr>
            <a:r>
              <a:rPr lang="en-US" sz="2400" dirty="0"/>
              <a:t>This system allows controlled delivery of known quantities, which improves control over off-target effects. </a:t>
            </a:r>
          </a:p>
          <a:p>
            <a:pPr marL="285750" indent="-285750">
              <a:buFont typeface="Arial" panose="020B0604020202020204" pitchFamily="34" charset="0"/>
              <a:buChar char="•"/>
            </a:pPr>
            <a:r>
              <a:rPr lang="en-US" sz="2400" dirty="0"/>
              <a:t>This method is best known for in vitro work.</a:t>
            </a:r>
          </a:p>
        </p:txBody>
      </p:sp>
    </p:spTree>
    <p:extLst>
      <p:ext uri="{BB962C8B-B14F-4D97-AF65-F5344CB8AC3E}">
        <p14:creationId xmlns:p14="http://schemas.microsoft.com/office/powerpoint/2010/main" val="72177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5F47-0F35-4287-AE80-C942A36E82B1}"/>
              </a:ext>
            </a:extLst>
          </p:cNvPr>
          <p:cNvSpPr>
            <a:spLocks noGrp="1"/>
          </p:cNvSpPr>
          <p:nvPr>
            <p:ph type="title"/>
          </p:nvPr>
        </p:nvSpPr>
        <p:spPr>
          <a:xfrm>
            <a:off x="758952" y="73914"/>
            <a:ext cx="11433048" cy="1398270"/>
          </a:xfrm>
        </p:spPr>
        <p:txBody>
          <a:bodyPr/>
          <a:lstStyle/>
          <a:p>
            <a:r>
              <a:rPr lang="en-US"/>
              <a:t>Senescence Associated-</a:t>
            </a:r>
            <a:r>
              <a:rPr lang="el-GR"/>
              <a:t>β</a:t>
            </a:r>
            <a:r>
              <a:rPr lang="en-US"/>
              <a:t>-Galactosidase Staining</a:t>
            </a:r>
            <a:endParaRPr lang="en-US" dirty="0"/>
          </a:p>
        </p:txBody>
      </p:sp>
      <p:sp>
        <p:nvSpPr>
          <p:cNvPr id="3" name="Content Placeholder 2">
            <a:extLst>
              <a:ext uri="{FF2B5EF4-FFF2-40B4-BE49-F238E27FC236}">
                <a16:creationId xmlns:a16="http://schemas.microsoft.com/office/drawing/2014/main" id="{505E475F-A35D-4F68-8F24-C1468AB6BDDF}"/>
              </a:ext>
            </a:extLst>
          </p:cNvPr>
          <p:cNvSpPr>
            <a:spLocks noGrp="1"/>
          </p:cNvSpPr>
          <p:nvPr>
            <p:ph idx="1"/>
          </p:nvPr>
        </p:nvSpPr>
        <p:spPr>
          <a:xfrm>
            <a:off x="832104" y="1673352"/>
            <a:ext cx="11359896" cy="3685032"/>
          </a:xfrm>
        </p:spPr>
        <p:txBody>
          <a:bodyPr>
            <a:normAutofit/>
          </a:bodyPr>
          <a:lstStyle/>
          <a:p>
            <a:pPr marL="0" indent="0">
              <a:buNone/>
            </a:pPr>
            <a:r>
              <a:rPr lang="en-US" sz="3000" dirty="0"/>
              <a:t>Senescence</a:t>
            </a:r>
          </a:p>
          <a:p>
            <a:pPr lvl="1"/>
            <a:r>
              <a:rPr lang="en-US" sz="2600" dirty="0"/>
              <a:t>Senescent cells are metabolically active cells, but they cannot proliferate. TNBC cells go through this after chemotherapy instead of going through apoptosis. </a:t>
            </a:r>
          </a:p>
          <a:p>
            <a:pPr lvl="1"/>
            <a:r>
              <a:rPr lang="en-US" sz="2600" dirty="0"/>
              <a:t>The recurrence or the re-growth of cells can be seen through the loss of senescence.</a:t>
            </a:r>
          </a:p>
          <a:p>
            <a:pPr lvl="2"/>
            <a:r>
              <a:rPr lang="en-US" sz="2200" dirty="0"/>
              <a:t>Since we want to see if the cells loosing the BRCA1 mutated gene effect of the number of cells that start to proliferate again, detecting senescence is helpful.</a:t>
            </a:r>
          </a:p>
          <a:p>
            <a:pPr marL="530352" lvl="1" indent="0">
              <a:buNone/>
            </a:pPr>
            <a:endParaRPr lang="en-US" dirty="0"/>
          </a:p>
          <a:p>
            <a:pPr marL="530352" lvl="1" indent="0">
              <a:buNone/>
            </a:pPr>
            <a:endParaRPr lang="en-US" dirty="0"/>
          </a:p>
        </p:txBody>
      </p:sp>
    </p:spTree>
    <p:extLst>
      <p:ext uri="{BB962C8B-B14F-4D97-AF65-F5344CB8AC3E}">
        <p14:creationId xmlns:p14="http://schemas.microsoft.com/office/powerpoint/2010/main" val="318492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6EB-61CD-4CF6-AB93-DD414834B7F9}"/>
              </a:ext>
            </a:extLst>
          </p:cNvPr>
          <p:cNvSpPr>
            <a:spLocks noGrp="1"/>
          </p:cNvSpPr>
          <p:nvPr>
            <p:ph type="title"/>
          </p:nvPr>
        </p:nvSpPr>
        <p:spPr>
          <a:xfrm>
            <a:off x="1078992" y="365760"/>
            <a:ext cx="10625328" cy="1005840"/>
          </a:xfrm>
        </p:spPr>
        <p:txBody>
          <a:bodyPr/>
          <a:lstStyle/>
          <a:p>
            <a:r>
              <a:rPr lang="en-US" dirty="0"/>
              <a:t>How does the staining work?</a:t>
            </a:r>
          </a:p>
        </p:txBody>
      </p:sp>
      <p:sp>
        <p:nvSpPr>
          <p:cNvPr id="3" name="Content Placeholder 2">
            <a:extLst>
              <a:ext uri="{FF2B5EF4-FFF2-40B4-BE49-F238E27FC236}">
                <a16:creationId xmlns:a16="http://schemas.microsoft.com/office/drawing/2014/main" id="{D39AA6A7-6133-4137-A16E-C53568A50B48}"/>
              </a:ext>
            </a:extLst>
          </p:cNvPr>
          <p:cNvSpPr>
            <a:spLocks noGrp="1"/>
          </p:cNvSpPr>
          <p:nvPr>
            <p:ph idx="1"/>
          </p:nvPr>
        </p:nvSpPr>
        <p:spPr>
          <a:xfrm>
            <a:off x="905256" y="1216152"/>
            <a:ext cx="11286744" cy="5550408"/>
          </a:xfrm>
        </p:spPr>
        <p:txBody>
          <a:bodyPr>
            <a:normAutofit/>
          </a:bodyPr>
          <a:lstStyle/>
          <a:p>
            <a:r>
              <a:rPr lang="en-US" sz="2400" dirty="0"/>
              <a:t>Staining</a:t>
            </a:r>
          </a:p>
          <a:p>
            <a:pPr lvl="1"/>
            <a:r>
              <a:rPr lang="en-US" sz="2400" dirty="0"/>
              <a:t>Senescent cells show </a:t>
            </a:r>
            <a:r>
              <a:rPr lang="el-GR" sz="2400" dirty="0"/>
              <a:t>β</a:t>
            </a:r>
            <a:r>
              <a:rPr lang="en-US" sz="2400" dirty="0"/>
              <a:t>-gal activity which is 3-6 folds greater than normal young cells. </a:t>
            </a:r>
          </a:p>
          <a:p>
            <a:pPr lvl="1"/>
            <a:r>
              <a:rPr lang="en-US" sz="2400" dirty="0"/>
              <a:t>Acid </a:t>
            </a:r>
            <a:r>
              <a:rPr lang="el-GR" sz="2400" dirty="0"/>
              <a:t>Β</a:t>
            </a:r>
            <a:r>
              <a:rPr lang="en-US" sz="2400" dirty="0"/>
              <a:t>-galactosidase is localized in the lysosome and has the optimal pH of 4-4.5</a:t>
            </a:r>
          </a:p>
          <a:p>
            <a:pPr lvl="2"/>
            <a:r>
              <a:rPr lang="en-US" sz="2000" dirty="0"/>
              <a:t>The activity of lysosomal </a:t>
            </a:r>
            <a:r>
              <a:rPr lang="el-GR" sz="2000" dirty="0"/>
              <a:t>β</a:t>
            </a:r>
            <a:r>
              <a:rPr lang="en-US" sz="2000" dirty="0"/>
              <a:t>-gal can be detected using a chromogenic substrate X-gal.</a:t>
            </a:r>
          </a:p>
          <a:p>
            <a:pPr lvl="2"/>
            <a:r>
              <a:rPr lang="en-US" sz="2000" dirty="0"/>
              <a:t>Lysosomal content increases in senescent cells which leads to increase in </a:t>
            </a:r>
            <a:r>
              <a:rPr lang="el-GR" sz="2000" dirty="0"/>
              <a:t>β</a:t>
            </a:r>
            <a:r>
              <a:rPr lang="en-US" sz="2000" dirty="0"/>
              <a:t>-gal which will lead to higher staining</a:t>
            </a:r>
          </a:p>
          <a:p>
            <a:pPr lvl="2"/>
            <a:r>
              <a:rPr lang="en-US" sz="2000" dirty="0"/>
              <a:t>In human fibroblasts it is seen that the ideal pH for staining senescent cells is pH 6 but according to </a:t>
            </a:r>
            <a:r>
              <a:rPr lang="en-US" sz="2000" dirty="0" err="1"/>
              <a:t>Kruz</a:t>
            </a:r>
            <a:r>
              <a:rPr lang="en-US" sz="2000" dirty="0"/>
              <a:t> et al. 2000. There is not much known about the origin and exact function of </a:t>
            </a:r>
            <a:r>
              <a:rPr lang="el-GR" sz="2000" dirty="0"/>
              <a:t>β</a:t>
            </a:r>
            <a:r>
              <a:rPr lang="en-US" sz="2000" dirty="0"/>
              <a:t>-gal.</a:t>
            </a:r>
          </a:p>
          <a:p>
            <a:pPr marL="342900" indent="-342900">
              <a:buFont typeface="Arial" panose="020B0604020202020204" pitchFamily="34" charset="0"/>
              <a:buChar char="•"/>
            </a:pPr>
            <a:r>
              <a:rPr lang="en-US" sz="2400" dirty="0"/>
              <a:t>X-gal is an analog of lactose and can be hydrolyzed by </a:t>
            </a:r>
            <a:r>
              <a:rPr lang="el-GR" sz="2400" dirty="0"/>
              <a:t>β</a:t>
            </a:r>
            <a:r>
              <a:rPr lang="en-US" sz="2400" dirty="0"/>
              <a:t>-gal enzyme. When cleaved the product formed is 5-bromo-4-chloro-3- hydroxyindole which then dimerizes and oxidizes to form a compound that gives a blue-green color that is insoluble. </a:t>
            </a:r>
          </a:p>
          <a:p>
            <a:endParaRPr lang="en-US" dirty="0"/>
          </a:p>
        </p:txBody>
      </p:sp>
    </p:spTree>
    <p:extLst>
      <p:ext uri="{BB962C8B-B14F-4D97-AF65-F5344CB8AC3E}">
        <p14:creationId xmlns:p14="http://schemas.microsoft.com/office/powerpoint/2010/main" val="186798250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1501</Words>
  <Application>Microsoft Office PowerPoint</Application>
  <PresentationFormat>Widescreen</PresentationFormat>
  <Paragraphs>77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Franklin Gothic Book (Body)</vt:lpstr>
      <vt:lpstr>Times New Roman</vt:lpstr>
      <vt:lpstr>Crop</vt:lpstr>
      <vt:lpstr>Measurement of Recurrence in Human TNBC cell Culture containing the BRCA1 Gene</vt:lpstr>
      <vt:lpstr>Triple Negative Breast Cancer (TNBC)</vt:lpstr>
      <vt:lpstr>Breast Cancer Susceptibility Gene 1 (BRCA1)</vt:lpstr>
      <vt:lpstr>Does knocking out BRCA1 gene in human TNBC cells lead to changes in the number of cells over time (Recurrence)?</vt:lpstr>
      <vt:lpstr>The cell line is gathered and kept in L-15 medium and incubated at 37 degrees Celsius. </vt:lpstr>
      <vt:lpstr>CRISPR Cas-9  </vt:lpstr>
      <vt:lpstr>Plasmid-Based Delivery System</vt:lpstr>
      <vt:lpstr>Senescence Associated-β-Galactosidase Staining</vt:lpstr>
      <vt:lpstr>How does the staining work?</vt:lpstr>
      <vt:lpstr>PowerPoint Presentation</vt:lpstr>
      <vt:lpstr>PowerPoint Presentation</vt:lpstr>
      <vt:lpstr>Growth Curve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Recurrence in Human TNBC cell Culture containing the BRCA1 Gene</dc:title>
  <dc:creator>Preksha Jerajani</dc:creator>
  <cp:lastModifiedBy>Preksha Jerajani</cp:lastModifiedBy>
  <cp:revision>37</cp:revision>
  <dcterms:created xsi:type="dcterms:W3CDTF">2019-12-13T02:25:45Z</dcterms:created>
  <dcterms:modified xsi:type="dcterms:W3CDTF">2019-12-13T15:23:10Z</dcterms:modified>
</cp:coreProperties>
</file>